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2.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66" r:id="rId2"/>
    <p:sldId id="257" r:id="rId3"/>
    <p:sldId id="258" r:id="rId4"/>
    <p:sldId id="259" r:id="rId5"/>
    <p:sldId id="269" r:id="rId6"/>
    <p:sldId id="270" r:id="rId7"/>
    <p:sldId id="277" r:id="rId8"/>
    <p:sldId id="280" r:id="rId9"/>
    <p:sldId id="281" r:id="rId10"/>
    <p:sldId id="282" r:id="rId11"/>
    <p:sldId id="283" r:id="rId12"/>
    <p:sldId id="284" r:id="rId13"/>
    <p:sldId id="285" r:id="rId14"/>
    <p:sldId id="297" r:id="rId15"/>
    <p:sldId id="278" r:id="rId16"/>
    <p:sldId id="286" r:id="rId17"/>
    <p:sldId id="287" r:id="rId18"/>
    <p:sldId id="288" r:id="rId19"/>
    <p:sldId id="271" r:id="rId20"/>
    <p:sldId id="273" r:id="rId21"/>
    <p:sldId id="274" r:id="rId22"/>
    <p:sldId id="268" r:id="rId23"/>
    <p:sldId id="289" r:id="rId24"/>
    <p:sldId id="276" r:id="rId25"/>
    <p:sldId id="295" r:id="rId26"/>
    <p:sldId id="294" r:id="rId27"/>
    <p:sldId id="291" r:id="rId28"/>
    <p:sldId id="290" r:id="rId29"/>
    <p:sldId id="292" r:id="rId30"/>
    <p:sldId id="279" r:id="rId31"/>
    <p:sldId id="293" r:id="rId32"/>
    <p:sldId id="296"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B2DA58D9-3A4C-4584-A5C1-C6D717BF487A}">
          <p14:sldIdLst>
            <p14:sldId id="266"/>
            <p14:sldId id="257"/>
            <p14:sldId id="258"/>
            <p14:sldId id="259"/>
            <p14:sldId id="269"/>
            <p14:sldId id="270"/>
            <p14:sldId id="277"/>
            <p14:sldId id="280"/>
            <p14:sldId id="281"/>
            <p14:sldId id="282"/>
            <p14:sldId id="283"/>
            <p14:sldId id="284"/>
            <p14:sldId id="285"/>
            <p14:sldId id="297"/>
            <p14:sldId id="278"/>
            <p14:sldId id="286"/>
            <p14:sldId id="287"/>
            <p14:sldId id="288"/>
            <p14:sldId id="271"/>
            <p14:sldId id="273"/>
            <p14:sldId id="274"/>
            <p14:sldId id="268"/>
            <p14:sldId id="289"/>
            <p14:sldId id="276"/>
            <p14:sldId id="295"/>
            <p14:sldId id="294"/>
            <p14:sldId id="291"/>
            <p14:sldId id="290"/>
            <p14:sldId id="292"/>
            <p14:sldId id="279"/>
            <p14:sldId id="293"/>
            <p14:sldId id="296"/>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gélique Lagnier" initials="AL"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8AD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64" autoAdjust="0"/>
    <p:restoredTop sz="85084" autoAdjust="0"/>
  </p:normalViewPr>
  <p:slideViewPr>
    <p:cSldViewPr snapToGrid="0" snapToObjects="1">
      <p:cViewPr varScale="1">
        <p:scale>
          <a:sx n="81" d="100"/>
          <a:sy n="81" d="100"/>
        </p:scale>
        <p:origin x="200" y="4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commentAuthors" Target="commentAuthors.xml"/><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03-09T10:32:49.287" idx="2">
    <p:pos x="10" y="10"/>
    <p:text/>
    <p:extLst>
      <p:ext uri="{C676402C-5697-4E1C-873F-D02D1690AC5C}">
        <p15:threadingInfo xmlns:p15="http://schemas.microsoft.com/office/powerpoint/2012/main" timeZoneBias="-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9-03-07T18:42:13.047"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1C0D8E-7B24-5840-8DD5-595A0D0C3D5A}" type="datetimeFigureOut">
              <a:rPr lang="fr-FR" smtClean="0"/>
              <a:t>11/03/2019</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9F8936-F26F-0F49-8DC5-BDD8CC669316}" type="slidenum">
              <a:rPr lang="fr-FR" smtClean="0"/>
              <a:t>‹#›</a:t>
            </a:fld>
            <a:endParaRPr lang="fr-FR"/>
          </a:p>
        </p:txBody>
      </p:sp>
    </p:spTree>
    <p:extLst>
      <p:ext uri="{BB962C8B-B14F-4D97-AF65-F5344CB8AC3E}">
        <p14:creationId xmlns:p14="http://schemas.microsoft.com/office/powerpoint/2010/main" val="16072933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1</a:t>
            </a:fld>
            <a:endParaRPr lang="fr-FR"/>
          </a:p>
        </p:txBody>
      </p:sp>
    </p:spTree>
    <p:extLst>
      <p:ext uri="{BB962C8B-B14F-4D97-AF65-F5344CB8AC3E}">
        <p14:creationId xmlns:p14="http://schemas.microsoft.com/office/powerpoint/2010/main" val="13872277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Expérience en lien avec le plaisir et le rôle puissant du septum. A creuser.</a:t>
            </a:r>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20</a:t>
            </a:fld>
            <a:endParaRPr lang="fr-FR"/>
          </a:p>
        </p:txBody>
      </p:sp>
    </p:spTree>
    <p:extLst>
      <p:ext uri="{BB962C8B-B14F-4D97-AF65-F5344CB8AC3E}">
        <p14:creationId xmlns:p14="http://schemas.microsoft.com/office/powerpoint/2010/main" val="26071806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err="1"/>
              <a:t>Libmol</a:t>
            </a:r>
            <a:r>
              <a:rPr lang="fr-FR" dirty="0"/>
              <a:t> ajouté à la banque des ECE 2019</a:t>
            </a:r>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22</a:t>
            </a:fld>
            <a:endParaRPr lang="fr-FR"/>
          </a:p>
        </p:txBody>
      </p:sp>
    </p:spTree>
    <p:extLst>
      <p:ext uri="{BB962C8B-B14F-4D97-AF65-F5344CB8AC3E}">
        <p14:creationId xmlns:p14="http://schemas.microsoft.com/office/powerpoint/2010/main" val="17892373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err="1"/>
              <a:t>Libmol</a:t>
            </a:r>
            <a:r>
              <a:rPr lang="fr-FR" dirty="0"/>
              <a:t> en ligne. Il existe une version téléchargeable mais moins bien aboutie. </a:t>
            </a:r>
          </a:p>
          <a:p>
            <a:r>
              <a:rPr lang="fr-FR" dirty="0"/>
              <a:t>On peut y utiliser des fichier .pdb d’un disque dur en les déplaçant dans « déposer un fichier… »</a:t>
            </a:r>
          </a:p>
          <a:p>
            <a:r>
              <a:rPr lang="fr-FR" dirty="0"/>
              <a:t>Possibilité d’ouvrir 2 fenêtres sinon ouvrir 2 fois le navigateur.</a:t>
            </a:r>
          </a:p>
          <a:p>
            <a:r>
              <a:rPr lang="fr-FR" dirty="0"/>
              <a:t>Il existe aussi un </a:t>
            </a:r>
            <a:r>
              <a:rPr lang="fr-FR" dirty="0" err="1"/>
              <a:t>Genially</a:t>
            </a:r>
            <a:r>
              <a:rPr lang="fr-FR" dirty="0"/>
              <a:t> pour ouvrir jusqu’à 4 fenêtres : https://view.genial.ly/5a05bb3421cf3624787045d3 (cliquer sur chaque fenêtre pour l’agrandir et faire apparaître le menu).</a:t>
            </a:r>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23</a:t>
            </a:fld>
            <a:endParaRPr lang="fr-FR"/>
          </a:p>
        </p:txBody>
      </p:sp>
    </p:spTree>
    <p:extLst>
      <p:ext uri="{BB962C8B-B14F-4D97-AF65-F5344CB8AC3E}">
        <p14:creationId xmlns:p14="http://schemas.microsoft.com/office/powerpoint/2010/main" val="1025982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Idée de travailler sur le contraceptif hormonal masculin: normalement c’est l’</a:t>
            </a:r>
            <a:r>
              <a:rPr lang="fr-FR" dirty="0" err="1"/>
              <a:t>énanthate</a:t>
            </a:r>
            <a:r>
              <a:rPr lang="fr-FR" dirty="0"/>
              <a:t> de testostérone mais introuvable en .pdb </a:t>
            </a:r>
          </a:p>
          <a:p>
            <a:r>
              <a:rPr lang="fr-FR" dirty="0"/>
              <a:t>Donc on peut se rabattre sur l’acétate de cyprotérone, qui sert à traiter le cancer de la prostate. Fixation sur le récepteur cytosolique des organes cibles, empêche l’action de la testostérone (antagoniste), par contre agit aussi au niveau de l’HT pour l’empêcher de libérer la GnRH (agoniste cette fois de la testostérone). </a:t>
            </a:r>
          </a:p>
          <a:p>
            <a:r>
              <a:rPr lang="fr-FR" dirty="0"/>
              <a:t>D’où l’intérêt de mettre la GnRH dans le programme, avec l’HT. </a:t>
            </a:r>
          </a:p>
          <a:p>
            <a:r>
              <a:rPr lang="fr-FR" dirty="0"/>
              <a:t>Repérage de 3 AA très proches de la testostérone = sont dans le site de fixation. On les colore pour l’autre modèle et on constate qu’ils ont les mêmes relations avec la cyprotérone ! D’où l’idée de LEURRE.</a:t>
            </a:r>
          </a:p>
          <a:p>
            <a:r>
              <a:rPr lang="fr-FR" dirty="0"/>
              <a:t>Voir le tuto pour obtenir exactement ces images, ainsi que la fiche technique de </a:t>
            </a:r>
            <a:r>
              <a:rPr lang="fr-FR" dirty="0" err="1"/>
              <a:t>Libmol</a:t>
            </a:r>
            <a:r>
              <a:rPr lang="fr-FR" dirty="0"/>
              <a:t>.</a:t>
            </a:r>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24</a:t>
            </a:fld>
            <a:endParaRPr lang="fr-FR"/>
          </a:p>
        </p:txBody>
      </p:sp>
    </p:spTree>
    <p:extLst>
      <p:ext uri="{BB962C8B-B14F-4D97-AF65-F5344CB8AC3E}">
        <p14:creationId xmlns:p14="http://schemas.microsoft.com/office/powerpoint/2010/main" val="3782408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On ne doit pas faire le rétrocontrôle.</a:t>
            </a:r>
          </a:p>
          <a:p>
            <a:r>
              <a:rPr lang="fr-FR" dirty="0"/>
              <a:t>On peut faire une inhibition de la cyprotérone sur l’HT =&gt; moins de GnRH, moins de LH et FSH (noms pas forcément déjà connus au collège, on parle de </a:t>
            </a:r>
            <a:r>
              <a:rPr lang="fr-FR" dirty="0" err="1"/>
              <a:t>gonadolibérines</a:t>
            </a:r>
            <a:r>
              <a:rPr lang="fr-FR" dirty="0"/>
              <a:t>) et du coup pas de </a:t>
            </a:r>
            <a:r>
              <a:rPr lang="fr-FR" dirty="0" err="1"/>
              <a:t>spz</a:t>
            </a:r>
            <a:r>
              <a:rPr lang="fr-FR" dirty="0"/>
              <a:t> et moins de testostérone.</a:t>
            </a:r>
          </a:p>
          <a:p>
            <a:r>
              <a:rPr lang="fr-FR" dirty="0"/>
              <a:t>Pour les élèves malins qui verront la possibilité du rétrocontrôle, on ne leur ment pas, on leur dit qu’il y en a un mais que ce n’est pas au programme.</a:t>
            </a:r>
          </a:p>
          <a:p>
            <a:r>
              <a:rPr lang="fr-FR" dirty="0"/>
              <a:t>D’autres penseront aux effets secondaires, idem. C’est pour cela que cette pilule ne peut pas être prise très longtemps.</a:t>
            </a:r>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26</a:t>
            </a:fld>
            <a:endParaRPr lang="fr-FR"/>
          </a:p>
        </p:txBody>
      </p:sp>
    </p:spTree>
    <p:extLst>
      <p:ext uri="{BB962C8B-B14F-4D97-AF65-F5344CB8AC3E}">
        <p14:creationId xmlns:p14="http://schemas.microsoft.com/office/powerpoint/2010/main" val="907757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On peut compléter l’activité avec un autre leurre chez la femme: la RU 486 !</a:t>
            </a:r>
          </a:p>
          <a:p>
            <a:r>
              <a:rPr lang="fr-FR" dirty="0"/>
              <a:t>Idem avec un progestatif.</a:t>
            </a:r>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27</a:t>
            </a:fld>
            <a:endParaRPr lang="fr-FR"/>
          </a:p>
        </p:txBody>
      </p:sp>
    </p:spTree>
    <p:extLst>
      <p:ext uri="{BB962C8B-B14F-4D97-AF65-F5344CB8AC3E}">
        <p14:creationId xmlns:p14="http://schemas.microsoft.com/office/powerpoint/2010/main" val="2680414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Même chose.</a:t>
            </a:r>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29</a:t>
            </a:fld>
            <a:endParaRPr lang="fr-FR"/>
          </a:p>
        </p:txBody>
      </p:sp>
    </p:spTree>
    <p:extLst>
      <p:ext uri="{BB962C8B-B14F-4D97-AF65-F5344CB8AC3E}">
        <p14:creationId xmlns:p14="http://schemas.microsoft.com/office/powerpoint/2010/main" val="10280703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30</a:t>
            </a:fld>
            <a:endParaRPr lang="fr-FR"/>
          </a:p>
        </p:txBody>
      </p:sp>
    </p:spTree>
    <p:extLst>
      <p:ext uri="{BB962C8B-B14F-4D97-AF65-F5344CB8AC3E}">
        <p14:creationId xmlns:p14="http://schemas.microsoft.com/office/powerpoint/2010/main" val="14436179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Intérêt qui nous semble un peu limité pour l’instant. Affaire à suivre si l’on a les molécules à montrer.</a:t>
            </a:r>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31</a:t>
            </a:fld>
            <a:endParaRPr lang="fr-FR"/>
          </a:p>
        </p:txBody>
      </p:sp>
    </p:spTree>
    <p:extLst>
      <p:ext uri="{BB962C8B-B14F-4D97-AF65-F5344CB8AC3E}">
        <p14:creationId xmlns:p14="http://schemas.microsoft.com/office/powerpoint/2010/main" val="36282772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32</a:t>
            </a:fld>
            <a:endParaRPr lang="fr-FR"/>
          </a:p>
        </p:txBody>
      </p:sp>
    </p:spTree>
    <p:extLst>
      <p:ext uri="{BB962C8B-B14F-4D97-AF65-F5344CB8AC3E}">
        <p14:creationId xmlns:p14="http://schemas.microsoft.com/office/powerpoint/2010/main" val="669639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Si possible placer dés cette année en 2nde la partie Procréation pour éviter à cette cohorte de la rater à cause de la </a:t>
            </a:r>
            <a:r>
              <a:rPr lang="fr-FR" dirty="0" smtClean="0"/>
              <a:t>réforme (environ 2-3</a:t>
            </a:r>
            <a:r>
              <a:rPr lang="fr-FR" baseline="0" dirty="0" smtClean="0"/>
              <a:t> séances, sur ce qui est important dans cette partie)</a:t>
            </a:r>
            <a:r>
              <a:rPr lang="fr-FR" dirty="0" smtClean="0"/>
              <a:t>. </a:t>
            </a:r>
            <a:r>
              <a:rPr lang="fr-FR" dirty="0"/>
              <a:t>On pourra aller plus vite sur certaines partie du programme sans pour autant les supprimer. D’où l’idée de parler de la Procréation pour le parcours cohérent pour que les collègues aient des pistes tout de suite.</a:t>
            </a:r>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2</a:t>
            </a:fld>
            <a:endParaRPr lang="fr-FR"/>
          </a:p>
        </p:txBody>
      </p:sp>
    </p:spTree>
    <p:extLst>
      <p:ext uri="{BB962C8B-B14F-4D97-AF65-F5344CB8AC3E}">
        <p14:creationId xmlns:p14="http://schemas.microsoft.com/office/powerpoint/2010/main" val="3160896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3</a:t>
            </a:fld>
            <a:endParaRPr lang="fr-FR"/>
          </a:p>
        </p:txBody>
      </p:sp>
    </p:spTree>
    <p:extLst>
      <p:ext uri="{BB962C8B-B14F-4D97-AF65-F5344CB8AC3E}">
        <p14:creationId xmlns:p14="http://schemas.microsoft.com/office/powerpoint/2010/main" val="15429946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Maturation folliculaire et évolution hormonale </a:t>
            </a:r>
            <a:r>
              <a:rPr lang="fr-FR" dirty="0" smtClean="0"/>
              <a:t>inutile puisque de toute façon, on ne fait plus les rétrocontrôles.</a:t>
            </a:r>
            <a:br>
              <a:rPr lang="fr-FR" dirty="0" smtClean="0"/>
            </a:br>
            <a:endParaRPr lang="fr-FR" dirty="0"/>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4</a:t>
            </a:fld>
            <a:endParaRPr lang="fr-FR"/>
          </a:p>
        </p:txBody>
      </p:sp>
    </p:spTree>
    <p:extLst>
      <p:ext uri="{BB962C8B-B14F-4D97-AF65-F5344CB8AC3E}">
        <p14:creationId xmlns:p14="http://schemas.microsoft.com/office/powerpoint/2010/main" val="39349700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7</a:t>
            </a:fld>
            <a:endParaRPr lang="fr-FR"/>
          </a:p>
        </p:txBody>
      </p:sp>
    </p:spTree>
    <p:extLst>
      <p:ext uri="{BB962C8B-B14F-4D97-AF65-F5344CB8AC3E}">
        <p14:creationId xmlns:p14="http://schemas.microsoft.com/office/powerpoint/2010/main" val="1606112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Eduanat2: ajouté à la banque des ECE 2019</a:t>
            </a:r>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14</a:t>
            </a:fld>
            <a:endParaRPr lang="fr-FR"/>
          </a:p>
        </p:txBody>
      </p:sp>
    </p:spTree>
    <p:extLst>
      <p:ext uri="{BB962C8B-B14F-4D97-AF65-F5344CB8AC3E}">
        <p14:creationId xmlns:p14="http://schemas.microsoft.com/office/powerpoint/2010/main" val="277993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Télécharger le logiciel et la banque qui est à part: elle est zippée. Il faut la dézipper: un dossier dézippé apparaît avec dedans 4 sous-banques zippées: ne pas les dézipper, il faut les laisser comme cela. Télécharger la fiche technique. </a:t>
            </a:r>
          </a:p>
          <a:p>
            <a:r>
              <a:rPr lang="fr-FR" dirty="0"/>
              <a:t>Eviter de mettre ce dossier dans une arborescence trop complexe sinon le logiciel ne pourra pas les ouvrir.</a:t>
            </a:r>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16</a:t>
            </a:fld>
            <a:endParaRPr lang="fr-FR"/>
          </a:p>
        </p:txBody>
      </p:sp>
    </p:spTree>
    <p:extLst>
      <p:ext uri="{BB962C8B-B14F-4D97-AF65-F5344CB8AC3E}">
        <p14:creationId xmlns:p14="http://schemas.microsoft.com/office/powerpoint/2010/main" val="38582329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4 sous banques:</a:t>
            </a:r>
          </a:p>
          <a:p>
            <a:pPr marL="171450" indent="-171450">
              <a:buFontTx/>
              <a:buChar char="-"/>
            </a:pPr>
            <a:r>
              <a:rPr lang="fr-FR" dirty="0" err="1"/>
              <a:t>Neuropéda</a:t>
            </a:r>
            <a:r>
              <a:rPr lang="fr-FR" dirty="0"/>
              <a:t> =&gt; la même que pour </a:t>
            </a:r>
            <a:r>
              <a:rPr lang="fr-FR" dirty="0" err="1"/>
              <a:t>Eduanatomist</a:t>
            </a:r>
            <a:r>
              <a:rPr lang="fr-FR" dirty="0"/>
              <a:t>, celle qui va le plus nous intéresser</a:t>
            </a:r>
          </a:p>
          <a:p>
            <a:pPr marL="171450" indent="-171450">
              <a:buFontTx/>
              <a:buChar char="-"/>
            </a:pPr>
            <a:r>
              <a:rPr lang="fr-FR" dirty="0" err="1"/>
              <a:t>Zoopéda</a:t>
            </a:r>
            <a:r>
              <a:rPr lang="fr-FR" dirty="0"/>
              <a:t> =&gt; banque de scanner de différents animaux, utile pour faire de l’anatomie comparée</a:t>
            </a:r>
          </a:p>
          <a:p>
            <a:pPr marL="171450" indent="-171450">
              <a:buFontTx/>
              <a:buChar char="-"/>
            </a:pPr>
            <a:r>
              <a:rPr lang="fr-FR" dirty="0"/>
              <a:t>Les 2 autres banques sont peut-être moins intéressantes pour nous, à voir…</a:t>
            </a:r>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17</a:t>
            </a:fld>
            <a:endParaRPr lang="fr-FR"/>
          </a:p>
        </p:txBody>
      </p:sp>
    </p:spTree>
    <p:extLst>
      <p:ext uri="{BB962C8B-B14F-4D97-AF65-F5344CB8AC3E}">
        <p14:creationId xmlns:p14="http://schemas.microsoft.com/office/powerpoint/2010/main" val="4195066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Exemple d’anatomie comparée avec </a:t>
            </a:r>
            <a:r>
              <a:rPr lang="fr-FR" dirty="0" err="1"/>
              <a:t>Eduanat</a:t>
            </a:r>
            <a:r>
              <a:rPr lang="fr-FR" dirty="0"/>
              <a:t> 2. A noter que l’on peut ouvrir 2 fenêtres pour comparaison.</a:t>
            </a:r>
          </a:p>
        </p:txBody>
      </p:sp>
      <p:sp>
        <p:nvSpPr>
          <p:cNvPr id="4" name="Espace réservé du numéro de diapositive 3"/>
          <p:cNvSpPr>
            <a:spLocks noGrp="1"/>
          </p:cNvSpPr>
          <p:nvPr>
            <p:ph type="sldNum" sz="quarter" idx="5"/>
          </p:nvPr>
        </p:nvSpPr>
        <p:spPr/>
        <p:txBody>
          <a:bodyPr/>
          <a:lstStyle/>
          <a:p>
            <a:fld id="{C49F8936-F26F-0F49-8DC5-BDD8CC669316}" type="slidenum">
              <a:rPr lang="fr-FR" smtClean="0"/>
              <a:t>18</a:t>
            </a:fld>
            <a:endParaRPr lang="fr-FR"/>
          </a:p>
        </p:txBody>
      </p:sp>
    </p:spTree>
    <p:extLst>
      <p:ext uri="{BB962C8B-B14F-4D97-AF65-F5344CB8AC3E}">
        <p14:creationId xmlns:p14="http://schemas.microsoft.com/office/powerpoint/2010/main" val="3670805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fr-FR"/>
              <a:t>Cliquez et modifiez le titre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3/11/19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fr-FR"/>
              <a:t>Cliquez et modifiez le titre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61BEF0D-F0BB-DE4B-95CE-6DB70DBA9567}" type="datetimeFigureOut">
              <a:rPr lang="en-US" dirty="0"/>
              <a:pPr/>
              <a:t>3/11/19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Cliquez et modifiez le titre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61BEF0D-F0BB-DE4B-95CE-6DB70DBA9567}" type="datetimeFigureOut">
              <a:rPr lang="en-US" dirty="0"/>
              <a:pPr/>
              <a:t>3/11/19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fr-FR"/>
              <a:t>Cliquez et modifiez le titre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Cliquez pour modifier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dirty="0"/>
              <a:pPr/>
              <a:t>3/11/19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Cliquez et modifiez le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Cliquez pour modifier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dirty="0"/>
              <a:pPr/>
              <a:t>3/11/19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fr-FR"/>
              <a:t>Cliquez et modifiez le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Cliquez pour modifier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dirty="0"/>
              <a:pPr/>
              <a:t>3/11/19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dirty="0"/>
          </a:p>
        </p:txBody>
      </p:sp>
      <p:sp>
        <p:nvSpPr>
          <p:cNvPr id="3" name="Vertical Text Placeholder 2"/>
          <p:cNvSpPr>
            <a:spLocks noGrp="1"/>
          </p:cNvSpPr>
          <p:nvPr>
            <p:ph type="body" orient="vert" idx="1"/>
          </p:nvPr>
        </p:nvSpPr>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3/11/19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fr-FR"/>
              <a:t>Cliquez et modifiez le titre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3/11/19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fr-FR"/>
              <a:t>Cliquez et modifiez le titre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3/11/19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fr-FR"/>
              <a:t>Cliquez et modifiez le titre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61BEF0D-F0BB-DE4B-95CE-6DB70DBA9567}" type="datetimeFigureOut">
              <a:rPr lang="en-US" dirty="0"/>
              <a:pPr/>
              <a:t>3/11/19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Cliquez et modifiez le titre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3/11/19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Cliquez et modifiez le titre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3/11/19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3/11/19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3/11/19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fr-FR"/>
              <a:t>Cliquez et modifiez le titre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dirty="0"/>
              <a:pPr/>
              <a:t>3/11/19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fr-FR"/>
              <a:t>Cliquez et modifiez le titre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Faire glisser l'image vers l'espace réservé ou cliquer sur l'icône pour l'ajouter</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dirty="0"/>
              <a:pPr/>
              <a:t>3/11/19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transition spd="slow">
    <p:wipe/>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fr-FR"/>
              <a:t>Cliquez et modifiez le titre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3/11/19</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ransition spd="slow">
    <p:wipe/>
  </p:transition>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hyperlink" Target="http://acces.ens-lyon.fr/acces/thematiques/neurosciences/outils-numeriques/eduanat2-et-anapeda" TargetMode="Externa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comments" Target="../comments/commen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hyperlink" Target="https://www.dailymotion.com/video/x100wxi" TargetMode="External"/><Relationship Id="rId6" Type="http://schemas.openxmlformats.org/officeDocument/2006/relationships/hyperlink" Target="https://www.liberation.fr/week-end/2002/06/15/robots-rats-aux-ordres_407103"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hyperlink" Target="https://libmol.org/" TargetMode="External"/><Relationship Id="rId5" Type="http://schemas.openxmlformats.org/officeDocument/2006/relationships/hyperlink" Target="https://disciplines.ac-toulouse.fr/svt/files/ft-libmol-doc" TargetMode="External"/><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7.jpeg"/></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hyperlink" Target="http://svt.discipline.ac-lille.fr/ressources/tice/realite-virtuelle-et-realite-augmentee/realite-augmentee-avec-le-merge-cube" TargetMode="External"/><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hyperlink" Target="https://svt.ac-versailles.fr/spip.php?article611" TargetMode="External"/><Relationship Id="rId4" Type="http://schemas.openxmlformats.org/officeDocument/2006/relationships/comments" Target="../comments/comment2.xml"/><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171450" y="2371724"/>
            <a:ext cx="11858625" cy="1754326"/>
          </a:xfrm>
          <a:prstGeom prst="rect">
            <a:avLst/>
          </a:prstGeom>
          <a:solidFill>
            <a:schemeClr val="accent1">
              <a:lumMod val="60000"/>
              <a:lumOff val="40000"/>
            </a:schemeClr>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3600" b="1" dirty="0">
                <a:ln w="0"/>
                <a:solidFill>
                  <a:schemeClr val="tx1"/>
                </a:solidFill>
                <a:effectLst>
                  <a:outerShdw blurRad="38100" dist="19050" dir="2700000" algn="tl" rotWithShape="0">
                    <a:schemeClr val="dk1">
                      <a:alpha val="40000"/>
                    </a:schemeClr>
                  </a:outerShdw>
                </a:effectLst>
                <a:latin typeface="Arial" charset="0"/>
                <a:ea typeface="Arial" charset="0"/>
                <a:cs typeface="Arial" charset="0"/>
              </a:rPr>
              <a:t>JOURNEE DE PRESENTATION</a:t>
            </a:r>
          </a:p>
          <a:p>
            <a:pPr algn="ctr"/>
            <a:r>
              <a:rPr lang="fr-FR" sz="3600" b="1" dirty="0">
                <a:ln w="0"/>
                <a:solidFill>
                  <a:schemeClr val="tx1"/>
                </a:solidFill>
                <a:effectLst>
                  <a:outerShdw blurRad="38100" dist="19050" dir="2700000" algn="tl" rotWithShape="0">
                    <a:schemeClr val="dk1">
                      <a:alpha val="40000"/>
                    </a:schemeClr>
                  </a:outerShdw>
                </a:effectLst>
                <a:latin typeface="Arial" charset="0"/>
                <a:ea typeface="Arial" charset="0"/>
                <a:cs typeface="Arial" charset="0"/>
              </a:rPr>
              <a:t>REFORME LYCEE</a:t>
            </a:r>
          </a:p>
          <a:p>
            <a:pPr algn="ctr"/>
            <a:r>
              <a:rPr lang="fr-FR" sz="3600" b="1" i="1" dirty="0">
                <a:ln w="0"/>
                <a:solidFill>
                  <a:schemeClr val="tx1"/>
                </a:solidFill>
                <a:effectLst>
                  <a:outerShdw blurRad="38100" dist="19050" dir="2700000" algn="tl" rotWithShape="0">
                    <a:schemeClr val="dk1">
                      <a:alpha val="40000"/>
                    </a:schemeClr>
                  </a:outerShdw>
                </a:effectLst>
                <a:latin typeface="Arial" charset="0"/>
                <a:ea typeface="Arial" charset="0"/>
                <a:cs typeface="Arial" charset="0"/>
              </a:rPr>
              <a:t>Mars 2019</a:t>
            </a:r>
          </a:p>
        </p:txBody>
      </p:sp>
    </p:spTree>
    <p:extLst>
      <p:ext uri="{BB962C8B-B14F-4D97-AF65-F5344CB8AC3E}">
        <p14:creationId xmlns:p14="http://schemas.microsoft.com/office/powerpoint/2010/main" val="20579832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F9E94D7-000F-42B9-A43A-5A2918E79128}"/>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 xmlns:a16="http://schemas.microsoft.com/office/drawing/2014/main" id="{A5C8B9C1-A62F-4EBA-BFF9-C34F6C24DE3C}"/>
              </a:ext>
            </a:extLst>
          </p:cNvPr>
          <p:cNvSpPr>
            <a:spLocks noGrp="1"/>
          </p:cNvSpPr>
          <p:nvPr>
            <p:ph idx="1"/>
          </p:nvPr>
        </p:nvSpPr>
        <p:spPr/>
        <p:txBody>
          <a:bodyPr/>
          <a:lstStyle/>
          <a:p>
            <a:endParaRPr lang="fr-FR"/>
          </a:p>
        </p:txBody>
      </p:sp>
      <p:pic>
        <p:nvPicPr>
          <p:cNvPr id="4" name="Image 3">
            <a:extLst>
              <a:ext uri="{FF2B5EF4-FFF2-40B4-BE49-F238E27FC236}">
                <a16:creationId xmlns="" xmlns:a16="http://schemas.microsoft.com/office/drawing/2014/main" id="{0DF20F4B-C507-4D44-B37D-75D922808AFE}"/>
              </a:ext>
            </a:extLst>
          </p:cNvPr>
          <p:cNvPicPr>
            <a:picLocks noChangeAspect="1"/>
          </p:cNvPicPr>
          <p:nvPr/>
        </p:nvPicPr>
        <p:blipFill>
          <a:blip r:embed="rId2"/>
          <a:stretch>
            <a:fillRect/>
          </a:stretch>
        </p:blipFill>
        <p:spPr>
          <a:xfrm>
            <a:off x="1525486" y="0"/>
            <a:ext cx="9141027" cy="6858000"/>
          </a:xfrm>
          <a:prstGeom prst="rect">
            <a:avLst/>
          </a:prstGeom>
        </p:spPr>
      </p:pic>
    </p:spTree>
    <p:extLst>
      <p:ext uri="{BB962C8B-B14F-4D97-AF65-F5344CB8AC3E}">
        <p14:creationId xmlns:p14="http://schemas.microsoft.com/office/powerpoint/2010/main" val="876726614"/>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CFD6C6F-D05D-4A7E-AF48-F5138AA31457}"/>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 xmlns:a16="http://schemas.microsoft.com/office/drawing/2014/main" id="{38268C05-847F-49ED-9238-0688F23226F6}"/>
              </a:ext>
            </a:extLst>
          </p:cNvPr>
          <p:cNvSpPr>
            <a:spLocks noGrp="1"/>
          </p:cNvSpPr>
          <p:nvPr>
            <p:ph idx="1"/>
          </p:nvPr>
        </p:nvSpPr>
        <p:spPr/>
        <p:txBody>
          <a:bodyPr/>
          <a:lstStyle/>
          <a:p>
            <a:endParaRPr lang="fr-FR"/>
          </a:p>
        </p:txBody>
      </p:sp>
      <p:pic>
        <p:nvPicPr>
          <p:cNvPr id="4" name="Image 3">
            <a:extLst>
              <a:ext uri="{FF2B5EF4-FFF2-40B4-BE49-F238E27FC236}">
                <a16:creationId xmlns="" xmlns:a16="http://schemas.microsoft.com/office/drawing/2014/main" id="{819878B5-1038-4D32-A11C-D9FE1117049B}"/>
              </a:ext>
            </a:extLst>
          </p:cNvPr>
          <p:cNvPicPr>
            <a:picLocks noChangeAspect="1"/>
          </p:cNvPicPr>
          <p:nvPr/>
        </p:nvPicPr>
        <p:blipFill>
          <a:blip r:embed="rId2"/>
          <a:stretch>
            <a:fillRect/>
          </a:stretch>
        </p:blipFill>
        <p:spPr>
          <a:xfrm>
            <a:off x="1518015" y="0"/>
            <a:ext cx="9155969" cy="6858000"/>
          </a:xfrm>
          <a:prstGeom prst="rect">
            <a:avLst/>
          </a:prstGeom>
        </p:spPr>
      </p:pic>
    </p:spTree>
    <p:extLst>
      <p:ext uri="{BB962C8B-B14F-4D97-AF65-F5344CB8AC3E}">
        <p14:creationId xmlns:p14="http://schemas.microsoft.com/office/powerpoint/2010/main" val="885017733"/>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45424884-938D-485D-889B-77EA5B8F3532}"/>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 xmlns:a16="http://schemas.microsoft.com/office/drawing/2014/main" id="{96FB3432-E0EB-4C00-8A88-4176EA397CD1}"/>
              </a:ext>
            </a:extLst>
          </p:cNvPr>
          <p:cNvSpPr>
            <a:spLocks noGrp="1"/>
          </p:cNvSpPr>
          <p:nvPr>
            <p:ph idx="1"/>
          </p:nvPr>
        </p:nvSpPr>
        <p:spPr/>
        <p:txBody>
          <a:bodyPr/>
          <a:lstStyle/>
          <a:p>
            <a:endParaRPr lang="fr-FR"/>
          </a:p>
        </p:txBody>
      </p:sp>
      <p:pic>
        <p:nvPicPr>
          <p:cNvPr id="4" name="Image 3">
            <a:extLst>
              <a:ext uri="{FF2B5EF4-FFF2-40B4-BE49-F238E27FC236}">
                <a16:creationId xmlns="" xmlns:a16="http://schemas.microsoft.com/office/drawing/2014/main" id="{FDB4E964-2199-4A9B-931E-DD1916773C20}"/>
              </a:ext>
            </a:extLst>
          </p:cNvPr>
          <p:cNvPicPr>
            <a:picLocks noChangeAspect="1"/>
          </p:cNvPicPr>
          <p:nvPr/>
        </p:nvPicPr>
        <p:blipFill>
          <a:blip r:embed="rId2"/>
          <a:stretch>
            <a:fillRect/>
          </a:stretch>
        </p:blipFill>
        <p:spPr>
          <a:xfrm>
            <a:off x="1532929" y="0"/>
            <a:ext cx="9126141" cy="6858000"/>
          </a:xfrm>
          <a:prstGeom prst="rect">
            <a:avLst/>
          </a:prstGeom>
        </p:spPr>
      </p:pic>
      <p:sp>
        <p:nvSpPr>
          <p:cNvPr id="5" name="Rectangle : coins arrondis 4">
            <a:extLst>
              <a:ext uri="{FF2B5EF4-FFF2-40B4-BE49-F238E27FC236}">
                <a16:creationId xmlns="" xmlns:a16="http://schemas.microsoft.com/office/drawing/2014/main" id="{2590D229-F58C-4037-B629-D89DD0863422}"/>
              </a:ext>
            </a:extLst>
          </p:cNvPr>
          <p:cNvSpPr/>
          <p:nvPr/>
        </p:nvSpPr>
        <p:spPr>
          <a:xfrm>
            <a:off x="5627078" y="515815"/>
            <a:ext cx="621323" cy="1113692"/>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6932489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FA6CE23-0358-413A-A457-8DB901F06D5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 xmlns:a16="http://schemas.microsoft.com/office/drawing/2014/main" id="{BB4E7E2B-6EDE-45A0-B9A9-D701B80D8349}"/>
              </a:ext>
            </a:extLst>
          </p:cNvPr>
          <p:cNvSpPr>
            <a:spLocks noGrp="1"/>
          </p:cNvSpPr>
          <p:nvPr>
            <p:ph idx="1"/>
          </p:nvPr>
        </p:nvSpPr>
        <p:spPr/>
        <p:txBody>
          <a:bodyPr/>
          <a:lstStyle/>
          <a:p>
            <a:endParaRPr lang="fr-FR"/>
          </a:p>
        </p:txBody>
      </p:sp>
      <p:pic>
        <p:nvPicPr>
          <p:cNvPr id="4" name="Image 3">
            <a:extLst>
              <a:ext uri="{FF2B5EF4-FFF2-40B4-BE49-F238E27FC236}">
                <a16:creationId xmlns="" xmlns:a16="http://schemas.microsoft.com/office/drawing/2014/main" id="{B0F29B1C-B89D-4AC8-941C-010F95919073}"/>
              </a:ext>
            </a:extLst>
          </p:cNvPr>
          <p:cNvPicPr>
            <a:picLocks noChangeAspect="1"/>
          </p:cNvPicPr>
          <p:nvPr/>
        </p:nvPicPr>
        <p:blipFill>
          <a:blip r:embed="rId2"/>
          <a:stretch>
            <a:fillRect/>
          </a:stretch>
        </p:blipFill>
        <p:spPr>
          <a:xfrm>
            <a:off x="1513568" y="0"/>
            <a:ext cx="9164863" cy="6858000"/>
          </a:xfrm>
          <a:prstGeom prst="rect">
            <a:avLst/>
          </a:prstGeom>
        </p:spPr>
      </p:pic>
    </p:spTree>
    <p:extLst>
      <p:ext uri="{BB962C8B-B14F-4D97-AF65-F5344CB8AC3E}">
        <p14:creationId xmlns:p14="http://schemas.microsoft.com/office/powerpoint/2010/main" val="1493974506"/>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557712" y="1894700"/>
            <a:ext cx="2928940" cy="830997"/>
          </a:xfrm>
          <a:prstGeom prst="rect">
            <a:avLst/>
          </a:prstGeom>
          <a:solidFill>
            <a:srgbClr val="00B0F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2400" b="1" dirty="0">
                <a:latin typeface="Arial" charset="0"/>
                <a:ea typeface="Arial" charset="0"/>
                <a:cs typeface="Arial" charset="0"/>
              </a:rPr>
              <a:t>Cerveau</a:t>
            </a:r>
            <a:r>
              <a:rPr lang="fr-FR" sz="2400" b="1">
                <a:latin typeface="Arial" charset="0"/>
                <a:ea typeface="Arial" charset="0"/>
                <a:cs typeface="Arial" charset="0"/>
              </a:rPr>
              <a:t>, plaisir,</a:t>
            </a:r>
          </a:p>
          <a:p>
            <a:pPr algn="ctr"/>
            <a:r>
              <a:rPr lang="fr-FR" sz="2400" b="1" dirty="0">
                <a:latin typeface="Arial" charset="0"/>
                <a:ea typeface="Arial" charset="0"/>
                <a:cs typeface="Arial" charset="0"/>
              </a:rPr>
              <a:t>sexualité</a:t>
            </a:r>
          </a:p>
        </p:txBody>
      </p:sp>
      <p:sp>
        <p:nvSpPr>
          <p:cNvPr id="3" name="ZoneTexte 2"/>
          <p:cNvSpPr txBox="1"/>
          <p:nvPr/>
        </p:nvSpPr>
        <p:spPr>
          <a:xfrm>
            <a:off x="314325" y="142876"/>
            <a:ext cx="3914775" cy="4702826"/>
          </a:xfrm>
          <a:prstGeom prst="rect">
            <a:avLst/>
          </a:prstGeom>
          <a:solidFill>
            <a:schemeClr val="accent6">
              <a:lumMod val="20000"/>
              <a:lumOff val="80000"/>
            </a:schemeClr>
          </a:solidFill>
        </p:spPr>
        <p:txBody>
          <a:bodyPr wrap="square" rtlCol="0">
            <a:spAutoFit/>
          </a:bodyPr>
          <a:lstStyle/>
          <a:p>
            <a:pPr algn="ctr"/>
            <a:r>
              <a:rPr lang="fr-FR" sz="2000" b="1" u="sng" dirty="0">
                <a:solidFill>
                  <a:srgbClr val="FF0000"/>
                </a:solidFill>
                <a:latin typeface="Arial" charset="0"/>
                <a:ea typeface="Arial" charset="0"/>
                <a:cs typeface="Arial" charset="0"/>
              </a:rPr>
              <a:t>COLLEGE (Cycle 4)</a:t>
            </a:r>
          </a:p>
          <a:p>
            <a:endParaRPr lang="fr-FR" sz="400" dirty="0">
              <a:latin typeface="Arial" charset="0"/>
              <a:ea typeface="Arial" charset="0"/>
              <a:cs typeface="Arial" charset="0"/>
            </a:endParaRPr>
          </a:p>
          <a:p>
            <a:pPr algn="ctr"/>
            <a:r>
              <a:rPr lang="fr-FR" u="sng" dirty="0">
                <a:solidFill>
                  <a:srgbClr val="002060"/>
                </a:solidFill>
                <a:latin typeface="Arial" charset="0"/>
                <a:ea typeface="Arial" charset="0"/>
                <a:cs typeface="Arial" charset="0"/>
              </a:rPr>
              <a:t>Connaissances:</a:t>
            </a:r>
          </a:p>
          <a:p>
            <a:pPr algn="just">
              <a:lnSpc>
                <a:spcPct val="115000"/>
              </a:lnSpc>
            </a:pPr>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Nature et trajet du message nerveux</a:t>
            </a:r>
          </a:p>
          <a:p>
            <a:pPr algn="just"/>
            <a:endParaRPr lang="fr-FR" sz="7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Communication nerveuse</a:t>
            </a:r>
          </a:p>
          <a:p>
            <a:pPr algn="just"/>
            <a:endParaRPr lang="fr-FR" sz="7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Intégration cérébrale et élaboration</a:t>
            </a:r>
          </a:p>
          <a:p>
            <a:pPr algn="just"/>
            <a:endParaRPr lang="fr-FR" sz="7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Système nerveux et hygiène de vie</a:t>
            </a: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Distinction entre reproduction et sexualité</a:t>
            </a:r>
          </a:p>
          <a:p>
            <a:endParaRPr lang="fr-FR" dirty="0">
              <a:latin typeface="Arial" charset="0"/>
              <a:ea typeface="Arial" charset="0"/>
              <a:cs typeface="Arial" charset="0"/>
            </a:endParaRPr>
          </a:p>
          <a:p>
            <a:pPr algn="ctr"/>
            <a:r>
              <a:rPr lang="fr-FR" u="sng" dirty="0">
                <a:solidFill>
                  <a:srgbClr val="00B050"/>
                </a:solidFill>
                <a:latin typeface="Arial" charset="0"/>
                <a:ea typeface="Arial" charset="0"/>
                <a:cs typeface="Arial" charset="0"/>
              </a:rPr>
              <a:t>Activités envisageables:</a:t>
            </a:r>
          </a:p>
          <a:p>
            <a:endParaRPr lang="fr-FR" sz="400" dirty="0">
              <a:solidFill>
                <a:srgbClr val="00B050"/>
              </a:solidFill>
              <a:latin typeface="Arial" charset="0"/>
              <a:ea typeface="Arial" charset="0"/>
              <a:cs typeface="Arial" charset="0"/>
            </a:endParaRPr>
          </a:p>
          <a:p>
            <a:pPr algn="ctr"/>
            <a:r>
              <a:rPr lang="fr-FR" dirty="0">
                <a:solidFill>
                  <a:srgbClr val="00B050"/>
                </a:solidFill>
                <a:latin typeface="Arial" charset="0"/>
                <a:ea typeface="Arial" charset="0"/>
                <a:cs typeface="Arial" charset="0"/>
              </a:rPr>
              <a:t>Observation microscopique de cellules nerveuses</a:t>
            </a:r>
          </a:p>
          <a:p>
            <a:r>
              <a:rPr lang="fr-FR" sz="400" dirty="0">
                <a:solidFill>
                  <a:srgbClr val="00B050"/>
                </a:solidFill>
                <a:latin typeface="Arial" charset="0"/>
                <a:ea typeface="Arial" charset="0"/>
                <a:cs typeface="Arial" charset="0"/>
              </a:rPr>
              <a:t> </a:t>
            </a:r>
          </a:p>
          <a:p>
            <a:pPr algn="ctr"/>
            <a:r>
              <a:rPr lang="fr-FR" dirty="0">
                <a:solidFill>
                  <a:srgbClr val="00B050"/>
                </a:solidFill>
                <a:latin typeface="Arial" charset="0"/>
                <a:ea typeface="Arial" charset="0"/>
                <a:cs typeface="Arial" charset="0"/>
              </a:rPr>
              <a:t>Dissection de la tête d’un poisson</a:t>
            </a:r>
          </a:p>
          <a:p>
            <a:pPr algn="ctr"/>
            <a:endParaRPr lang="fr-FR" sz="400" dirty="0">
              <a:solidFill>
                <a:srgbClr val="00B050"/>
              </a:solidFill>
              <a:latin typeface="Arial" charset="0"/>
              <a:ea typeface="Arial" charset="0"/>
              <a:cs typeface="Arial" charset="0"/>
            </a:endParaRPr>
          </a:p>
          <a:p>
            <a:pPr algn="ctr"/>
            <a:r>
              <a:rPr lang="fr-FR" dirty="0">
                <a:solidFill>
                  <a:srgbClr val="00B050"/>
                </a:solidFill>
                <a:latin typeface="Arial" charset="0"/>
                <a:ea typeface="Arial" charset="0"/>
                <a:cs typeface="Arial" charset="0"/>
              </a:rPr>
              <a:t>Dilacération d’un nerf</a:t>
            </a:r>
            <a:endParaRPr lang="fr-FR" dirty="0">
              <a:latin typeface="Arial" charset="0"/>
              <a:ea typeface="Arial" charset="0"/>
              <a:cs typeface="Arial" charset="0"/>
            </a:endParaRPr>
          </a:p>
        </p:txBody>
      </p:sp>
      <p:sp>
        <p:nvSpPr>
          <p:cNvPr id="4" name="ZoneTexte 3"/>
          <p:cNvSpPr txBox="1"/>
          <p:nvPr/>
        </p:nvSpPr>
        <p:spPr>
          <a:xfrm>
            <a:off x="7815264" y="142876"/>
            <a:ext cx="4084636" cy="5232202"/>
          </a:xfrm>
          <a:prstGeom prst="rect">
            <a:avLst/>
          </a:prstGeom>
          <a:solidFill>
            <a:schemeClr val="accent2">
              <a:lumMod val="20000"/>
              <a:lumOff val="80000"/>
            </a:schemeClr>
          </a:solidFill>
        </p:spPr>
        <p:txBody>
          <a:bodyPr wrap="square" rtlCol="0" anchor="t">
            <a:spAutoFit/>
          </a:bodyPr>
          <a:lstStyle/>
          <a:p>
            <a:pPr algn="ctr"/>
            <a:r>
              <a:rPr lang="fr-FR" sz="2000" b="1" u="sng" dirty="0">
                <a:solidFill>
                  <a:srgbClr val="FF0000"/>
                </a:solidFill>
                <a:latin typeface="Arial" charset="0"/>
                <a:ea typeface="Arial" charset="0"/>
                <a:cs typeface="Arial" charset="0"/>
              </a:rPr>
              <a:t>LYCEE</a:t>
            </a:r>
          </a:p>
          <a:p>
            <a:endParaRPr lang="fr-FR" sz="400" dirty="0">
              <a:latin typeface="Arial" charset="0"/>
              <a:ea typeface="Arial" charset="0"/>
              <a:cs typeface="Arial" charset="0"/>
            </a:endParaRPr>
          </a:p>
          <a:p>
            <a:pPr algn="ctr"/>
            <a:r>
              <a:rPr lang="fr-FR" u="sng" dirty="0">
                <a:solidFill>
                  <a:srgbClr val="002060"/>
                </a:solidFill>
                <a:latin typeface="Arial" charset="0"/>
                <a:ea typeface="Arial" charset="0"/>
                <a:cs typeface="Arial" charset="0"/>
              </a:rPr>
              <a:t>Connaissances:</a:t>
            </a:r>
          </a:p>
          <a:p>
            <a:pPr algn="just"/>
            <a:endParaRPr lang="fr-FR" sz="400" u="sng"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Activation du système de récompense</a:t>
            </a: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Facteurs affectifs et cognitifs, contexte culturel </a:t>
            </a:r>
            <a:r>
              <a:rPr lang="fr-FR" dirty="0">
                <a:solidFill>
                  <a:srgbClr val="002060"/>
                </a:solidFill>
                <a:latin typeface="Arial" charset="0"/>
                <a:ea typeface="Arial" charset="0"/>
                <a:cs typeface="Arial" charset="0"/>
                <a:sym typeface="Wingdings"/>
              </a:rPr>
              <a:t></a:t>
            </a:r>
            <a:r>
              <a:rPr lang="fr-FR" dirty="0">
                <a:solidFill>
                  <a:srgbClr val="002060"/>
                </a:solidFill>
                <a:latin typeface="Arial" charset="0"/>
                <a:ea typeface="Arial" charset="0"/>
                <a:cs typeface="Arial" charset="0"/>
              </a:rPr>
              <a:t> influence majeure sur le comportement sexuel humain</a:t>
            </a: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Composante biologique de la relation entre sexualité et plaisir, structures cérébrales et composantes affectives, motivationnelles et cognitives</a:t>
            </a:r>
          </a:p>
          <a:p>
            <a:pPr algn="just"/>
            <a:endParaRPr lang="fr-FR" sz="400" dirty="0">
              <a:latin typeface="Arial" charset="0"/>
              <a:ea typeface="Arial" charset="0"/>
              <a:cs typeface="Arial" charset="0"/>
            </a:endParaRPr>
          </a:p>
          <a:p>
            <a:pPr algn="ctr"/>
            <a:endParaRPr lang="fr-FR" sz="400" u="sng" dirty="0">
              <a:solidFill>
                <a:srgbClr val="00B050"/>
              </a:solidFill>
              <a:latin typeface="Arial" charset="0"/>
              <a:ea typeface="Arial" charset="0"/>
              <a:cs typeface="Arial" charset="0"/>
            </a:endParaRPr>
          </a:p>
          <a:p>
            <a:pPr algn="ctr"/>
            <a:r>
              <a:rPr lang="fr-FR" u="sng" dirty="0">
                <a:solidFill>
                  <a:srgbClr val="00B050"/>
                </a:solidFill>
                <a:latin typeface="Arial" charset="0"/>
                <a:ea typeface="Arial" charset="0"/>
                <a:cs typeface="Arial" charset="0"/>
              </a:rPr>
              <a:t>Activités envisageables:</a:t>
            </a:r>
          </a:p>
          <a:p>
            <a:endParaRPr lang="fr-FR" sz="400" dirty="0">
              <a:solidFill>
                <a:srgbClr val="00B050"/>
              </a:solidFill>
              <a:latin typeface="Arial" charset="0"/>
              <a:ea typeface="Arial" charset="0"/>
              <a:cs typeface="Arial" charset="0"/>
            </a:endParaRPr>
          </a:p>
          <a:p>
            <a:pPr algn="ctr"/>
            <a:endParaRPr lang="fr-FR" sz="400" dirty="0">
              <a:solidFill>
                <a:srgbClr val="00B050"/>
              </a:solidFill>
              <a:latin typeface="Arial" charset="0"/>
              <a:ea typeface="Arial" charset="0"/>
              <a:cs typeface="Arial" charset="0"/>
            </a:endParaRPr>
          </a:p>
          <a:p>
            <a:r>
              <a:rPr lang="fr-FR" dirty="0">
                <a:solidFill>
                  <a:srgbClr val="00B050"/>
                </a:solidFill>
                <a:latin typeface="Arial" charset="0"/>
                <a:ea typeface="Arial" charset="0"/>
                <a:cs typeface="Arial" charset="0"/>
              </a:rPr>
              <a:t>Expériences historiques de </a:t>
            </a:r>
            <a:r>
              <a:rPr lang="fr-FR" dirty="0" err="1">
                <a:solidFill>
                  <a:srgbClr val="00B050"/>
                </a:solidFill>
                <a:latin typeface="Arial" charset="0"/>
                <a:ea typeface="Arial" charset="0"/>
                <a:cs typeface="Arial" charset="0"/>
              </a:rPr>
              <a:t>Olds</a:t>
            </a:r>
            <a:r>
              <a:rPr lang="fr-FR" dirty="0">
                <a:solidFill>
                  <a:srgbClr val="00B050"/>
                </a:solidFill>
                <a:latin typeface="Arial" charset="0"/>
                <a:ea typeface="Arial" charset="0"/>
                <a:cs typeface="Arial" charset="0"/>
              </a:rPr>
              <a:t> et Milner</a:t>
            </a:r>
          </a:p>
          <a:p>
            <a:r>
              <a:rPr lang="fr-FR" dirty="0">
                <a:solidFill>
                  <a:srgbClr val="00B050"/>
                </a:solidFill>
                <a:latin typeface="Arial"/>
                <a:ea typeface="Arial" charset="0"/>
                <a:cs typeface="Arial"/>
              </a:rPr>
              <a:t>Animation Biologie du plaisir</a:t>
            </a:r>
          </a:p>
          <a:p>
            <a:endParaRPr lang="fr-FR" sz="800" dirty="0">
              <a:solidFill>
                <a:srgbClr val="00B050"/>
              </a:solidFill>
              <a:latin typeface="Arial"/>
              <a:ea typeface="Arial" charset="0"/>
              <a:cs typeface="Arial"/>
            </a:endParaRPr>
          </a:p>
          <a:p>
            <a:r>
              <a:rPr lang="fr-FR" dirty="0" err="1">
                <a:solidFill>
                  <a:srgbClr val="00B050"/>
                </a:solidFill>
                <a:latin typeface="Arial" charset="0"/>
                <a:ea typeface="Arial" charset="0"/>
                <a:cs typeface="Arial" charset="0"/>
              </a:rPr>
              <a:t>EduAnat</a:t>
            </a:r>
            <a:r>
              <a:rPr lang="fr-FR" dirty="0">
                <a:solidFill>
                  <a:srgbClr val="00B050"/>
                </a:solidFill>
                <a:latin typeface="Arial" charset="0"/>
                <a:ea typeface="Arial" charset="0"/>
                <a:cs typeface="Arial" charset="0"/>
              </a:rPr>
              <a:t> 2</a:t>
            </a:r>
          </a:p>
          <a:p>
            <a:endParaRPr lang="fr-FR" sz="400" dirty="0">
              <a:solidFill>
                <a:srgbClr val="00B050"/>
              </a:solidFill>
              <a:latin typeface="Arial" charset="0"/>
              <a:ea typeface="Arial" charset="0"/>
              <a:cs typeface="Arial" charset="0"/>
            </a:endParaRPr>
          </a:p>
          <a:p>
            <a:endParaRPr lang="fr-FR" sz="400" dirty="0">
              <a:solidFill>
                <a:srgbClr val="00B050"/>
              </a:solidFill>
              <a:latin typeface="Arial" charset="0"/>
              <a:ea typeface="Arial" charset="0"/>
              <a:cs typeface="Arial" charset="0"/>
            </a:endParaRPr>
          </a:p>
          <a:p>
            <a:endParaRPr lang="fr-FR" sz="400" dirty="0">
              <a:solidFill>
                <a:srgbClr val="00B050"/>
              </a:solidFill>
              <a:latin typeface="Arial" charset="0"/>
              <a:ea typeface="Arial" charset="0"/>
              <a:cs typeface="Arial" charset="0"/>
            </a:endParaRPr>
          </a:p>
        </p:txBody>
      </p:sp>
    </p:spTree>
    <p:extLst>
      <p:ext uri="{BB962C8B-B14F-4D97-AF65-F5344CB8AC3E}">
        <p14:creationId xmlns:p14="http://schemas.microsoft.com/office/powerpoint/2010/main" val="41549874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7" end="17"/>
                                            </p:txEl>
                                          </p:spTgt>
                                        </p:tgtEl>
                                        <p:attrNameLst>
                                          <p:attrName>style.visibility</p:attrName>
                                        </p:attrNameLst>
                                      </p:cBhvr>
                                      <p:to>
                                        <p:strVal val="visible"/>
                                      </p:to>
                                    </p:set>
                                    <p:animEffect transition="in" filter="blinds(horizontal)">
                                      <p:cBhvr>
                                        <p:cTn id="7" dur="500"/>
                                        <p:tgtEl>
                                          <p:spTgt spid="4">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9389" y="1014412"/>
            <a:ext cx="9698984" cy="5514975"/>
          </a:xfrm>
          <a:prstGeom prst="rect">
            <a:avLst/>
          </a:prstGeom>
        </p:spPr>
      </p:pic>
      <p:sp>
        <p:nvSpPr>
          <p:cNvPr id="5" name="Rectangle 4"/>
          <p:cNvSpPr/>
          <p:nvPr/>
        </p:nvSpPr>
        <p:spPr>
          <a:xfrm>
            <a:off x="2663052" y="125177"/>
            <a:ext cx="7271658" cy="646331"/>
          </a:xfrm>
          <a:prstGeom prst="rect">
            <a:avLst/>
          </a:prstGeom>
        </p:spPr>
        <p:txBody>
          <a:bodyPr wrap="square">
            <a:spAutoFit/>
          </a:bodyPr>
          <a:lstStyle/>
          <a:p>
            <a:pPr algn="ctr"/>
            <a:r>
              <a:rPr lang="fr-FR" b="1" u="sng" dirty="0">
                <a:effectLst>
                  <a:outerShdw blurRad="38100" dist="38100" dir="2700000" algn="tl">
                    <a:srgbClr val="000000">
                      <a:alpha val="43137"/>
                    </a:srgbClr>
                  </a:outerShdw>
                </a:effectLst>
                <a:latin typeface="Arial" charset="0"/>
                <a:ea typeface="Arial" charset="0"/>
                <a:cs typeface="Arial" charset="0"/>
              </a:rPr>
              <a:t>Capture d’écran du logiciel EduAnat2, présentant le septum</a:t>
            </a:r>
          </a:p>
          <a:p>
            <a:pPr algn="ctr"/>
            <a:r>
              <a:rPr lang="fr-FR" b="1" u="sng" dirty="0">
                <a:effectLst>
                  <a:outerShdw blurRad="38100" dist="38100" dir="2700000" algn="tl">
                    <a:srgbClr val="000000">
                      <a:alpha val="43137"/>
                    </a:srgbClr>
                  </a:outerShdw>
                </a:effectLst>
                <a:latin typeface="Arial" charset="0"/>
                <a:ea typeface="Arial" charset="0"/>
                <a:cs typeface="Arial" charset="0"/>
              </a:rPr>
              <a:t>(structure impliquée dans le circuit de récompense)</a:t>
            </a:r>
            <a:endParaRPr lang="fr-FR" u="sng" dirty="0">
              <a:latin typeface="Arial" charset="0"/>
              <a:ea typeface="Arial" charset="0"/>
              <a:cs typeface="Arial" charset="0"/>
            </a:endParaRPr>
          </a:p>
        </p:txBody>
      </p:sp>
      <p:sp>
        <p:nvSpPr>
          <p:cNvPr id="7" name="Ellipse 6"/>
          <p:cNvSpPr/>
          <p:nvPr/>
        </p:nvSpPr>
        <p:spPr>
          <a:xfrm>
            <a:off x="4900613" y="1843088"/>
            <a:ext cx="742950" cy="728662"/>
          </a:xfrm>
          <a:prstGeom prst="ellipse">
            <a:avLst/>
          </a:prstGeom>
          <a:solidFill>
            <a:srgbClr val="FFFF00">
              <a:alpha val="36078"/>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p:cNvSpPr/>
          <p:nvPr/>
        </p:nvSpPr>
        <p:spPr>
          <a:xfrm>
            <a:off x="4900613" y="4438651"/>
            <a:ext cx="742950" cy="728662"/>
          </a:xfrm>
          <a:prstGeom prst="ellipse">
            <a:avLst/>
          </a:prstGeom>
          <a:solidFill>
            <a:srgbClr val="FFFF00">
              <a:alpha val="36078"/>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p:cNvSpPr/>
          <p:nvPr/>
        </p:nvSpPr>
        <p:spPr>
          <a:xfrm>
            <a:off x="8472488" y="1709738"/>
            <a:ext cx="823913" cy="862012"/>
          </a:xfrm>
          <a:prstGeom prst="ellipse">
            <a:avLst/>
          </a:prstGeom>
          <a:solidFill>
            <a:srgbClr val="FFFF00">
              <a:alpha val="36078"/>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89756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359DD4B7-8E75-45BB-835C-79A1CE2973F7}"/>
              </a:ext>
            </a:extLst>
          </p:cNvPr>
          <p:cNvSpPr>
            <a:spLocks noGrp="1"/>
          </p:cNvSpPr>
          <p:nvPr>
            <p:ph type="title"/>
          </p:nvPr>
        </p:nvSpPr>
        <p:spPr/>
        <p:txBody>
          <a:bodyPr>
            <a:normAutofit/>
          </a:bodyPr>
          <a:lstStyle/>
          <a:p>
            <a:endParaRPr lang="fr-FR" sz="1400" dirty="0"/>
          </a:p>
        </p:txBody>
      </p:sp>
      <p:sp>
        <p:nvSpPr>
          <p:cNvPr id="3" name="Espace réservé du contenu 2">
            <a:extLst>
              <a:ext uri="{FF2B5EF4-FFF2-40B4-BE49-F238E27FC236}">
                <a16:creationId xmlns="" xmlns:a16="http://schemas.microsoft.com/office/drawing/2014/main" id="{09C2D9A4-AFD2-472F-B4A6-82E8821C5021}"/>
              </a:ext>
            </a:extLst>
          </p:cNvPr>
          <p:cNvSpPr>
            <a:spLocks noGrp="1"/>
          </p:cNvSpPr>
          <p:nvPr>
            <p:ph idx="1"/>
          </p:nvPr>
        </p:nvSpPr>
        <p:spPr/>
        <p:txBody>
          <a:bodyPr>
            <a:normAutofit/>
          </a:bodyPr>
          <a:lstStyle/>
          <a:p>
            <a:endParaRPr lang="fr-FR" sz="2400" dirty="0"/>
          </a:p>
        </p:txBody>
      </p:sp>
      <p:pic>
        <p:nvPicPr>
          <p:cNvPr id="4" name="Image 3">
            <a:extLst>
              <a:ext uri="{FF2B5EF4-FFF2-40B4-BE49-F238E27FC236}">
                <a16:creationId xmlns="" xmlns:a16="http://schemas.microsoft.com/office/drawing/2014/main" id="{BC1B6D9F-DAEF-405B-9FD6-43FA8BEF7B83}"/>
              </a:ext>
            </a:extLst>
          </p:cNvPr>
          <p:cNvPicPr>
            <a:picLocks noChangeAspect="1"/>
          </p:cNvPicPr>
          <p:nvPr/>
        </p:nvPicPr>
        <p:blipFill>
          <a:blip r:embed="rId3"/>
          <a:stretch>
            <a:fillRect/>
          </a:stretch>
        </p:blipFill>
        <p:spPr>
          <a:xfrm>
            <a:off x="0" y="212929"/>
            <a:ext cx="12192000" cy="6409267"/>
          </a:xfrm>
          <a:prstGeom prst="rect">
            <a:avLst/>
          </a:prstGeom>
        </p:spPr>
      </p:pic>
      <p:sp>
        <p:nvSpPr>
          <p:cNvPr id="5" name="ZoneTexte 4">
            <a:extLst>
              <a:ext uri="{FF2B5EF4-FFF2-40B4-BE49-F238E27FC236}">
                <a16:creationId xmlns="" xmlns:a16="http://schemas.microsoft.com/office/drawing/2014/main" id="{1E2EF020-42E7-4C10-8733-D46357ABFB26}"/>
              </a:ext>
            </a:extLst>
          </p:cNvPr>
          <p:cNvSpPr txBox="1"/>
          <p:nvPr/>
        </p:nvSpPr>
        <p:spPr>
          <a:xfrm>
            <a:off x="2417522" y="413359"/>
            <a:ext cx="5824603" cy="461665"/>
          </a:xfrm>
          <a:prstGeom prst="rect">
            <a:avLst/>
          </a:prstGeom>
          <a:noFill/>
        </p:spPr>
        <p:txBody>
          <a:bodyPr wrap="square" rtlCol="0">
            <a:spAutoFit/>
          </a:bodyPr>
          <a:lstStyle/>
          <a:p>
            <a:r>
              <a:rPr lang="fr-FR" sz="1200" dirty="0">
                <a:hlinkClick r:id="rId4"/>
              </a:rPr>
              <a:t>http://acces.ens-lyon.fr/acces/thematiques/neurosciences/outils-numeriques/eduanat2-et-anapeda</a:t>
            </a:r>
            <a:r>
              <a:rPr lang="fr-FR" sz="1200" dirty="0"/>
              <a:t> </a:t>
            </a:r>
          </a:p>
        </p:txBody>
      </p:sp>
    </p:spTree>
    <p:extLst>
      <p:ext uri="{BB962C8B-B14F-4D97-AF65-F5344CB8AC3E}">
        <p14:creationId xmlns:p14="http://schemas.microsoft.com/office/powerpoint/2010/main" val="518501833"/>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5B094C4C-993E-477B-9F08-2A51BBC641AD}"/>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 xmlns:a16="http://schemas.microsoft.com/office/drawing/2014/main" id="{EE8F8D7A-6C39-4537-B808-EABA166A6C6F}"/>
              </a:ext>
            </a:extLst>
          </p:cNvPr>
          <p:cNvSpPr>
            <a:spLocks noGrp="1"/>
          </p:cNvSpPr>
          <p:nvPr>
            <p:ph idx="1"/>
          </p:nvPr>
        </p:nvSpPr>
        <p:spPr/>
        <p:txBody>
          <a:bodyPr/>
          <a:lstStyle/>
          <a:p>
            <a:endParaRPr lang="fr-FR"/>
          </a:p>
        </p:txBody>
      </p:sp>
      <p:pic>
        <p:nvPicPr>
          <p:cNvPr id="4" name="Image 3">
            <a:extLst>
              <a:ext uri="{FF2B5EF4-FFF2-40B4-BE49-F238E27FC236}">
                <a16:creationId xmlns="" xmlns:a16="http://schemas.microsoft.com/office/drawing/2014/main" id="{3A9054CC-F0D9-43B2-BD4C-36910B810E9D}"/>
              </a:ext>
            </a:extLst>
          </p:cNvPr>
          <p:cNvPicPr>
            <a:picLocks noChangeAspect="1"/>
          </p:cNvPicPr>
          <p:nvPr/>
        </p:nvPicPr>
        <p:blipFill rotWithShape="1">
          <a:blip r:embed="rId3"/>
          <a:srcRect b="13203"/>
          <a:stretch/>
        </p:blipFill>
        <p:spPr>
          <a:xfrm>
            <a:off x="1797550" y="47624"/>
            <a:ext cx="8674209" cy="6771375"/>
          </a:xfrm>
          <a:prstGeom prst="rect">
            <a:avLst/>
          </a:prstGeom>
        </p:spPr>
      </p:pic>
    </p:spTree>
    <p:extLst>
      <p:ext uri="{BB962C8B-B14F-4D97-AF65-F5344CB8AC3E}">
        <p14:creationId xmlns:p14="http://schemas.microsoft.com/office/powerpoint/2010/main" val="2108624657"/>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CD193816-64CA-485E-B217-615E38ACA0BB}"/>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 xmlns:a16="http://schemas.microsoft.com/office/drawing/2014/main" id="{4A5B6421-9AAC-4AE6-A27A-4DDF7CCD2376}"/>
              </a:ext>
            </a:extLst>
          </p:cNvPr>
          <p:cNvSpPr>
            <a:spLocks noGrp="1"/>
          </p:cNvSpPr>
          <p:nvPr>
            <p:ph idx="1"/>
          </p:nvPr>
        </p:nvSpPr>
        <p:spPr/>
        <p:txBody>
          <a:bodyPr/>
          <a:lstStyle/>
          <a:p>
            <a:endParaRPr lang="fr-FR"/>
          </a:p>
        </p:txBody>
      </p:sp>
      <p:pic>
        <p:nvPicPr>
          <p:cNvPr id="4" name="Image 3">
            <a:extLst>
              <a:ext uri="{FF2B5EF4-FFF2-40B4-BE49-F238E27FC236}">
                <a16:creationId xmlns="" xmlns:a16="http://schemas.microsoft.com/office/drawing/2014/main" id="{5B474359-4E2E-49B4-924C-7F8B1CE31900}"/>
              </a:ext>
            </a:extLst>
          </p:cNvPr>
          <p:cNvPicPr>
            <a:picLocks noChangeAspect="1"/>
          </p:cNvPicPr>
          <p:nvPr/>
        </p:nvPicPr>
        <p:blipFill>
          <a:blip r:embed="rId3"/>
          <a:stretch>
            <a:fillRect/>
          </a:stretch>
        </p:blipFill>
        <p:spPr>
          <a:xfrm>
            <a:off x="0" y="154163"/>
            <a:ext cx="12192000" cy="6549674"/>
          </a:xfrm>
          <a:prstGeom prst="rect">
            <a:avLst/>
          </a:prstGeom>
        </p:spPr>
      </p:pic>
    </p:spTree>
    <p:extLst>
      <p:ext uri="{BB962C8B-B14F-4D97-AF65-F5344CB8AC3E}">
        <p14:creationId xmlns:p14="http://schemas.microsoft.com/office/powerpoint/2010/main" val="1895878951"/>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557712" y="1894700"/>
            <a:ext cx="2928940" cy="830997"/>
          </a:xfrm>
          <a:prstGeom prst="rect">
            <a:avLst/>
          </a:prstGeom>
          <a:solidFill>
            <a:srgbClr val="00B0F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2400" b="1" dirty="0">
                <a:latin typeface="Arial" charset="0"/>
                <a:ea typeface="Arial" charset="0"/>
                <a:cs typeface="Arial" charset="0"/>
              </a:rPr>
              <a:t>Cerveau</a:t>
            </a:r>
            <a:r>
              <a:rPr lang="fr-FR" sz="2400" b="1">
                <a:latin typeface="Arial" charset="0"/>
                <a:ea typeface="Arial" charset="0"/>
                <a:cs typeface="Arial" charset="0"/>
              </a:rPr>
              <a:t>, plaisir,</a:t>
            </a:r>
          </a:p>
          <a:p>
            <a:pPr algn="ctr"/>
            <a:r>
              <a:rPr lang="fr-FR" sz="2400" b="1" dirty="0">
                <a:latin typeface="Arial" charset="0"/>
                <a:ea typeface="Arial" charset="0"/>
                <a:cs typeface="Arial" charset="0"/>
              </a:rPr>
              <a:t>sexualité</a:t>
            </a:r>
          </a:p>
        </p:txBody>
      </p:sp>
      <p:sp>
        <p:nvSpPr>
          <p:cNvPr id="3" name="ZoneTexte 2"/>
          <p:cNvSpPr txBox="1"/>
          <p:nvPr/>
        </p:nvSpPr>
        <p:spPr>
          <a:xfrm>
            <a:off x="314325" y="142876"/>
            <a:ext cx="3914775" cy="4702826"/>
          </a:xfrm>
          <a:prstGeom prst="rect">
            <a:avLst/>
          </a:prstGeom>
          <a:solidFill>
            <a:schemeClr val="accent6">
              <a:lumMod val="20000"/>
              <a:lumOff val="80000"/>
            </a:schemeClr>
          </a:solidFill>
        </p:spPr>
        <p:txBody>
          <a:bodyPr wrap="square" rtlCol="0">
            <a:spAutoFit/>
          </a:bodyPr>
          <a:lstStyle/>
          <a:p>
            <a:pPr algn="ctr"/>
            <a:r>
              <a:rPr lang="fr-FR" sz="2000" b="1" u="sng" dirty="0">
                <a:solidFill>
                  <a:srgbClr val="FF0000"/>
                </a:solidFill>
                <a:latin typeface="Arial" charset="0"/>
                <a:ea typeface="Arial" charset="0"/>
                <a:cs typeface="Arial" charset="0"/>
              </a:rPr>
              <a:t>COLLEGE (Cycle 4)</a:t>
            </a:r>
          </a:p>
          <a:p>
            <a:endParaRPr lang="fr-FR" sz="400" dirty="0">
              <a:latin typeface="Arial" charset="0"/>
              <a:ea typeface="Arial" charset="0"/>
              <a:cs typeface="Arial" charset="0"/>
            </a:endParaRPr>
          </a:p>
          <a:p>
            <a:pPr algn="ctr"/>
            <a:r>
              <a:rPr lang="fr-FR" u="sng" dirty="0">
                <a:solidFill>
                  <a:srgbClr val="002060"/>
                </a:solidFill>
                <a:latin typeface="Arial" charset="0"/>
                <a:ea typeface="Arial" charset="0"/>
                <a:cs typeface="Arial" charset="0"/>
              </a:rPr>
              <a:t>Connaissances:</a:t>
            </a:r>
          </a:p>
          <a:p>
            <a:pPr algn="just">
              <a:lnSpc>
                <a:spcPct val="115000"/>
              </a:lnSpc>
            </a:pPr>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Nature et trajet du message nerveux</a:t>
            </a:r>
          </a:p>
          <a:p>
            <a:pPr algn="just"/>
            <a:endParaRPr lang="fr-FR" sz="7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Communication nerveuse</a:t>
            </a:r>
          </a:p>
          <a:p>
            <a:pPr algn="just"/>
            <a:endParaRPr lang="fr-FR" sz="7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Intégration cérébrale et élaboration</a:t>
            </a:r>
          </a:p>
          <a:p>
            <a:pPr algn="just"/>
            <a:endParaRPr lang="fr-FR" sz="7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Système nerveux et hygiène de vie</a:t>
            </a: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Distinction entre reproduction et sexualité</a:t>
            </a:r>
          </a:p>
          <a:p>
            <a:endParaRPr lang="fr-FR" dirty="0">
              <a:latin typeface="Arial" charset="0"/>
              <a:ea typeface="Arial" charset="0"/>
              <a:cs typeface="Arial" charset="0"/>
            </a:endParaRPr>
          </a:p>
          <a:p>
            <a:pPr algn="ctr"/>
            <a:r>
              <a:rPr lang="fr-FR" u="sng" dirty="0">
                <a:solidFill>
                  <a:srgbClr val="00B050"/>
                </a:solidFill>
                <a:latin typeface="Arial" charset="0"/>
                <a:ea typeface="Arial" charset="0"/>
                <a:cs typeface="Arial" charset="0"/>
              </a:rPr>
              <a:t>Activités envisageables:</a:t>
            </a:r>
          </a:p>
          <a:p>
            <a:endParaRPr lang="fr-FR" sz="400" dirty="0">
              <a:solidFill>
                <a:srgbClr val="00B050"/>
              </a:solidFill>
              <a:latin typeface="Arial" charset="0"/>
              <a:ea typeface="Arial" charset="0"/>
              <a:cs typeface="Arial" charset="0"/>
            </a:endParaRPr>
          </a:p>
          <a:p>
            <a:pPr algn="ctr"/>
            <a:r>
              <a:rPr lang="fr-FR" dirty="0">
                <a:solidFill>
                  <a:srgbClr val="00B050"/>
                </a:solidFill>
                <a:latin typeface="Arial" charset="0"/>
                <a:ea typeface="Arial" charset="0"/>
                <a:cs typeface="Arial" charset="0"/>
              </a:rPr>
              <a:t>Observation microscopique de cellules nerveuses</a:t>
            </a:r>
          </a:p>
          <a:p>
            <a:r>
              <a:rPr lang="fr-FR" sz="400" dirty="0">
                <a:solidFill>
                  <a:srgbClr val="00B050"/>
                </a:solidFill>
                <a:latin typeface="Arial" charset="0"/>
                <a:ea typeface="Arial" charset="0"/>
                <a:cs typeface="Arial" charset="0"/>
              </a:rPr>
              <a:t> </a:t>
            </a:r>
          </a:p>
          <a:p>
            <a:pPr algn="ctr"/>
            <a:r>
              <a:rPr lang="fr-FR" dirty="0">
                <a:solidFill>
                  <a:srgbClr val="00B050"/>
                </a:solidFill>
                <a:latin typeface="Arial" charset="0"/>
                <a:ea typeface="Arial" charset="0"/>
                <a:cs typeface="Arial" charset="0"/>
              </a:rPr>
              <a:t>Dissection de la tête d’un poisson</a:t>
            </a:r>
          </a:p>
          <a:p>
            <a:pPr algn="ctr"/>
            <a:endParaRPr lang="fr-FR" sz="400" dirty="0">
              <a:solidFill>
                <a:srgbClr val="00B050"/>
              </a:solidFill>
              <a:latin typeface="Arial" charset="0"/>
              <a:ea typeface="Arial" charset="0"/>
              <a:cs typeface="Arial" charset="0"/>
            </a:endParaRPr>
          </a:p>
          <a:p>
            <a:pPr algn="ctr"/>
            <a:r>
              <a:rPr lang="fr-FR" dirty="0">
                <a:solidFill>
                  <a:srgbClr val="00B050"/>
                </a:solidFill>
                <a:latin typeface="Arial" charset="0"/>
                <a:ea typeface="Arial" charset="0"/>
                <a:cs typeface="Arial" charset="0"/>
              </a:rPr>
              <a:t>Dilacération d’un nerf</a:t>
            </a:r>
            <a:endParaRPr lang="fr-FR" dirty="0">
              <a:latin typeface="Arial" charset="0"/>
              <a:ea typeface="Arial" charset="0"/>
              <a:cs typeface="Arial" charset="0"/>
            </a:endParaRPr>
          </a:p>
        </p:txBody>
      </p:sp>
      <p:sp>
        <p:nvSpPr>
          <p:cNvPr id="4" name="ZoneTexte 3"/>
          <p:cNvSpPr txBox="1"/>
          <p:nvPr/>
        </p:nvSpPr>
        <p:spPr>
          <a:xfrm>
            <a:off x="7815264" y="142876"/>
            <a:ext cx="3914775" cy="6340197"/>
          </a:xfrm>
          <a:prstGeom prst="rect">
            <a:avLst/>
          </a:prstGeom>
          <a:solidFill>
            <a:schemeClr val="accent2">
              <a:lumMod val="20000"/>
              <a:lumOff val="80000"/>
            </a:schemeClr>
          </a:solidFill>
        </p:spPr>
        <p:txBody>
          <a:bodyPr wrap="square" rtlCol="0" anchor="t">
            <a:spAutoFit/>
          </a:bodyPr>
          <a:lstStyle/>
          <a:p>
            <a:pPr algn="ctr"/>
            <a:r>
              <a:rPr lang="fr-FR" sz="2000" b="1" u="sng" dirty="0">
                <a:solidFill>
                  <a:srgbClr val="FF0000"/>
                </a:solidFill>
                <a:latin typeface="Arial" charset="0"/>
                <a:ea typeface="Arial" charset="0"/>
                <a:cs typeface="Arial" charset="0"/>
              </a:rPr>
              <a:t>LYCEE</a:t>
            </a:r>
          </a:p>
          <a:p>
            <a:endParaRPr lang="fr-FR" sz="400" dirty="0">
              <a:latin typeface="Arial" charset="0"/>
              <a:ea typeface="Arial" charset="0"/>
              <a:cs typeface="Arial" charset="0"/>
            </a:endParaRPr>
          </a:p>
          <a:p>
            <a:pPr algn="ctr"/>
            <a:r>
              <a:rPr lang="fr-FR" u="sng" dirty="0">
                <a:solidFill>
                  <a:srgbClr val="002060"/>
                </a:solidFill>
                <a:latin typeface="Arial" charset="0"/>
                <a:ea typeface="Arial" charset="0"/>
                <a:cs typeface="Arial" charset="0"/>
              </a:rPr>
              <a:t>Connaissances:</a:t>
            </a:r>
          </a:p>
          <a:p>
            <a:pPr algn="just"/>
            <a:endParaRPr lang="fr-FR" sz="400" u="sng"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Activation du système de récompense</a:t>
            </a: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Facteurs affectifs et cognitifs, contexte culturel </a:t>
            </a:r>
            <a:r>
              <a:rPr lang="fr-FR" dirty="0">
                <a:solidFill>
                  <a:srgbClr val="002060"/>
                </a:solidFill>
                <a:latin typeface="Arial" charset="0"/>
                <a:ea typeface="Arial" charset="0"/>
                <a:cs typeface="Arial" charset="0"/>
                <a:sym typeface="Wingdings"/>
              </a:rPr>
              <a:t></a:t>
            </a:r>
            <a:r>
              <a:rPr lang="fr-FR" dirty="0">
                <a:solidFill>
                  <a:srgbClr val="002060"/>
                </a:solidFill>
                <a:latin typeface="Arial" charset="0"/>
                <a:ea typeface="Arial" charset="0"/>
                <a:cs typeface="Arial" charset="0"/>
              </a:rPr>
              <a:t> influence majeure sur le comportement sexuel humain</a:t>
            </a: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Composante biologique de la relation entre sexualité et plaisir, structures cérébrales et composante affective, motivationnelles et cognitives</a:t>
            </a:r>
          </a:p>
          <a:p>
            <a:pPr algn="just"/>
            <a:endParaRPr lang="fr-FR" sz="400" dirty="0">
              <a:latin typeface="Arial" charset="0"/>
              <a:ea typeface="Arial" charset="0"/>
              <a:cs typeface="Arial" charset="0"/>
            </a:endParaRPr>
          </a:p>
          <a:p>
            <a:pPr algn="ctr"/>
            <a:endParaRPr lang="fr-FR" sz="400" u="sng" dirty="0">
              <a:solidFill>
                <a:srgbClr val="00B050"/>
              </a:solidFill>
              <a:latin typeface="Arial" charset="0"/>
              <a:ea typeface="Arial" charset="0"/>
              <a:cs typeface="Arial" charset="0"/>
            </a:endParaRPr>
          </a:p>
          <a:p>
            <a:pPr algn="ctr"/>
            <a:r>
              <a:rPr lang="fr-FR" u="sng" dirty="0">
                <a:solidFill>
                  <a:srgbClr val="00B050"/>
                </a:solidFill>
                <a:latin typeface="Arial" charset="0"/>
                <a:ea typeface="Arial" charset="0"/>
                <a:cs typeface="Arial" charset="0"/>
              </a:rPr>
              <a:t>Activités envisageables:</a:t>
            </a:r>
          </a:p>
          <a:p>
            <a:endParaRPr lang="fr-FR" sz="400" dirty="0">
              <a:solidFill>
                <a:srgbClr val="00B050"/>
              </a:solidFill>
              <a:latin typeface="Arial" charset="0"/>
              <a:ea typeface="Arial" charset="0"/>
              <a:cs typeface="Arial" charset="0"/>
            </a:endParaRPr>
          </a:p>
          <a:p>
            <a:pPr algn="ctr"/>
            <a:endParaRPr lang="fr-FR" sz="400" dirty="0">
              <a:solidFill>
                <a:srgbClr val="00B050"/>
              </a:solidFill>
              <a:latin typeface="Arial" charset="0"/>
              <a:ea typeface="Arial" charset="0"/>
              <a:cs typeface="Arial" charset="0"/>
            </a:endParaRPr>
          </a:p>
          <a:p>
            <a:endParaRPr lang="fr-FR" sz="400" dirty="0">
              <a:solidFill>
                <a:srgbClr val="00B050"/>
              </a:solidFill>
              <a:latin typeface="Arial" charset="0"/>
              <a:ea typeface="Arial" charset="0"/>
              <a:cs typeface="Arial" charset="0"/>
            </a:endParaRPr>
          </a:p>
          <a:p>
            <a:r>
              <a:rPr lang="fr-FR" dirty="0">
                <a:solidFill>
                  <a:srgbClr val="00B050"/>
                </a:solidFill>
                <a:latin typeface="Arial" charset="0"/>
                <a:ea typeface="Arial" charset="0"/>
                <a:cs typeface="Arial" charset="0"/>
              </a:rPr>
              <a:t>Expériences historiques de </a:t>
            </a:r>
            <a:r>
              <a:rPr lang="fr-FR" dirty="0" err="1">
                <a:solidFill>
                  <a:srgbClr val="00B050"/>
                </a:solidFill>
                <a:latin typeface="Arial" charset="0"/>
                <a:ea typeface="Arial" charset="0"/>
                <a:cs typeface="Arial" charset="0"/>
              </a:rPr>
              <a:t>Olds</a:t>
            </a:r>
            <a:r>
              <a:rPr lang="fr-FR" dirty="0">
                <a:solidFill>
                  <a:srgbClr val="00B050"/>
                </a:solidFill>
                <a:latin typeface="Arial" charset="0"/>
                <a:ea typeface="Arial" charset="0"/>
                <a:cs typeface="Arial" charset="0"/>
              </a:rPr>
              <a:t> et Milner</a:t>
            </a:r>
          </a:p>
          <a:p>
            <a:r>
              <a:rPr lang="fr-FR" dirty="0">
                <a:solidFill>
                  <a:srgbClr val="00B050"/>
                </a:solidFill>
                <a:latin typeface="Arial" charset="0"/>
                <a:ea typeface="Arial" charset="0"/>
                <a:cs typeface="Arial" charset="0"/>
              </a:rPr>
              <a:t>Animation Biologie du plaisir</a:t>
            </a:r>
          </a:p>
          <a:p>
            <a:endParaRPr lang="fr-FR" sz="400" dirty="0">
              <a:solidFill>
                <a:srgbClr val="00B050"/>
              </a:solidFill>
              <a:latin typeface="Arial" charset="0"/>
              <a:ea typeface="Arial" charset="0"/>
              <a:cs typeface="Arial" charset="0"/>
            </a:endParaRPr>
          </a:p>
          <a:p>
            <a:endParaRPr lang="fr-FR" sz="400" dirty="0">
              <a:solidFill>
                <a:srgbClr val="00B050"/>
              </a:solidFill>
              <a:latin typeface="Arial" charset="0"/>
              <a:ea typeface="Arial" charset="0"/>
              <a:cs typeface="Arial" charset="0"/>
            </a:endParaRPr>
          </a:p>
          <a:p>
            <a:r>
              <a:rPr lang="fr-FR" dirty="0" err="1">
                <a:solidFill>
                  <a:srgbClr val="00B050"/>
                </a:solidFill>
                <a:latin typeface="Arial" charset="0"/>
                <a:ea typeface="Arial" charset="0"/>
                <a:cs typeface="Arial" charset="0"/>
              </a:rPr>
              <a:t>EduAnat</a:t>
            </a:r>
            <a:r>
              <a:rPr lang="fr-FR" dirty="0">
                <a:solidFill>
                  <a:srgbClr val="00B050"/>
                </a:solidFill>
                <a:latin typeface="Arial" charset="0"/>
                <a:ea typeface="Arial" charset="0"/>
                <a:cs typeface="Arial" charset="0"/>
              </a:rPr>
              <a:t> 2</a:t>
            </a:r>
          </a:p>
          <a:p>
            <a:endParaRPr lang="fr-FR" sz="800" dirty="0">
              <a:solidFill>
                <a:srgbClr val="00B050"/>
              </a:solidFill>
              <a:latin typeface="Arial"/>
              <a:ea typeface="Arial" charset="0"/>
              <a:cs typeface="Arial"/>
            </a:endParaRPr>
          </a:p>
          <a:p>
            <a:r>
              <a:rPr lang="fr-FR" dirty="0">
                <a:solidFill>
                  <a:srgbClr val="00B050"/>
                </a:solidFill>
                <a:latin typeface="Arial" charset="0"/>
                <a:ea typeface="Arial" charset="0"/>
                <a:cs typeface="Arial" charset="0"/>
              </a:rPr>
              <a:t>Expérience du « rat robot » </a:t>
            </a:r>
            <a:endParaRPr lang="fr-FR" dirty="0">
              <a:latin typeface="Arial" charset="0"/>
              <a:ea typeface="Arial" charset="0"/>
              <a:cs typeface="Arial" charset="0"/>
            </a:endParaRPr>
          </a:p>
        </p:txBody>
      </p:sp>
    </p:spTree>
    <p:extLst>
      <p:ext uri="{BB962C8B-B14F-4D97-AF65-F5344CB8AC3E}">
        <p14:creationId xmlns:p14="http://schemas.microsoft.com/office/powerpoint/2010/main" val="931656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21" end="21"/>
                                            </p:txEl>
                                          </p:spTgt>
                                        </p:tgtEl>
                                        <p:attrNameLst>
                                          <p:attrName>style.visibility</p:attrName>
                                        </p:attrNameLst>
                                      </p:cBhvr>
                                      <p:to>
                                        <p:strVal val="visible"/>
                                      </p:to>
                                    </p:set>
                                    <p:animEffect transition="in" filter="blinds(horizontal)">
                                      <p:cBhvr>
                                        <p:cTn id="7" dur="500"/>
                                        <p:tgtEl>
                                          <p:spTgt spid="4">
                                            <p:txEl>
                                              <p:pRg st="21" end="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 y="2012511"/>
            <a:ext cx="2400300" cy="3046988"/>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2400" b="1" dirty="0">
                <a:latin typeface="Arial" charset="0"/>
                <a:ea typeface="Arial" charset="0"/>
                <a:cs typeface="Arial" charset="0"/>
              </a:rPr>
              <a:t>Un enseignement de SVT qui s’inscrit dans un PARCOURS COHERENT :</a:t>
            </a:r>
          </a:p>
          <a:p>
            <a:pPr algn="ctr"/>
            <a:r>
              <a:rPr lang="fr-FR" sz="2400" b="1" dirty="0">
                <a:latin typeface="Arial" charset="0"/>
                <a:ea typeface="Arial" charset="0"/>
                <a:cs typeface="Arial" charset="0"/>
              </a:rPr>
              <a:t>Classe de 2nde</a:t>
            </a:r>
          </a:p>
        </p:txBody>
      </p:sp>
      <p:sp>
        <p:nvSpPr>
          <p:cNvPr id="7" name="ZoneTexte 6"/>
          <p:cNvSpPr txBox="1"/>
          <p:nvPr/>
        </p:nvSpPr>
        <p:spPr>
          <a:xfrm>
            <a:off x="2959893" y="453507"/>
            <a:ext cx="4157663" cy="830997"/>
          </a:xfrm>
          <a:prstGeom prst="rect">
            <a:avLst/>
          </a:prstGeom>
          <a:solidFill>
            <a:schemeClr val="accent1">
              <a:lumMod val="40000"/>
              <a:lumOff val="60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fr-FR" sz="2400" b="1" dirty="0">
                <a:latin typeface="Arial" charset="0"/>
                <a:ea typeface="Arial" charset="0"/>
                <a:cs typeface="Arial" charset="0"/>
              </a:rPr>
              <a:t>La terre, la vie </a:t>
            </a:r>
            <a:r>
              <a:rPr lang="fr-FR" sz="2400" b="1">
                <a:latin typeface="Arial" charset="0"/>
                <a:ea typeface="Arial" charset="0"/>
                <a:cs typeface="Arial" charset="0"/>
              </a:rPr>
              <a:t>et l’évolution du Vivant</a:t>
            </a:r>
            <a:endParaRPr lang="fr-FR" sz="2400" b="1" dirty="0">
              <a:latin typeface="Arial" charset="0"/>
              <a:ea typeface="Arial" charset="0"/>
              <a:cs typeface="Arial" charset="0"/>
            </a:endParaRPr>
          </a:p>
        </p:txBody>
      </p:sp>
      <p:sp>
        <p:nvSpPr>
          <p:cNvPr id="8" name="ZoneTexte 7"/>
          <p:cNvSpPr txBox="1"/>
          <p:nvPr/>
        </p:nvSpPr>
        <p:spPr>
          <a:xfrm>
            <a:off x="7677151" y="129271"/>
            <a:ext cx="4157663" cy="646331"/>
          </a:xfrm>
          <a:prstGeom prst="rect">
            <a:avLst/>
          </a:prstGeom>
          <a:solidFill>
            <a:schemeClr val="accent1">
              <a:lumMod val="40000"/>
              <a:lumOff val="60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fr-FR" b="1" dirty="0">
                <a:latin typeface="Arial" charset="0"/>
                <a:ea typeface="Arial" charset="0"/>
                <a:cs typeface="Arial" charset="0"/>
              </a:rPr>
              <a:t>L’organisation fonctionnelle du vivant</a:t>
            </a:r>
          </a:p>
        </p:txBody>
      </p:sp>
      <p:sp>
        <p:nvSpPr>
          <p:cNvPr id="9" name="ZoneTexte 8"/>
          <p:cNvSpPr txBox="1"/>
          <p:nvPr/>
        </p:nvSpPr>
        <p:spPr>
          <a:xfrm>
            <a:off x="7677151" y="960268"/>
            <a:ext cx="4157663" cy="646331"/>
          </a:xfrm>
          <a:prstGeom prst="rect">
            <a:avLst/>
          </a:prstGeom>
          <a:solidFill>
            <a:schemeClr val="accent1">
              <a:lumMod val="40000"/>
              <a:lumOff val="60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fr-FR" b="1" dirty="0">
                <a:latin typeface="Arial" charset="0"/>
                <a:ea typeface="Arial" charset="0"/>
                <a:cs typeface="Arial" charset="0"/>
              </a:rPr>
              <a:t>Biodiversité, résultat et étape de l’évolution</a:t>
            </a:r>
          </a:p>
        </p:txBody>
      </p:sp>
      <p:sp>
        <p:nvSpPr>
          <p:cNvPr id="10" name="ZoneTexte 9"/>
          <p:cNvSpPr txBox="1"/>
          <p:nvPr/>
        </p:nvSpPr>
        <p:spPr>
          <a:xfrm>
            <a:off x="2959893" y="3120507"/>
            <a:ext cx="4157663" cy="830997"/>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sz="2400" b="1" dirty="0">
                <a:latin typeface="Arial" charset="0"/>
                <a:ea typeface="Arial" charset="0"/>
                <a:cs typeface="Arial" charset="0"/>
              </a:rPr>
              <a:t>Les enjeux contemporains de la planète</a:t>
            </a:r>
          </a:p>
        </p:txBody>
      </p:sp>
      <p:sp>
        <p:nvSpPr>
          <p:cNvPr id="12" name="ZoneTexte 11"/>
          <p:cNvSpPr txBox="1"/>
          <p:nvPr/>
        </p:nvSpPr>
        <p:spPr>
          <a:xfrm>
            <a:off x="7677149" y="2796271"/>
            <a:ext cx="4157663" cy="646331"/>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b="1" dirty="0">
                <a:latin typeface="Arial" charset="0"/>
                <a:ea typeface="Arial" charset="0"/>
                <a:cs typeface="Arial" charset="0"/>
              </a:rPr>
              <a:t>Géosciences </a:t>
            </a:r>
            <a:r>
              <a:rPr lang="fr-FR" b="1">
                <a:latin typeface="Arial" charset="0"/>
                <a:ea typeface="Arial" charset="0"/>
                <a:cs typeface="Arial" charset="0"/>
              </a:rPr>
              <a:t>et dynamiques</a:t>
            </a:r>
          </a:p>
          <a:p>
            <a:pPr algn="ctr"/>
            <a:r>
              <a:rPr lang="fr-FR" b="1" dirty="0">
                <a:latin typeface="Arial" charset="0"/>
                <a:ea typeface="Arial" charset="0"/>
                <a:cs typeface="Arial" charset="0"/>
              </a:rPr>
              <a:t>des sols</a:t>
            </a:r>
          </a:p>
        </p:txBody>
      </p:sp>
      <p:sp>
        <p:nvSpPr>
          <p:cNvPr id="13" name="ZoneTexte 12"/>
          <p:cNvSpPr txBox="1"/>
          <p:nvPr/>
        </p:nvSpPr>
        <p:spPr>
          <a:xfrm>
            <a:off x="7677149" y="3627268"/>
            <a:ext cx="4157663" cy="646331"/>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b="1" dirty="0">
                <a:latin typeface="Arial" charset="0"/>
                <a:ea typeface="Arial" charset="0"/>
                <a:cs typeface="Arial" charset="0"/>
              </a:rPr>
              <a:t>Agrosystème et</a:t>
            </a:r>
          </a:p>
          <a:p>
            <a:pPr algn="ctr"/>
            <a:r>
              <a:rPr lang="fr-FR" b="1" dirty="0">
                <a:latin typeface="Arial" charset="0"/>
                <a:ea typeface="Arial" charset="0"/>
                <a:cs typeface="Arial" charset="0"/>
              </a:rPr>
              <a:t>développement durable</a:t>
            </a:r>
          </a:p>
        </p:txBody>
      </p:sp>
      <p:sp>
        <p:nvSpPr>
          <p:cNvPr id="14" name="ZoneTexte 13"/>
          <p:cNvSpPr txBox="1"/>
          <p:nvPr/>
        </p:nvSpPr>
        <p:spPr>
          <a:xfrm>
            <a:off x="2959893" y="5372008"/>
            <a:ext cx="4157663" cy="830997"/>
          </a:xfrm>
          <a:prstGeom prst="rect">
            <a:avLst/>
          </a:prstGeom>
          <a:solidFill>
            <a:srgbClr val="00B0F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2400" b="1">
                <a:latin typeface="Arial" charset="0"/>
                <a:ea typeface="Arial" charset="0"/>
                <a:cs typeface="Arial" charset="0"/>
              </a:rPr>
              <a:t>Corps humain</a:t>
            </a:r>
          </a:p>
          <a:p>
            <a:pPr algn="ctr"/>
            <a:r>
              <a:rPr lang="fr-FR" sz="2400" b="1" dirty="0">
                <a:latin typeface="Arial" charset="0"/>
                <a:ea typeface="Arial" charset="0"/>
                <a:cs typeface="Arial" charset="0"/>
              </a:rPr>
              <a:t>et santé</a:t>
            </a:r>
          </a:p>
        </p:txBody>
      </p:sp>
      <p:sp>
        <p:nvSpPr>
          <p:cNvPr id="15" name="ZoneTexte 14"/>
          <p:cNvSpPr txBox="1"/>
          <p:nvPr/>
        </p:nvSpPr>
        <p:spPr>
          <a:xfrm>
            <a:off x="7677149" y="5288518"/>
            <a:ext cx="4157663" cy="369332"/>
          </a:xfrm>
          <a:prstGeom prst="rect">
            <a:avLst/>
          </a:prstGeom>
          <a:solidFill>
            <a:srgbClr val="00B0F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b="1" dirty="0">
                <a:latin typeface="Arial" charset="0"/>
                <a:ea typeface="Arial" charset="0"/>
                <a:cs typeface="Arial" charset="0"/>
              </a:rPr>
              <a:t>Procréation et sexualité humaine</a:t>
            </a:r>
          </a:p>
        </p:txBody>
      </p:sp>
      <p:sp>
        <p:nvSpPr>
          <p:cNvPr id="16" name="ZoneTexte 15"/>
          <p:cNvSpPr txBox="1"/>
          <p:nvPr/>
        </p:nvSpPr>
        <p:spPr>
          <a:xfrm>
            <a:off x="7677149" y="5906274"/>
            <a:ext cx="4157663" cy="369332"/>
          </a:xfrm>
          <a:prstGeom prst="rect">
            <a:avLst/>
          </a:prstGeom>
          <a:solidFill>
            <a:srgbClr val="00B0F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b="1" dirty="0">
                <a:latin typeface="Arial" charset="0"/>
                <a:ea typeface="Arial" charset="0"/>
                <a:cs typeface="Arial" charset="0"/>
              </a:rPr>
              <a:t>Microorganismes et santé</a:t>
            </a:r>
          </a:p>
        </p:txBody>
      </p:sp>
      <p:cxnSp>
        <p:nvCxnSpPr>
          <p:cNvPr id="18" name="Connecteur en arc 17"/>
          <p:cNvCxnSpPr>
            <a:stCxn id="6" idx="0"/>
            <a:endCxn id="7" idx="1"/>
          </p:cNvCxnSpPr>
          <p:nvPr/>
        </p:nvCxnSpPr>
        <p:spPr>
          <a:xfrm rot="5400000" flipH="1" flipV="1">
            <a:off x="1508269" y="560887"/>
            <a:ext cx="1143505" cy="1759744"/>
          </a:xfrm>
          <a:prstGeom prst="curvedConnector2">
            <a:avLst/>
          </a:prstGeom>
          <a:ln w="57150">
            <a:solidFill>
              <a:schemeClr val="accent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cteur en arc 19"/>
          <p:cNvCxnSpPr>
            <a:stCxn id="6" idx="2"/>
            <a:endCxn id="14" idx="1"/>
          </p:cNvCxnSpPr>
          <p:nvPr/>
        </p:nvCxnSpPr>
        <p:spPr>
          <a:xfrm rot="16200000" flipH="1">
            <a:off x="1716017" y="4543631"/>
            <a:ext cx="728008" cy="1759744"/>
          </a:xfrm>
          <a:prstGeom prst="curvedConnector2">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a:stCxn id="6" idx="3"/>
            <a:endCxn id="10" idx="1"/>
          </p:cNvCxnSpPr>
          <p:nvPr/>
        </p:nvCxnSpPr>
        <p:spPr>
          <a:xfrm>
            <a:off x="2400299" y="3536005"/>
            <a:ext cx="559594" cy="1"/>
          </a:xfrm>
          <a:prstGeom prst="straightConnector1">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necteur droit avec flèche 23"/>
          <p:cNvCxnSpPr>
            <a:endCxn id="12" idx="1"/>
          </p:cNvCxnSpPr>
          <p:nvPr/>
        </p:nvCxnSpPr>
        <p:spPr>
          <a:xfrm flipV="1">
            <a:off x="7117556" y="3119437"/>
            <a:ext cx="559593" cy="460874"/>
          </a:xfrm>
          <a:prstGeom prst="straightConnector1">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a:endCxn id="13" idx="1"/>
          </p:cNvCxnSpPr>
          <p:nvPr/>
        </p:nvCxnSpPr>
        <p:spPr>
          <a:xfrm>
            <a:off x="7117556" y="3562514"/>
            <a:ext cx="559593" cy="387920"/>
          </a:xfrm>
          <a:prstGeom prst="straightConnector1">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necteur droit avec flèche 27"/>
          <p:cNvCxnSpPr/>
          <p:nvPr/>
        </p:nvCxnSpPr>
        <p:spPr>
          <a:xfrm flipV="1">
            <a:off x="7117556" y="442935"/>
            <a:ext cx="559593" cy="460874"/>
          </a:xfrm>
          <a:prstGeom prst="straightConnector1">
            <a:avLst/>
          </a:prstGeom>
          <a:ln w="57150">
            <a:solidFill>
              <a:schemeClr val="accent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necteur droit avec flèche 28"/>
          <p:cNvCxnSpPr>
            <a:endCxn id="9" idx="1"/>
          </p:cNvCxnSpPr>
          <p:nvPr/>
        </p:nvCxnSpPr>
        <p:spPr>
          <a:xfrm>
            <a:off x="7117554" y="899814"/>
            <a:ext cx="559597" cy="383620"/>
          </a:xfrm>
          <a:prstGeom prst="straightConnector1">
            <a:avLst/>
          </a:prstGeom>
          <a:ln w="57150">
            <a:solidFill>
              <a:schemeClr val="accent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cteur droit avec flèche 30"/>
          <p:cNvCxnSpPr>
            <a:endCxn id="15" idx="1"/>
          </p:cNvCxnSpPr>
          <p:nvPr/>
        </p:nvCxnSpPr>
        <p:spPr>
          <a:xfrm flipV="1">
            <a:off x="7117556" y="5473184"/>
            <a:ext cx="559593" cy="358628"/>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eur droit avec flèche 32"/>
          <p:cNvCxnSpPr>
            <a:endCxn id="16" idx="1"/>
          </p:cNvCxnSpPr>
          <p:nvPr/>
        </p:nvCxnSpPr>
        <p:spPr>
          <a:xfrm>
            <a:off x="7099693" y="5809438"/>
            <a:ext cx="577456" cy="281502"/>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07126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linds(horizontal)">
                                      <p:cBhvr>
                                        <p:cTn id="22" dur="500"/>
                                        <p:tgtEl>
                                          <p:spTgt spid="2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linds(horizontal)">
                                      <p:cBhvr>
                                        <p:cTn id="30" dur="500"/>
                                        <p:tgtEl>
                                          <p:spTgt spid="29"/>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linds(horizontal)">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blinds(horizontal)">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linds(horizont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blinds(horizontal)">
                                      <p:cBhvr>
                                        <p:cTn id="48" dur="500"/>
                                        <p:tgtEl>
                                          <p:spTgt spid="24"/>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linds(horizontal)">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blinds(horizontal)">
                                      <p:cBhvr>
                                        <p:cTn id="56" dur="500"/>
                                        <p:tgtEl>
                                          <p:spTgt spid="26"/>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blinds(horizontal)">
                                      <p:cBhvr>
                                        <p:cTn id="59" dur="5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nodeType="click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blinds(horizontal)">
                                      <p:cBhvr>
                                        <p:cTn id="64" dur="500"/>
                                        <p:tgtEl>
                                          <p:spTgt spid="20"/>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blinds(horizontal)">
                                      <p:cBhvr>
                                        <p:cTn id="69" dur="500"/>
                                        <p:tgtEl>
                                          <p:spTgt spid="14"/>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nodeType="click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blinds(horizontal)">
                                      <p:cBhvr>
                                        <p:cTn id="74" dur="500"/>
                                        <p:tgtEl>
                                          <p:spTgt spid="31"/>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linds(horizontal)">
                                      <p:cBhvr>
                                        <p:cTn id="77" dur="5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blinds(horizontal)">
                                      <p:cBhvr>
                                        <p:cTn id="82" dur="500"/>
                                        <p:tgtEl>
                                          <p:spTgt spid="33"/>
                                        </p:tgtEl>
                                      </p:cBhvr>
                                    </p:animEffect>
                                  </p:childTnLst>
                                </p:cTn>
                              </p:par>
                              <p:par>
                                <p:cTn id="83" presetID="3" presetClass="entr" presetSubtype="10"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blinds(horizontal)">
                                      <p:cBhvr>
                                        <p:cTn id="85" dur="500"/>
                                        <p:tgtEl>
                                          <p:spTgt spid="16"/>
                                        </p:tgtEl>
                                      </p:cBhvr>
                                    </p:animEffect>
                                  </p:childTnLst>
                                </p:cTn>
                              </p:par>
                            </p:childTnLst>
                          </p:cTn>
                        </p:par>
                      </p:childTnLst>
                    </p:cTn>
                  </p:par>
                  <p:par>
                    <p:cTn id="86" fill="hold">
                      <p:stCondLst>
                        <p:cond delay="indefinite"/>
                      </p:stCondLst>
                      <p:childTnLst>
                        <p:par>
                          <p:cTn id="87" fill="hold">
                            <p:stCondLst>
                              <p:cond delay="0"/>
                            </p:stCondLst>
                            <p:childTnLst>
                              <p:par>
                                <p:cTn id="88" presetID="23" presetClass="emph" presetSubtype="0" fill="hold" grpId="1" nodeType="clickEffect">
                                  <p:stCondLst>
                                    <p:cond delay="0"/>
                                  </p:stCondLst>
                                  <p:childTnLst>
                                    <p:animClr clrSpc="hsl" dir="cw">
                                      <p:cBhvr override="childStyle">
                                        <p:cTn id="89" dur="500" fill="hold"/>
                                        <p:tgtEl>
                                          <p:spTgt spid="15"/>
                                        </p:tgtEl>
                                        <p:attrNameLst>
                                          <p:attrName>style.color</p:attrName>
                                        </p:attrNameLst>
                                      </p:cBhvr>
                                      <p:by>
                                        <p:hsl h="10842353" s="0" l="0"/>
                                      </p:by>
                                    </p:animClr>
                                    <p:animClr clrSpc="hsl" dir="cw">
                                      <p:cBhvr>
                                        <p:cTn id="90" dur="500" fill="hold"/>
                                        <p:tgtEl>
                                          <p:spTgt spid="15"/>
                                        </p:tgtEl>
                                        <p:attrNameLst>
                                          <p:attrName>fillcolor</p:attrName>
                                        </p:attrNameLst>
                                      </p:cBhvr>
                                      <p:by>
                                        <p:hsl h="10842353" s="0" l="0"/>
                                      </p:by>
                                    </p:animClr>
                                    <p:animClr clrSpc="hsl" dir="cw">
                                      <p:cBhvr>
                                        <p:cTn id="91" dur="500" fill="hold"/>
                                        <p:tgtEl>
                                          <p:spTgt spid="15"/>
                                        </p:tgtEl>
                                        <p:attrNameLst>
                                          <p:attrName>stroke.color</p:attrName>
                                        </p:attrNameLst>
                                      </p:cBhvr>
                                      <p:by>
                                        <p:hsl h="10842353" s="0" l="0"/>
                                      </p:by>
                                    </p:animClr>
                                    <p:set>
                                      <p:cBhvr>
                                        <p:cTn id="92" dur="500" fill="hold"/>
                                        <p:tgtEl>
                                          <p:spTgt spid="1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animBg="1"/>
      <p:bldP spid="13" grpId="0" animBg="1"/>
      <p:bldP spid="14" grpId="0" animBg="1"/>
      <p:bldP spid="15" grpId="0" animBg="1"/>
      <p:bldP spid="15" grpId="1" animBg="1"/>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379" y="0"/>
            <a:ext cx="5559923" cy="4392010"/>
          </a:xfrm>
          <a:prstGeom prst="rect">
            <a:avLst/>
          </a:prstGeom>
        </p:spPr>
      </p:pic>
      <p:pic>
        <p:nvPicPr>
          <p:cNvPr id="3" name="Imag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0904" y="1387366"/>
            <a:ext cx="6953800" cy="5346699"/>
          </a:xfrm>
          <a:prstGeom prst="rect">
            <a:avLst/>
          </a:prstGeom>
        </p:spPr>
      </p:pic>
      <p:sp>
        <p:nvSpPr>
          <p:cNvPr id="4" name="ZoneTexte 3">
            <a:extLst>
              <a:ext uri="{FF2B5EF4-FFF2-40B4-BE49-F238E27FC236}">
                <a16:creationId xmlns="" xmlns:a16="http://schemas.microsoft.com/office/drawing/2014/main" id="{30F8AE8D-249A-495C-B27B-5617EDD5158A}"/>
              </a:ext>
            </a:extLst>
          </p:cNvPr>
          <p:cNvSpPr txBox="1"/>
          <p:nvPr/>
        </p:nvSpPr>
        <p:spPr>
          <a:xfrm>
            <a:off x="5818302" y="10820"/>
            <a:ext cx="6256401" cy="1384995"/>
          </a:xfrm>
          <a:prstGeom prst="rect">
            <a:avLst/>
          </a:prstGeom>
          <a:noFill/>
        </p:spPr>
        <p:txBody>
          <a:bodyPr wrap="square" rtlCol="0">
            <a:spAutoFit/>
          </a:bodyPr>
          <a:lstStyle/>
          <a:p>
            <a:r>
              <a:rPr lang="fr-FR" sz="1400" dirty="0"/>
              <a:t>Vidéo:</a:t>
            </a:r>
            <a:endParaRPr lang="fr-FR" sz="1400" dirty="0">
              <a:hlinkClick r:id="rId5"/>
            </a:endParaRPr>
          </a:p>
          <a:p>
            <a:r>
              <a:rPr lang="fr-FR" sz="1400" dirty="0">
                <a:hlinkClick r:id="rId5"/>
              </a:rPr>
              <a:t>https://www.dailymotion.com/video/x100wxi</a:t>
            </a:r>
            <a:r>
              <a:rPr lang="fr-FR" sz="1400" dirty="0"/>
              <a:t> </a:t>
            </a:r>
          </a:p>
          <a:p>
            <a:endParaRPr lang="fr-FR" sz="1400" dirty="0"/>
          </a:p>
          <a:p>
            <a:r>
              <a:rPr lang="fr-FR" sz="1400" dirty="0"/>
              <a:t>Article dans Libération: </a:t>
            </a:r>
          </a:p>
          <a:p>
            <a:r>
              <a:rPr lang="fr-FR" sz="1400" dirty="0">
                <a:hlinkClick r:id="rId6"/>
              </a:rPr>
              <a:t>https://www.liberation.fr/week-end/2002/06/15/robots-rats-aux-ordres_407103</a:t>
            </a:r>
            <a:r>
              <a:rPr lang="fr-FR" sz="1400" dirty="0"/>
              <a:t> </a:t>
            </a:r>
          </a:p>
        </p:txBody>
      </p:sp>
    </p:spTree>
    <p:extLst>
      <p:ext uri="{BB962C8B-B14F-4D97-AF65-F5344CB8AC3E}">
        <p14:creationId xmlns:p14="http://schemas.microsoft.com/office/powerpoint/2010/main" val="2875971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557712" y="1894700"/>
            <a:ext cx="2928940" cy="830997"/>
          </a:xfrm>
          <a:prstGeom prst="rect">
            <a:avLst/>
          </a:prstGeom>
          <a:solidFill>
            <a:srgbClr val="00B0F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2400" b="1" dirty="0">
                <a:latin typeface="Arial" charset="0"/>
                <a:ea typeface="Arial" charset="0"/>
                <a:cs typeface="Arial" charset="0"/>
              </a:rPr>
              <a:t>Cerveau</a:t>
            </a:r>
            <a:r>
              <a:rPr lang="fr-FR" sz="2400" b="1">
                <a:latin typeface="Arial" charset="0"/>
                <a:ea typeface="Arial" charset="0"/>
                <a:cs typeface="Arial" charset="0"/>
              </a:rPr>
              <a:t>, plaisir,</a:t>
            </a:r>
          </a:p>
          <a:p>
            <a:pPr algn="ctr"/>
            <a:r>
              <a:rPr lang="fr-FR" sz="2400" b="1" dirty="0">
                <a:latin typeface="Arial" charset="0"/>
                <a:ea typeface="Arial" charset="0"/>
                <a:cs typeface="Arial" charset="0"/>
              </a:rPr>
              <a:t>sexualité</a:t>
            </a:r>
          </a:p>
        </p:txBody>
      </p:sp>
      <p:sp>
        <p:nvSpPr>
          <p:cNvPr id="3" name="ZoneTexte 2"/>
          <p:cNvSpPr txBox="1"/>
          <p:nvPr/>
        </p:nvSpPr>
        <p:spPr>
          <a:xfrm>
            <a:off x="314325" y="142876"/>
            <a:ext cx="3914775" cy="4702826"/>
          </a:xfrm>
          <a:prstGeom prst="rect">
            <a:avLst/>
          </a:prstGeom>
          <a:solidFill>
            <a:schemeClr val="accent6">
              <a:lumMod val="20000"/>
              <a:lumOff val="80000"/>
            </a:schemeClr>
          </a:solidFill>
        </p:spPr>
        <p:txBody>
          <a:bodyPr wrap="square" rtlCol="0">
            <a:spAutoFit/>
          </a:bodyPr>
          <a:lstStyle/>
          <a:p>
            <a:pPr algn="ctr"/>
            <a:r>
              <a:rPr lang="fr-FR" sz="2000" b="1" u="sng" dirty="0">
                <a:solidFill>
                  <a:srgbClr val="FF0000"/>
                </a:solidFill>
                <a:latin typeface="Arial" charset="0"/>
                <a:ea typeface="Arial" charset="0"/>
                <a:cs typeface="Arial" charset="0"/>
              </a:rPr>
              <a:t>COLLEGE (Cycle 4)</a:t>
            </a:r>
          </a:p>
          <a:p>
            <a:endParaRPr lang="fr-FR" sz="400" dirty="0">
              <a:latin typeface="Arial" charset="0"/>
              <a:ea typeface="Arial" charset="0"/>
              <a:cs typeface="Arial" charset="0"/>
            </a:endParaRPr>
          </a:p>
          <a:p>
            <a:pPr algn="ctr"/>
            <a:r>
              <a:rPr lang="fr-FR" u="sng" dirty="0">
                <a:solidFill>
                  <a:srgbClr val="002060"/>
                </a:solidFill>
                <a:latin typeface="Arial" charset="0"/>
                <a:ea typeface="Arial" charset="0"/>
                <a:cs typeface="Arial" charset="0"/>
              </a:rPr>
              <a:t>Connaissances:</a:t>
            </a:r>
          </a:p>
          <a:p>
            <a:pPr algn="just">
              <a:lnSpc>
                <a:spcPct val="115000"/>
              </a:lnSpc>
            </a:pPr>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Nature et trajet du message nerveux</a:t>
            </a:r>
          </a:p>
          <a:p>
            <a:pPr algn="just"/>
            <a:endParaRPr lang="fr-FR" sz="7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Communication nerveuse</a:t>
            </a:r>
          </a:p>
          <a:p>
            <a:pPr algn="just"/>
            <a:endParaRPr lang="fr-FR" sz="7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Intégration cérébrale et élaboration</a:t>
            </a:r>
          </a:p>
          <a:p>
            <a:pPr algn="just"/>
            <a:endParaRPr lang="fr-FR" sz="7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Système nerveux et hygiène de vie</a:t>
            </a: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Distinction entre reproduction et sexualité</a:t>
            </a:r>
          </a:p>
          <a:p>
            <a:endParaRPr lang="fr-FR" dirty="0">
              <a:latin typeface="Arial" charset="0"/>
              <a:ea typeface="Arial" charset="0"/>
              <a:cs typeface="Arial" charset="0"/>
            </a:endParaRPr>
          </a:p>
          <a:p>
            <a:pPr algn="ctr"/>
            <a:r>
              <a:rPr lang="fr-FR" u="sng" dirty="0">
                <a:solidFill>
                  <a:srgbClr val="00B050"/>
                </a:solidFill>
                <a:latin typeface="Arial" charset="0"/>
                <a:ea typeface="Arial" charset="0"/>
                <a:cs typeface="Arial" charset="0"/>
              </a:rPr>
              <a:t>Activités envisageables:</a:t>
            </a:r>
          </a:p>
          <a:p>
            <a:endParaRPr lang="fr-FR" sz="400" dirty="0">
              <a:solidFill>
                <a:srgbClr val="00B050"/>
              </a:solidFill>
              <a:latin typeface="Arial" charset="0"/>
              <a:ea typeface="Arial" charset="0"/>
              <a:cs typeface="Arial" charset="0"/>
            </a:endParaRPr>
          </a:p>
          <a:p>
            <a:pPr algn="ctr"/>
            <a:r>
              <a:rPr lang="fr-FR" dirty="0">
                <a:solidFill>
                  <a:srgbClr val="00B050"/>
                </a:solidFill>
                <a:latin typeface="Arial" charset="0"/>
                <a:ea typeface="Arial" charset="0"/>
                <a:cs typeface="Arial" charset="0"/>
              </a:rPr>
              <a:t>Observation microscopique de cellules nerveuses</a:t>
            </a:r>
          </a:p>
          <a:p>
            <a:r>
              <a:rPr lang="fr-FR" sz="400" dirty="0">
                <a:solidFill>
                  <a:srgbClr val="00B050"/>
                </a:solidFill>
                <a:latin typeface="Arial" charset="0"/>
                <a:ea typeface="Arial" charset="0"/>
                <a:cs typeface="Arial" charset="0"/>
              </a:rPr>
              <a:t> </a:t>
            </a:r>
          </a:p>
          <a:p>
            <a:pPr algn="ctr"/>
            <a:r>
              <a:rPr lang="fr-FR" dirty="0">
                <a:solidFill>
                  <a:srgbClr val="00B050"/>
                </a:solidFill>
                <a:latin typeface="Arial" charset="0"/>
                <a:ea typeface="Arial" charset="0"/>
                <a:cs typeface="Arial" charset="0"/>
              </a:rPr>
              <a:t>Dissection de la tête d’un poisson</a:t>
            </a:r>
          </a:p>
          <a:p>
            <a:pPr algn="ctr"/>
            <a:endParaRPr lang="fr-FR" sz="400" dirty="0">
              <a:solidFill>
                <a:srgbClr val="00B050"/>
              </a:solidFill>
              <a:latin typeface="Arial" charset="0"/>
              <a:ea typeface="Arial" charset="0"/>
              <a:cs typeface="Arial" charset="0"/>
            </a:endParaRPr>
          </a:p>
          <a:p>
            <a:pPr algn="ctr"/>
            <a:r>
              <a:rPr lang="fr-FR" dirty="0">
                <a:solidFill>
                  <a:srgbClr val="00B050"/>
                </a:solidFill>
                <a:latin typeface="Arial" charset="0"/>
                <a:ea typeface="Arial" charset="0"/>
                <a:cs typeface="Arial" charset="0"/>
              </a:rPr>
              <a:t>Dilacération d’un nerf</a:t>
            </a:r>
            <a:endParaRPr lang="fr-FR" dirty="0">
              <a:latin typeface="Arial" charset="0"/>
              <a:ea typeface="Arial" charset="0"/>
              <a:cs typeface="Arial" charset="0"/>
            </a:endParaRPr>
          </a:p>
        </p:txBody>
      </p:sp>
      <p:sp>
        <p:nvSpPr>
          <p:cNvPr id="4" name="ZoneTexte 3"/>
          <p:cNvSpPr txBox="1"/>
          <p:nvPr/>
        </p:nvSpPr>
        <p:spPr>
          <a:xfrm>
            <a:off x="7815264" y="142876"/>
            <a:ext cx="4376736" cy="6124754"/>
          </a:xfrm>
          <a:prstGeom prst="rect">
            <a:avLst/>
          </a:prstGeom>
          <a:solidFill>
            <a:schemeClr val="accent2">
              <a:lumMod val="20000"/>
              <a:lumOff val="80000"/>
            </a:schemeClr>
          </a:solidFill>
        </p:spPr>
        <p:txBody>
          <a:bodyPr wrap="square" rtlCol="0">
            <a:spAutoFit/>
          </a:bodyPr>
          <a:lstStyle/>
          <a:p>
            <a:pPr algn="ctr"/>
            <a:r>
              <a:rPr lang="fr-FR" sz="2000" b="1" u="sng" dirty="0">
                <a:solidFill>
                  <a:srgbClr val="FF0000"/>
                </a:solidFill>
                <a:latin typeface="Arial" charset="0"/>
                <a:ea typeface="Arial" charset="0"/>
                <a:cs typeface="Arial" charset="0"/>
              </a:rPr>
              <a:t>LYCEE</a:t>
            </a:r>
          </a:p>
          <a:p>
            <a:endParaRPr lang="fr-FR" sz="400" dirty="0">
              <a:latin typeface="Arial" charset="0"/>
              <a:ea typeface="Arial" charset="0"/>
              <a:cs typeface="Arial" charset="0"/>
            </a:endParaRPr>
          </a:p>
          <a:p>
            <a:pPr algn="ctr"/>
            <a:r>
              <a:rPr lang="fr-FR" u="sng" dirty="0">
                <a:solidFill>
                  <a:srgbClr val="002060"/>
                </a:solidFill>
                <a:latin typeface="Arial" charset="0"/>
                <a:ea typeface="Arial" charset="0"/>
                <a:cs typeface="Arial" charset="0"/>
              </a:rPr>
              <a:t>Connaissances:</a:t>
            </a:r>
          </a:p>
          <a:p>
            <a:pPr algn="just"/>
            <a:endParaRPr lang="fr-FR" sz="400" u="sng"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Activation du système de récompense</a:t>
            </a: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Facteurs affectifs et cognitifs, contexte culturel </a:t>
            </a:r>
            <a:r>
              <a:rPr lang="fr-FR" dirty="0">
                <a:solidFill>
                  <a:srgbClr val="002060"/>
                </a:solidFill>
                <a:latin typeface="Arial" charset="0"/>
                <a:ea typeface="Arial" charset="0"/>
                <a:cs typeface="Arial" charset="0"/>
                <a:sym typeface="Wingdings"/>
              </a:rPr>
              <a:t></a:t>
            </a:r>
            <a:r>
              <a:rPr lang="fr-FR" dirty="0">
                <a:solidFill>
                  <a:srgbClr val="002060"/>
                </a:solidFill>
                <a:latin typeface="Arial" charset="0"/>
                <a:ea typeface="Arial" charset="0"/>
                <a:cs typeface="Arial" charset="0"/>
              </a:rPr>
              <a:t> influence majeure sur le comportement sexuel humain</a:t>
            </a: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Composante biologique de la relation entre sexualité et plaisir, structures cérébrales et composante affective, motivationnelles et cognitives</a:t>
            </a:r>
          </a:p>
          <a:p>
            <a:pPr algn="just"/>
            <a:endParaRPr lang="fr-FR" sz="400" dirty="0">
              <a:latin typeface="Arial" charset="0"/>
              <a:ea typeface="Arial" charset="0"/>
              <a:cs typeface="Arial" charset="0"/>
            </a:endParaRPr>
          </a:p>
          <a:p>
            <a:pPr algn="ctr"/>
            <a:endParaRPr lang="fr-FR" sz="400" u="sng" dirty="0">
              <a:solidFill>
                <a:srgbClr val="00B050"/>
              </a:solidFill>
              <a:latin typeface="Arial" charset="0"/>
              <a:ea typeface="Arial" charset="0"/>
              <a:cs typeface="Arial" charset="0"/>
            </a:endParaRPr>
          </a:p>
          <a:p>
            <a:pPr algn="ctr"/>
            <a:r>
              <a:rPr lang="fr-FR" u="sng" dirty="0">
                <a:solidFill>
                  <a:srgbClr val="00B050"/>
                </a:solidFill>
                <a:latin typeface="Arial" charset="0"/>
                <a:ea typeface="Arial" charset="0"/>
                <a:cs typeface="Arial" charset="0"/>
              </a:rPr>
              <a:t>Activités envisageables:</a:t>
            </a:r>
          </a:p>
          <a:p>
            <a:endParaRPr lang="fr-FR" sz="400" dirty="0">
              <a:solidFill>
                <a:srgbClr val="00B050"/>
              </a:solidFill>
              <a:latin typeface="Arial" charset="0"/>
              <a:ea typeface="Arial" charset="0"/>
              <a:cs typeface="Arial" charset="0"/>
            </a:endParaRPr>
          </a:p>
          <a:p>
            <a:pPr algn="ctr"/>
            <a:endParaRPr lang="fr-FR" sz="400" dirty="0">
              <a:solidFill>
                <a:srgbClr val="00B050"/>
              </a:solidFill>
              <a:latin typeface="Arial" charset="0"/>
              <a:ea typeface="Arial" charset="0"/>
              <a:cs typeface="Arial" charset="0"/>
            </a:endParaRPr>
          </a:p>
          <a:p>
            <a:r>
              <a:rPr lang="fr-FR" dirty="0" err="1">
                <a:solidFill>
                  <a:srgbClr val="00B050"/>
                </a:solidFill>
                <a:latin typeface="Arial" charset="0"/>
                <a:ea typeface="Arial" charset="0"/>
                <a:cs typeface="Arial" charset="0"/>
              </a:rPr>
              <a:t>EduAnat</a:t>
            </a:r>
            <a:r>
              <a:rPr lang="fr-FR" dirty="0">
                <a:solidFill>
                  <a:srgbClr val="00B050"/>
                </a:solidFill>
                <a:latin typeface="Arial" charset="0"/>
                <a:ea typeface="Arial" charset="0"/>
                <a:cs typeface="Arial" charset="0"/>
              </a:rPr>
              <a:t> 2</a:t>
            </a:r>
          </a:p>
          <a:p>
            <a:endParaRPr lang="fr-FR" sz="400" dirty="0">
              <a:solidFill>
                <a:srgbClr val="00B050"/>
              </a:solidFill>
              <a:latin typeface="Arial" charset="0"/>
              <a:ea typeface="Arial" charset="0"/>
              <a:cs typeface="Arial" charset="0"/>
            </a:endParaRPr>
          </a:p>
          <a:p>
            <a:r>
              <a:rPr lang="fr-FR" dirty="0">
                <a:solidFill>
                  <a:srgbClr val="00B050"/>
                </a:solidFill>
                <a:latin typeface="Arial" charset="0"/>
                <a:ea typeface="Arial" charset="0"/>
                <a:cs typeface="Arial" charset="0"/>
              </a:rPr>
              <a:t>Animation Biologie du plaisir</a:t>
            </a:r>
          </a:p>
          <a:p>
            <a:endParaRPr lang="fr-FR" sz="400" dirty="0">
              <a:solidFill>
                <a:srgbClr val="00B050"/>
              </a:solidFill>
              <a:latin typeface="Arial" charset="0"/>
              <a:ea typeface="Arial" charset="0"/>
              <a:cs typeface="Arial" charset="0"/>
            </a:endParaRPr>
          </a:p>
          <a:p>
            <a:r>
              <a:rPr lang="fr-FR" dirty="0">
                <a:solidFill>
                  <a:srgbClr val="00B050"/>
                </a:solidFill>
                <a:latin typeface="Arial" charset="0"/>
                <a:ea typeface="Arial" charset="0"/>
                <a:cs typeface="Arial" charset="0"/>
              </a:rPr>
              <a:t>Expériences historiques de </a:t>
            </a:r>
            <a:r>
              <a:rPr lang="fr-FR" dirty="0" err="1">
                <a:solidFill>
                  <a:srgbClr val="00B050"/>
                </a:solidFill>
                <a:latin typeface="Arial" charset="0"/>
                <a:ea typeface="Arial" charset="0"/>
                <a:cs typeface="Arial" charset="0"/>
              </a:rPr>
              <a:t>Olds</a:t>
            </a:r>
            <a:r>
              <a:rPr lang="fr-FR" dirty="0">
                <a:solidFill>
                  <a:srgbClr val="00B050"/>
                </a:solidFill>
                <a:latin typeface="Arial" charset="0"/>
                <a:ea typeface="Arial" charset="0"/>
                <a:cs typeface="Arial" charset="0"/>
              </a:rPr>
              <a:t> et Milner</a:t>
            </a:r>
          </a:p>
          <a:p>
            <a:endParaRPr lang="fr-FR" sz="400" dirty="0">
              <a:solidFill>
                <a:srgbClr val="00B050"/>
              </a:solidFill>
              <a:latin typeface="Arial" charset="0"/>
              <a:ea typeface="Arial" charset="0"/>
              <a:cs typeface="Arial" charset="0"/>
            </a:endParaRPr>
          </a:p>
          <a:p>
            <a:r>
              <a:rPr lang="fr-FR" dirty="0">
                <a:solidFill>
                  <a:srgbClr val="00B050"/>
                </a:solidFill>
                <a:latin typeface="Arial" charset="0"/>
                <a:ea typeface="Arial" charset="0"/>
                <a:cs typeface="Arial" charset="0"/>
              </a:rPr>
              <a:t>Expérience du « rat robot »</a:t>
            </a:r>
          </a:p>
          <a:p>
            <a:endParaRPr lang="fr-FR" sz="400" dirty="0">
              <a:solidFill>
                <a:srgbClr val="00B050"/>
              </a:solidFill>
              <a:latin typeface="Arial" charset="0"/>
              <a:ea typeface="Arial" charset="0"/>
              <a:cs typeface="Arial" charset="0"/>
            </a:endParaRPr>
          </a:p>
          <a:p>
            <a:pPr algn="just"/>
            <a:r>
              <a:rPr lang="fr-FR" dirty="0">
                <a:solidFill>
                  <a:srgbClr val="00B050"/>
                </a:solidFill>
                <a:latin typeface="Arial" charset="0"/>
                <a:ea typeface="Arial" charset="0"/>
                <a:cs typeface="Arial" charset="0"/>
              </a:rPr>
              <a:t>Documents sur orientation et identité sexuelle + comparaison évolutive des comportements reproducteurs</a:t>
            </a:r>
            <a:endParaRPr lang="fr-FR" dirty="0">
              <a:latin typeface="Arial" charset="0"/>
              <a:ea typeface="Arial" charset="0"/>
              <a:cs typeface="Arial" charset="0"/>
            </a:endParaRPr>
          </a:p>
        </p:txBody>
      </p:sp>
      <p:sp>
        <p:nvSpPr>
          <p:cNvPr id="5" name="ZoneTexte 4"/>
          <p:cNvSpPr txBox="1"/>
          <p:nvPr/>
        </p:nvSpPr>
        <p:spPr>
          <a:xfrm>
            <a:off x="314325" y="4961750"/>
            <a:ext cx="7372350" cy="1846659"/>
          </a:xfrm>
          <a:prstGeom prst="rect">
            <a:avLst/>
          </a:prstGeom>
          <a:solidFill>
            <a:srgbClr val="FFFF0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2400" b="1" u="sng" dirty="0" smtClean="0">
                <a:solidFill>
                  <a:schemeClr val="tx1"/>
                </a:solidFill>
                <a:latin typeface="Arial" charset="0"/>
                <a:ea typeface="Arial" charset="0"/>
                <a:cs typeface="Arial" charset="0"/>
              </a:rPr>
              <a:t>Précisions :</a:t>
            </a:r>
            <a:endParaRPr lang="fr-FR" sz="2400" b="1" u="sng" dirty="0">
              <a:solidFill>
                <a:schemeClr val="tx1"/>
              </a:solidFill>
              <a:latin typeface="Arial" charset="0"/>
              <a:ea typeface="Arial" charset="0"/>
              <a:cs typeface="Arial" charset="0"/>
            </a:endParaRPr>
          </a:p>
          <a:p>
            <a:pPr algn="just"/>
            <a:r>
              <a:rPr lang="fr-FR" dirty="0">
                <a:solidFill>
                  <a:schemeClr val="tx1"/>
                </a:solidFill>
                <a:latin typeface="Arial" charset="0"/>
                <a:ea typeface="Arial" charset="0"/>
                <a:cs typeface="Arial" charset="0"/>
              </a:rPr>
              <a:t>Inutile de reprendre le système nerveux, les neurones, le cortex cérébral.</a:t>
            </a:r>
          </a:p>
          <a:p>
            <a:pPr algn="just"/>
            <a:r>
              <a:rPr lang="fr-FR" dirty="0">
                <a:solidFill>
                  <a:schemeClr val="tx1"/>
                </a:solidFill>
                <a:latin typeface="Arial" charset="0"/>
                <a:ea typeface="Arial" charset="0"/>
                <a:cs typeface="Arial" charset="0"/>
              </a:rPr>
              <a:t>Insister sur le système de récompense comme une composante (biologique) de la relation entre sexualité et plaisir, sans négliger les autres composantes.</a:t>
            </a:r>
          </a:p>
        </p:txBody>
      </p:sp>
    </p:spTree>
    <p:extLst>
      <p:ext uri="{BB962C8B-B14F-4D97-AF65-F5344CB8AC3E}">
        <p14:creationId xmlns:p14="http://schemas.microsoft.com/office/powerpoint/2010/main" val="18285942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22" end="22"/>
                                            </p:txEl>
                                          </p:spTgt>
                                        </p:tgtEl>
                                        <p:attrNameLst>
                                          <p:attrName>style.visibility</p:attrName>
                                        </p:attrNameLst>
                                      </p:cBhvr>
                                      <p:to>
                                        <p:strVal val="visible"/>
                                      </p:to>
                                    </p:set>
                                    <p:animEffect transition="in" filter="blinds(horizontal)">
                                      <p:cBhvr>
                                        <p:cTn id="7" dur="500"/>
                                        <p:tgtEl>
                                          <p:spTgt spid="4">
                                            <p:txEl>
                                              <p:pRg st="22"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blinds(horizontal)">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blinds(horizontal)">
                                      <p:cBhvr>
                                        <p:cTn id="2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5000903" y="2094191"/>
            <a:ext cx="2379393" cy="1200329"/>
          </a:xfrm>
          <a:prstGeom prst="rect">
            <a:avLst/>
          </a:prstGeom>
          <a:solidFill>
            <a:srgbClr val="00B0F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2400" b="1" dirty="0">
                <a:latin typeface="Arial" charset="0"/>
                <a:ea typeface="Arial" charset="0"/>
                <a:cs typeface="Arial" charset="0"/>
              </a:rPr>
              <a:t>Hormones et reproduction humaine</a:t>
            </a:r>
          </a:p>
        </p:txBody>
      </p:sp>
      <p:sp>
        <p:nvSpPr>
          <p:cNvPr id="3" name="ZoneTexte 2"/>
          <p:cNvSpPr txBox="1"/>
          <p:nvPr/>
        </p:nvSpPr>
        <p:spPr>
          <a:xfrm>
            <a:off x="314325" y="142876"/>
            <a:ext cx="4614514" cy="4902881"/>
          </a:xfrm>
          <a:prstGeom prst="rect">
            <a:avLst/>
          </a:prstGeom>
          <a:solidFill>
            <a:schemeClr val="accent6">
              <a:lumMod val="20000"/>
              <a:lumOff val="80000"/>
            </a:schemeClr>
          </a:solidFill>
        </p:spPr>
        <p:txBody>
          <a:bodyPr wrap="square" rtlCol="0">
            <a:spAutoFit/>
          </a:bodyPr>
          <a:lstStyle/>
          <a:p>
            <a:pPr algn="ctr"/>
            <a:r>
              <a:rPr lang="fr-FR" sz="2000" b="1" u="sng" dirty="0">
                <a:solidFill>
                  <a:srgbClr val="FF0000"/>
                </a:solidFill>
                <a:latin typeface="Arial" panose="020B0604020202020204" pitchFamily="34" charset="0"/>
                <a:ea typeface="Arial" charset="0"/>
                <a:cs typeface="Arial" panose="020B0604020202020204" pitchFamily="34" charset="0"/>
              </a:rPr>
              <a:t>COLLEGE (Cycle 4)</a:t>
            </a:r>
          </a:p>
          <a:p>
            <a:endParaRPr lang="fr-FR" sz="400" dirty="0">
              <a:latin typeface="Arial" panose="020B0604020202020204" pitchFamily="34" charset="0"/>
              <a:ea typeface="Arial" charset="0"/>
              <a:cs typeface="Arial" panose="020B0604020202020204" pitchFamily="34" charset="0"/>
            </a:endParaRPr>
          </a:p>
          <a:p>
            <a:pPr algn="ctr"/>
            <a:r>
              <a:rPr lang="fr-FR" u="sng" dirty="0">
                <a:solidFill>
                  <a:srgbClr val="002060"/>
                </a:solidFill>
                <a:latin typeface="Arial" panose="020B0604020202020204" pitchFamily="34" charset="0"/>
                <a:ea typeface="Arial" charset="0"/>
                <a:cs typeface="Arial" panose="020B0604020202020204" pitchFamily="34" charset="0"/>
              </a:rPr>
              <a:t>Connaissances:</a:t>
            </a:r>
          </a:p>
          <a:p>
            <a:pPr algn="just">
              <a:lnSpc>
                <a:spcPct val="115000"/>
              </a:lnSpc>
            </a:pPr>
            <a:endParaRPr lang="fr-FR" sz="400" dirty="0">
              <a:solidFill>
                <a:srgbClr val="002060"/>
              </a:solidFill>
              <a:latin typeface="Arial" panose="020B0604020202020204" pitchFamily="34" charset="0"/>
              <a:ea typeface="Arial" charset="0"/>
              <a:cs typeface="Arial" panose="020B0604020202020204" pitchFamily="34" charset="0"/>
            </a:endParaRPr>
          </a:p>
          <a:p>
            <a:pPr algn="just"/>
            <a:r>
              <a:rPr lang="fr-FR" dirty="0">
                <a:solidFill>
                  <a:srgbClr val="002060"/>
                </a:solidFill>
                <a:latin typeface="Arial" panose="020B0604020202020204" pitchFamily="34" charset="0"/>
                <a:ea typeface="Arial" charset="0"/>
                <a:cs typeface="Arial" panose="020B0604020202020204" pitchFamily="34" charset="0"/>
              </a:rPr>
              <a:t>Contrôles hormonaux du fonctionnement des appareils reproducteurs à relier à la maîtrise de la procréation</a:t>
            </a:r>
          </a:p>
          <a:p>
            <a:pPr algn="just"/>
            <a:endParaRPr lang="fr-FR" sz="400" dirty="0">
              <a:solidFill>
                <a:srgbClr val="002060"/>
              </a:solidFill>
              <a:latin typeface="Arial" panose="020B0604020202020204" pitchFamily="34" charset="0"/>
              <a:ea typeface="Arial" charset="0"/>
              <a:cs typeface="Arial" panose="020B0604020202020204" pitchFamily="34" charset="0"/>
            </a:endParaRPr>
          </a:p>
          <a:p>
            <a:pPr algn="just"/>
            <a:r>
              <a:rPr lang="fr-FR" dirty="0">
                <a:solidFill>
                  <a:srgbClr val="002060"/>
                </a:solidFill>
                <a:latin typeface="Arial" panose="020B0604020202020204" pitchFamily="34" charset="0"/>
                <a:cs typeface="Arial" panose="020B0604020202020204" pitchFamily="34" charset="0"/>
              </a:rPr>
              <a:t>Conditions fécondation et grossesse à relier avec certains principes de la maîtrise de la reproduction (aide à la procréation, contraception).</a:t>
            </a:r>
            <a:r>
              <a:rPr lang="fr-FR" dirty="0">
                <a:solidFill>
                  <a:srgbClr val="00B050"/>
                </a:solidFill>
                <a:latin typeface="Arial" panose="020B0604020202020204" pitchFamily="34" charset="0"/>
                <a:cs typeface="Arial" panose="020B0604020202020204" pitchFamily="34" charset="0"/>
              </a:rPr>
              <a:t> </a:t>
            </a:r>
          </a:p>
          <a:p>
            <a:pPr algn="just"/>
            <a:endParaRPr lang="fr-FR" sz="400" dirty="0">
              <a:solidFill>
                <a:srgbClr val="00B050"/>
              </a:solidFill>
              <a:latin typeface="Arial" panose="020B0604020202020204" pitchFamily="34" charset="0"/>
              <a:cs typeface="Arial" panose="020B0604020202020204" pitchFamily="34" charset="0"/>
            </a:endParaRPr>
          </a:p>
          <a:p>
            <a:r>
              <a:rPr lang="fr-FR" dirty="0">
                <a:solidFill>
                  <a:srgbClr val="002060"/>
                </a:solidFill>
                <a:latin typeface="Arial" panose="020B0604020202020204" pitchFamily="34" charset="0"/>
                <a:cs typeface="Arial" panose="020B0604020202020204" pitchFamily="34" charset="0"/>
              </a:rPr>
              <a:t>Prévention des IST</a:t>
            </a:r>
          </a:p>
          <a:p>
            <a:endParaRPr lang="fr-FR" sz="400" dirty="0">
              <a:solidFill>
                <a:srgbClr val="002060"/>
              </a:solidFill>
              <a:latin typeface="Arial" panose="020B0604020202020204" pitchFamily="34" charset="0"/>
              <a:cs typeface="Arial" panose="020B0604020202020204" pitchFamily="34" charset="0"/>
            </a:endParaRPr>
          </a:p>
          <a:p>
            <a:r>
              <a:rPr lang="fr-FR" dirty="0">
                <a:solidFill>
                  <a:srgbClr val="002060"/>
                </a:solidFill>
                <a:latin typeface="Arial" panose="020B0604020202020204" pitchFamily="34" charset="0"/>
                <a:cs typeface="Arial" panose="020B0604020202020204" pitchFamily="34" charset="0"/>
              </a:rPr>
              <a:t>Enjeux: comportements responsables</a:t>
            </a:r>
            <a:endParaRPr lang="fr-FR" u="sng" dirty="0">
              <a:solidFill>
                <a:srgbClr val="002060"/>
              </a:solidFill>
              <a:latin typeface="Arial" panose="020B0604020202020204" pitchFamily="34" charset="0"/>
              <a:ea typeface="Arial" charset="0"/>
              <a:cs typeface="Arial" panose="020B0604020202020204" pitchFamily="34" charset="0"/>
            </a:endParaRPr>
          </a:p>
          <a:p>
            <a:pPr algn="ctr"/>
            <a:endParaRPr lang="fr-FR" sz="400" u="sng" dirty="0">
              <a:solidFill>
                <a:srgbClr val="00B050"/>
              </a:solidFill>
              <a:latin typeface="Arial" panose="020B0604020202020204" pitchFamily="34" charset="0"/>
              <a:ea typeface="Arial" charset="0"/>
              <a:cs typeface="Arial" panose="020B0604020202020204" pitchFamily="34" charset="0"/>
            </a:endParaRPr>
          </a:p>
          <a:p>
            <a:pPr algn="ctr"/>
            <a:r>
              <a:rPr lang="fr-FR" u="sng" dirty="0">
                <a:solidFill>
                  <a:srgbClr val="00B050"/>
                </a:solidFill>
                <a:latin typeface="Arial" panose="020B0604020202020204" pitchFamily="34" charset="0"/>
                <a:ea typeface="Arial" charset="0"/>
                <a:cs typeface="Arial" panose="020B0604020202020204" pitchFamily="34" charset="0"/>
              </a:rPr>
              <a:t>Activités envisageables:</a:t>
            </a:r>
          </a:p>
          <a:p>
            <a:pPr algn="ctr"/>
            <a:endParaRPr lang="fr-FR" sz="400" u="sng" dirty="0">
              <a:solidFill>
                <a:srgbClr val="00B050"/>
              </a:solidFill>
              <a:latin typeface="Arial" panose="020B0604020202020204" pitchFamily="34" charset="0"/>
              <a:ea typeface="Arial" charset="0"/>
              <a:cs typeface="Arial" panose="020B0604020202020204" pitchFamily="34" charset="0"/>
            </a:endParaRPr>
          </a:p>
          <a:p>
            <a:pPr algn="ctr"/>
            <a:r>
              <a:rPr lang="fr-FR" dirty="0">
                <a:solidFill>
                  <a:srgbClr val="00B050"/>
                </a:solidFill>
                <a:latin typeface="Arial" panose="020B0604020202020204" pitchFamily="34" charset="0"/>
                <a:ea typeface="Arial" charset="0"/>
                <a:cs typeface="Arial" panose="020B0604020202020204" pitchFamily="34" charset="0"/>
              </a:rPr>
              <a:t>Observations microscopiques:</a:t>
            </a:r>
          </a:p>
          <a:p>
            <a:pPr algn="ctr"/>
            <a:endParaRPr lang="fr-FR" sz="400" dirty="0">
              <a:solidFill>
                <a:srgbClr val="00B050"/>
              </a:solidFill>
              <a:latin typeface="Arial" panose="020B0604020202020204" pitchFamily="34" charset="0"/>
              <a:ea typeface="Arial" charset="0"/>
              <a:cs typeface="Arial" panose="020B0604020202020204" pitchFamily="34" charset="0"/>
            </a:endParaRPr>
          </a:p>
          <a:p>
            <a:pPr marL="285750" indent="-285750" algn="ctr">
              <a:buFontTx/>
              <a:buChar char="-"/>
            </a:pPr>
            <a:r>
              <a:rPr lang="fr-FR" dirty="0">
                <a:solidFill>
                  <a:srgbClr val="00B050"/>
                </a:solidFill>
                <a:latin typeface="Arial" panose="020B0604020202020204" pitchFamily="34" charset="0"/>
                <a:ea typeface="Arial" charset="0"/>
                <a:cs typeface="Arial" panose="020B0604020202020204" pitchFamily="34" charset="0"/>
              </a:rPr>
              <a:t>d’une coupe d’ovaire/d’utérus </a:t>
            </a:r>
          </a:p>
          <a:p>
            <a:pPr marL="285750" indent="-285750" algn="ctr">
              <a:buFontTx/>
              <a:buChar char="-"/>
            </a:pPr>
            <a:endParaRPr lang="fr-FR" sz="400" dirty="0">
              <a:solidFill>
                <a:srgbClr val="00B050"/>
              </a:solidFill>
              <a:latin typeface="Arial" panose="020B0604020202020204" pitchFamily="34" charset="0"/>
              <a:ea typeface="Arial" charset="0"/>
              <a:cs typeface="Arial" panose="020B0604020202020204" pitchFamily="34" charset="0"/>
            </a:endParaRPr>
          </a:p>
          <a:p>
            <a:pPr marL="285750" indent="-285750" algn="ctr">
              <a:buFontTx/>
              <a:buChar char="-"/>
            </a:pPr>
            <a:r>
              <a:rPr lang="fr-FR" dirty="0">
                <a:solidFill>
                  <a:srgbClr val="00B050"/>
                </a:solidFill>
                <a:latin typeface="Arial" panose="020B0604020202020204" pitchFamily="34" charset="0"/>
                <a:ea typeface="Arial" charset="0"/>
                <a:cs typeface="Arial" panose="020B0604020202020204" pitchFamily="34" charset="0"/>
              </a:rPr>
              <a:t>spermatozoïdes / coupe de testicule</a:t>
            </a:r>
          </a:p>
          <a:p>
            <a:endParaRPr lang="fr-FR" sz="400" dirty="0">
              <a:solidFill>
                <a:srgbClr val="00B050"/>
              </a:solidFill>
              <a:latin typeface="Arial" panose="020B0604020202020204" pitchFamily="34" charset="0"/>
              <a:ea typeface="Arial" charset="0"/>
              <a:cs typeface="Arial" panose="020B0604020202020204" pitchFamily="34" charset="0"/>
            </a:endParaRPr>
          </a:p>
        </p:txBody>
      </p:sp>
      <p:sp>
        <p:nvSpPr>
          <p:cNvPr id="4" name="ZoneTexte 3"/>
          <p:cNvSpPr txBox="1"/>
          <p:nvPr/>
        </p:nvSpPr>
        <p:spPr>
          <a:xfrm>
            <a:off x="7463790" y="28576"/>
            <a:ext cx="4703584" cy="3416320"/>
          </a:xfrm>
          <a:prstGeom prst="rect">
            <a:avLst/>
          </a:prstGeom>
          <a:solidFill>
            <a:schemeClr val="accent2">
              <a:lumMod val="20000"/>
              <a:lumOff val="80000"/>
            </a:schemeClr>
          </a:solidFill>
        </p:spPr>
        <p:txBody>
          <a:bodyPr wrap="square" rtlCol="0">
            <a:spAutoFit/>
          </a:bodyPr>
          <a:lstStyle/>
          <a:p>
            <a:pPr algn="ctr"/>
            <a:r>
              <a:rPr lang="fr-FR" sz="2000" b="1" u="sng" dirty="0">
                <a:solidFill>
                  <a:srgbClr val="002060"/>
                </a:solidFill>
                <a:latin typeface="Arial" panose="020B0604020202020204" pitchFamily="34" charset="0"/>
                <a:ea typeface="Arial" charset="0"/>
                <a:cs typeface="Arial" panose="020B0604020202020204" pitchFamily="34" charset="0"/>
              </a:rPr>
              <a:t>LYCEE</a:t>
            </a:r>
          </a:p>
          <a:p>
            <a:endParaRPr lang="fr-FR" sz="400" dirty="0">
              <a:solidFill>
                <a:srgbClr val="002060"/>
              </a:solidFill>
              <a:latin typeface="Arial" panose="020B0604020202020204" pitchFamily="34" charset="0"/>
              <a:ea typeface="Arial" charset="0"/>
              <a:cs typeface="Arial" panose="020B0604020202020204" pitchFamily="34" charset="0"/>
            </a:endParaRPr>
          </a:p>
          <a:p>
            <a:pPr algn="ctr"/>
            <a:r>
              <a:rPr lang="fr-FR" u="sng" dirty="0">
                <a:solidFill>
                  <a:srgbClr val="002060"/>
                </a:solidFill>
                <a:latin typeface="Arial" panose="020B0604020202020204" pitchFamily="34" charset="0"/>
                <a:ea typeface="Arial" charset="0"/>
                <a:cs typeface="Arial" panose="020B0604020202020204" pitchFamily="34" charset="0"/>
              </a:rPr>
              <a:t>Connaissances:</a:t>
            </a:r>
          </a:p>
          <a:p>
            <a:pPr algn="just"/>
            <a:r>
              <a:rPr lang="fr-FR" dirty="0">
                <a:solidFill>
                  <a:srgbClr val="002060"/>
                </a:solidFill>
                <a:latin typeface="Arial" panose="020B0604020202020204" pitchFamily="34" charset="0"/>
                <a:ea typeface="Arial" charset="0"/>
                <a:cs typeface="Arial" panose="020B0604020202020204" pitchFamily="34" charset="0"/>
              </a:rPr>
              <a:t>Dispositif neuroendocrinien: HT, HP, organes sexuels, FSH, LH, GnRH</a:t>
            </a:r>
          </a:p>
          <a:p>
            <a:pPr algn="just"/>
            <a:endParaRPr lang="fr-FR" sz="400" dirty="0">
              <a:solidFill>
                <a:srgbClr val="002060"/>
              </a:solidFill>
              <a:latin typeface="Arial" panose="020B0604020202020204" pitchFamily="34" charset="0"/>
              <a:ea typeface="Arial" charset="0"/>
              <a:cs typeface="Arial" panose="020B0604020202020204" pitchFamily="34" charset="0"/>
            </a:endParaRPr>
          </a:p>
          <a:p>
            <a:pPr algn="just"/>
            <a:r>
              <a:rPr lang="fr-FR" dirty="0">
                <a:solidFill>
                  <a:srgbClr val="002060"/>
                </a:solidFill>
                <a:latin typeface="Arial" panose="020B0604020202020204" pitchFamily="34" charset="0"/>
                <a:cs typeface="Arial" panose="020B0604020202020204" pitchFamily="34" charset="0"/>
              </a:rPr>
              <a:t>Mise au point progressive de molécules de synthèse exogènes (= leurres) =&gt; maîtrise de la procréation:</a:t>
            </a:r>
          </a:p>
          <a:p>
            <a:pPr marL="285750" indent="-285750" algn="just">
              <a:buFontTx/>
              <a:buChar char="-"/>
            </a:pPr>
            <a:r>
              <a:rPr lang="fr-FR" dirty="0">
                <a:solidFill>
                  <a:srgbClr val="002060"/>
                </a:solidFill>
                <a:latin typeface="Arial" panose="020B0604020202020204" pitchFamily="34" charset="0"/>
                <a:cs typeface="Arial" panose="020B0604020202020204" pitchFamily="34" charset="0"/>
              </a:rPr>
              <a:t>contraception: régulière, d'urgence, hormonale masculine </a:t>
            </a:r>
          </a:p>
          <a:p>
            <a:pPr marL="285750" indent="-285750" algn="just">
              <a:buFontTx/>
              <a:buChar char="-"/>
            </a:pPr>
            <a:r>
              <a:rPr lang="fr-FR" dirty="0" err="1">
                <a:solidFill>
                  <a:srgbClr val="002060"/>
                </a:solidFill>
                <a:latin typeface="Arial" panose="020B0604020202020204" pitchFamily="34" charset="0"/>
                <a:cs typeface="Arial" panose="020B0604020202020204" pitchFamily="34" charset="0"/>
              </a:rPr>
              <a:t>Contragestion</a:t>
            </a:r>
            <a:endParaRPr lang="fr-FR" dirty="0">
              <a:solidFill>
                <a:srgbClr val="002060"/>
              </a:solidFill>
              <a:latin typeface="Arial" panose="020B0604020202020204" pitchFamily="34" charset="0"/>
              <a:cs typeface="Arial" panose="020B0604020202020204" pitchFamily="34" charset="0"/>
            </a:endParaRPr>
          </a:p>
          <a:p>
            <a:pPr algn="just"/>
            <a:endParaRPr lang="fr-FR" sz="400" dirty="0">
              <a:solidFill>
                <a:srgbClr val="002060"/>
              </a:solidFill>
              <a:latin typeface="Arial" panose="020B0604020202020204" pitchFamily="34" charset="0"/>
              <a:cs typeface="Arial" panose="020B0604020202020204" pitchFamily="34" charset="0"/>
            </a:endParaRPr>
          </a:p>
          <a:p>
            <a:pPr algn="just"/>
            <a:r>
              <a:rPr lang="fr-FR" dirty="0">
                <a:solidFill>
                  <a:srgbClr val="002060"/>
                </a:solidFill>
                <a:latin typeface="Arial" panose="020B0604020202020204" pitchFamily="34" charset="0"/>
                <a:cs typeface="Arial" panose="020B0604020202020204" pitchFamily="34" charset="0"/>
              </a:rPr>
              <a:t>Techniques médicales de PMA</a:t>
            </a:r>
          </a:p>
          <a:p>
            <a:pPr algn="just"/>
            <a:endParaRPr lang="fr-FR" sz="400" dirty="0">
              <a:solidFill>
                <a:srgbClr val="002060"/>
              </a:solidFill>
              <a:latin typeface="Arial" panose="020B0604020202020204" pitchFamily="34" charset="0"/>
              <a:ea typeface="Arial" charset="0"/>
              <a:cs typeface="Arial" panose="020B0604020202020204" pitchFamily="34" charset="0"/>
            </a:endParaRPr>
          </a:p>
        </p:txBody>
      </p:sp>
      <p:sp>
        <p:nvSpPr>
          <p:cNvPr id="10" name="ZoneTexte 9">
            <a:extLst>
              <a:ext uri="{FF2B5EF4-FFF2-40B4-BE49-F238E27FC236}">
                <a16:creationId xmlns="" xmlns:a16="http://schemas.microsoft.com/office/drawing/2014/main" id="{D5C66191-3C58-46CA-8C28-DF8A440E20D7}"/>
              </a:ext>
            </a:extLst>
          </p:cNvPr>
          <p:cNvSpPr txBox="1"/>
          <p:nvPr/>
        </p:nvSpPr>
        <p:spPr>
          <a:xfrm>
            <a:off x="5035193" y="3326191"/>
            <a:ext cx="7139290" cy="2000548"/>
          </a:xfrm>
          <a:prstGeom prst="rect">
            <a:avLst/>
          </a:prstGeom>
          <a:solidFill>
            <a:schemeClr val="accent2">
              <a:lumMod val="20000"/>
              <a:lumOff val="80000"/>
            </a:schemeClr>
          </a:solidFill>
        </p:spPr>
        <p:txBody>
          <a:bodyPr wrap="square" rtlCol="0" anchor="t">
            <a:spAutoFit/>
          </a:bodyPr>
          <a:lstStyle/>
          <a:p>
            <a:pPr algn="just"/>
            <a:r>
              <a:rPr lang="fr-FR" dirty="0">
                <a:solidFill>
                  <a:srgbClr val="002060"/>
                </a:solidFill>
                <a:latin typeface="Arial" panose="020B0604020202020204" pitchFamily="34" charset="0"/>
                <a:cs typeface="Arial" panose="020B0604020202020204" pitchFamily="34" charset="0"/>
              </a:rPr>
              <a:t>Autres modes de contraception chez l’homme et la femme ; certains permettent de se protéger des IST et d’éviter leur propagation</a:t>
            </a:r>
            <a:endParaRPr lang="fr-FR" dirty="0">
              <a:solidFill>
                <a:srgbClr val="002060"/>
              </a:solidFill>
              <a:latin typeface="Arial" panose="020B0604020202020204" pitchFamily="34" charset="0"/>
              <a:ea typeface="Arial" charset="0"/>
              <a:cs typeface="Arial" panose="020B0604020202020204" pitchFamily="34" charset="0"/>
            </a:endParaRPr>
          </a:p>
          <a:p>
            <a:pPr algn="ctr"/>
            <a:endParaRPr lang="fr-FR" sz="400" u="sng" dirty="0">
              <a:solidFill>
                <a:srgbClr val="00B050"/>
              </a:solidFill>
              <a:latin typeface="Arial" panose="020B0604020202020204" pitchFamily="34" charset="0"/>
              <a:ea typeface="Arial" charset="0"/>
              <a:cs typeface="Arial" panose="020B0604020202020204" pitchFamily="34" charset="0"/>
            </a:endParaRPr>
          </a:p>
          <a:p>
            <a:pPr algn="ctr"/>
            <a:r>
              <a:rPr lang="fr-FR" u="sng" dirty="0">
                <a:solidFill>
                  <a:srgbClr val="00B050"/>
                </a:solidFill>
                <a:latin typeface="Arial" panose="020B0604020202020204" pitchFamily="34" charset="0"/>
                <a:ea typeface="Arial" charset="0"/>
                <a:cs typeface="Arial" panose="020B0604020202020204" pitchFamily="34" charset="0"/>
              </a:rPr>
              <a:t>Activités envisageables:</a:t>
            </a:r>
          </a:p>
          <a:p>
            <a:pPr algn="just"/>
            <a:endParaRPr lang="fr-FR" sz="400" dirty="0">
              <a:solidFill>
                <a:srgbClr val="00B050"/>
              </a:solidFill>
              <a:latin typeface="Arial" panose="020B0604020202020204" pitchFamily="34" charset="0"/>
              <a:cs typeface="Arial" panose="020B0604020202020204" pitchFamily="34" charset="0"/>
            </a:endParaRPr>
          </a:p>
          <a:p>
            <a:pPr algn="just"/>
            <a:r>
              <a:rPr lang="fr-FR" dirty="0">
                <a:solidFill>
                  <a:srgbClr val="00B050"/>
                </a:solidFill>
                <a:latin typeface="Arial"/>
                <a:cs typeface="Arial"/>
              </a:rPr>
              <a:t>Démarche historique =&gt; évolution de la pilule + effets secondaires: Travaux de Grégory Pincus </a:t>
            </a:r>
            <a:endParaRPr lang="fr-FR" dirty="0">
              <a:solidFill>
                <a:srgbClr val="00B050"/>
              </a:solidFill>
              <a:latin typeface="Arial" panose="020B0604020202020204" pitchFamily="34" charset="0"/>
              <a:cs typeface="Arial" panose="020B0604020202020204" pitchFamily="34" charset="0"/>
            </a:endParaRPr>
          </a:p>
          <a:p>
            <a:pPr algn="just"/>
            <a:endParaRPr lang="fr-FR" sz="400" dirty="0">
              <a:solidFill>
                <a:srgbClr val="00B050"/>
              </a:solidFill>
              <a:latin typeface="Arial" panose="020B0604020202020204" pitchFamily="34" charset="0"/>
              <a:cs typeface="Arial" panose="020B0604020202020204" pitchFamily="34" charset="0"/>
            </a:endParaRPr>
          </a:p>
          <a:p>
            <a:pPr algn="just"/>
            <a:r>
              <a:rPr lang="fr-FR" dirty="0">
                <a:solidFill>
                  <a:srgbClr val="00B050"/>
                </a:solidFill>
                <a:latin typeface="Arial" panose="020B0604020202020204" pitchFamily="34" charset="0"/>
                <a:cs typeface="Arial" panose="020B0604020202020204" pitchFamily="34" charset="0"/>
              </a:rPr>
              <a:t>Modèles moléculaires : </a:t>
            </a:r>
            <a:r>
              <a:rPr lang="fr-FR" dirty="0" err="1">
                <a:solidFill>
                  <a:srgbClr val="00B050"/>
                </a:solidFill>
                <a:latin typeface="Arial" panose="020B0604020202020204" pitchFamily="34" charset="0"/>
                <a:cs typeface="Arial" panose="020B0604020202020204" pitchFamily="34" charset="0"/>
              </a:rPr>
              <a:t>Libmol</a:t>
            </a:r>
            <a:r>
              <a:rPr lang="fr-FR" dirty="0">
                <a:solidFill>
                  <a:srgbClr val="00B050"/>
                </a:solidFill>
                <a:latin typeface="Arial" panose="020B0604020202020204" pitchFamily="34" charset="0"/>
                <a:cs typeface="Arial" panose="020B0604020202020204" pitchFamily="34" charset="0"/>
              </a:rPr>
              <a:t> pour remplacer </a:t>
            </a:r>
            <a:r>
              <a:rPr lang="fr-FR" dirty="0" err="1">
                <a:solidFill>
                  <a:srgbClr val="00B050"/>
                </a:solidFill>
                <a:latin typeface="Arial" panose="020B0604020202020204" pitchFamily="34" charset="0"/>
                <a:cs typeface="Arial" panose="020B0604020202020204" pitchFamily="34" charset="0"/>
              </a:rPr>
              <a:t>Rastop</a:t>
            </a:r>
            <a:endParaRPr lang="fr-FR" dirty="0">
              <a:solidFill>
                <a:srgbClr val="00B050"/>
              </a:solidFill>
              <a:latin typeface="Arial" panose="020B0604020202020204" pitchFamily="34" charset="0"/>
              <a:cs typeface="Arial" panose="020B0604020202020204" pitchFamily="34" charset="0"/>
            </a:endParaRPr>
          </a:p>
          <a:p>
            <a:pPr algn="just"/>
            <a:endParaRPr lang="fr-FR" sz="400" dirty="0">
              <a:solidFill>
                <a:srgbClr val="00B05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66550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4" end="14"/>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
                                            <p:txEl>
                                              <p:pRg st="16" end="16"/>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
                                            <p:txEl>
                                              <p:pRg st="18" end="18"/>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4">
                                            <p:txEl>
                                              <p:pRg st="5" end="5"/>
                                            </p:txEl>
                                          </p:spTgt>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4">
                                            <p:txEl>
                                              <p:pRg st="6" end="6"/>
                                            </p:txEl>
                                          </p:spTgt>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nodeType="clickEffect">
                                  <p:stCondLst>
                                    <p:cond delay="0"/>
                                  </p:stCondLst>
                                  <p:childTnLst>
                                    <p:set>
                                      <p:cBhvr>
                                        <p:cTn id="9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CBF7B8DC-077B-4B16-9FB5-7AAD1C9607E2}"/>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 xmlns:a16="http://schemas.microsoft.com/office/drawing/2014/main" id="{877BB2CB-C735-467E-96D6-8941A66F8A90}"/>
              </a:ext>
            </a:extLst>
          </p:cNvPr>
          <p:cNvSpPr>
            <a:spLocks noGrp="1"/>
          </p:cNvSpPr>
          <p:nvPr>
            <p:ph idx="1"/>
          </p:nvPr>
        </p:nvSpPr>
        <p:spPr/>
        <p:txBody>
          <a:bodyPr/>
          <a:lstStyle/>
          <a:p>
            <a:endParaRPr lang="fr-FR"/>
          </a:p>
        </p:txBody>
      </p:sp>
      <p:pic>
        <p:nvPicPr>
          <p:cNvPr id="4" name="Image 3">
            <a:extLst>
              <a:ext uri="{FF2B5EF4-FFF2-40B4-BE49-F238E27FC236}">
                <a16:creationId xmlns="" xmlns:a16="http://schemas.microsoft.com/office/drawing/2014/main" id="{7151F074-0806-4DB2-AAB8-EC72C077C53B}"/>
              </a:ext>
            </a:extLst>
          </p:cNvPr>
          <p:cNvPicPr>
            <a:picLocks noChangeAspect="1"/>
          </p:cNvPicPr>
          <p:nvPr/>
        </p:nvPicPr>
        <p:blipFill>
          <a:blip r:embed="rId3"/>
          <a:stretch>
            <a:fillRect/>
          </a:stretch>
        </p:blipFill>
        <p:spPr>
          <a:xfrm>
            <a:off x="0" y="554463"/>
            <a:ext cx="12192000" cy="5749073"/>
          </a:xfrm>
          <a:prstGeom prst="rect">
            <a:avLst/>
          </a:prstGeom>
        </p:spPr>
      </p:pic>
      <p:sp>
        <p:nvSpPr>
          <p:cNvPr id="5" name="ZoneTexte 4">
            <a:extLst>
              <a:ext uri="{FF2B5EF4-FFF2-40B4-BE49-F238E27FC236}">
                <a16:creationId xmlns="" xmlns:a16="http://schemas.microsoft.com/office/drawing/2014/main" id="{252F0CBB-94D6-41A8-A3F7-E5B521D30BE4}"/>
              </a:ext>
            </a:extLst>
          </p:cNvPr>
          <p:cNvSpPr txBox="1"/>
          <p:nvPr/>
        </p:nvSpPr>
        <p:spPr>
          <a:xfrm>
            <a:off x="4997885" y="175364"/>
            <a:ext cx="2843408" cy="338554"/>
          </a:xfrm>
          <a:prstGeom prst="rect">
            <a:avLst/>
          </a:prstGeom>
          <a:noFill/>
        </p:spPr>
        <p:txBody>
          <a:bodyPr wrap="square" rtlCol="0">
            <a:spAutoFit/>
          </a:bodyPr>
          <a:lstStyle/>
          <a:p>
            <a:r>
              <a:rPr lang="fr-FR" sz="1600" dirty="0">
                <a:hlinkClick r:id="rId4"/>
              </a:rPr>
              <a:t>https://libmol.org/</a:t>
            </a:r>
            <a:r>
              <a:rPr lang="fr-FR" sz="1600" dirty="0"/>
              <a:t> </a:t>
            </a:r>
          </a:p>
        </p:txBody>
      </p:sp>
      <p:sp>
        <p:nvSpPr>
          <p:cNvPr id="6" name="ZoneTexte 5">
            <a:extLst>
              <a:ext uri="{FF2B5EF4-FFF2-40B4-BE49-F238E27FC236}">
                <a16:creationId xmlns="" xmlns:a16="http://schemas.microsoft.com/office/drawing/2014/main" id="{B24310D3-7DF9-4220-BE1A-B7B231DBD9C4}"/>
              </a:ext>
            </a:extLst>
          </p:cNvPr>
          <p:cNvSpPr txBox="1"/>
          <p:nvPr/>
        </p:nvSpPr>
        <p:spPr>
          <a:xfrm>
            <a:off x="3945699" y="6303536"/>
            <a:ext cx="8246301" cy="369332"/>
          </a:xfrm>
          <a:prstGeom prst="rect">
            <a:avLst/>
          </a:prstGeom>
          <a:noFill/>
        </p:spPr>
        <p:txBody>
          <a:bodyPr wrap="square" rtlCol="0">
            <a:spAutoFit/>
          </a:bodyPr>
          <a:lstStyle/>
          <a:p>
            <a:r>
              <a:rPr lang="fr-FR" dirty="0"/>
              <a:t>Fiche technique: </a:t>
            </a:r>
            <a:r>
              <a:rPr lang="fr-FR" dirty="0">
                <a:hlinkClick r:id="rId5"/>
              </a:rPr>
              <a:t>https://disciplines.ac-toulouse.fr/svt/files/ft-libmol-doc</a:t>
            </a:r>
            <a:r>
              <a:rPr lang="fr-FR" dirty="0"/>
              <a:t> </a:t>
            </a:r>
          </a:p>
        </p:txBody>
      </p:sp>
    </p:spTree>
    <p:extLst>
      <p:ext uri="{BB962C8B-B14F-4D97-AF65-F5344CB8AC3E}">
        <p14:creationId xmlns:p14="http://schemas.microsoft.com/office/powerpoint/2010/main" val="2692741741"/>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1958" y="0"/>
            <a:ext cx="10308091" cy="461665"/>
          </a:xfrm>
          <a:prstGeom prst="rect">
            <a:avLst/>
          </a:prstGeom>
        </p:spPr>
        <p:txBody>
          <a:bodyPr wrap="square">
            <a:spAutoFit/>
          </a:bodyPr>
          <a:lstStyle/>
          <a:p>
            <a:pPr algn="ctr"/>
            <a:r>
              <a:rPr lang="fr-FR" sz="2400" b="1" u="sng" dirty="0">
                <a:effectLst>
                  <a:outerShdw blurRad="38100" dist="38100" dir="2700000" algn="tl">
                    <a:srgbClr val="000000">
                      <a:alpha val="43137"/>
                    </a:srgbClr>
                  </a:outerShdw>
                </a:effectLst>
                <a:latin typeface="Arial" charset="0"/>
                <a:ea typeface="Arial" charset="0"/>
                <a:cs typeface="Arial" charset="0"/>
              </a:rPr>
              <a:t>Exemple de résultats obtenus sur </a:t>
            </a:r>
            <a:r>
              <a:rPr lang="fr-FR" sz="2400" b="1" u="sng" dirty="0" err="1">
                <a:effectLst>
                  <a:outerShdw blurRad="38100" dist="38100" dir="2700000" algn="tl">
                    <a:srgbClr val="000000">
                      <a:alpha val="43137"/>
                    </a:srgbClr>
                  </a:outerShdw>
                </a:effectLst>
                <a:latin typeface="Arial" charset="0"/>
                <a:ea typeface="Arial" charset="0"/>
                <a:cs typeface="Arial" charset="0"/>
              </a:rPr>
              <a:t>Libmol</a:t>
            </a:r>
            <a:endParaRPr lang="fr-FR" sz="2400" u="sng" dirty="0">
              <a:latin typeface="Arial" charset="0"/>
              <a:ea typeface="Arial" charset="0"/>
              <a:cs typeface="Arial" charset="0"/>
            </a:endParaRPr>
          </a:p>
        </p:txBody>
      </p:sp>
      <p:pic>
        <p:nvPicPr>
          <p:cNvPr id="5" name="Image 4"/>
          <p:cNvPicPr>
            <a:picLocks noChangeAspect="1"/>
          </p:cNvPicPr>
          <p:nvPr/>
        </p:nvPicPr>
        <p:blipFill rotWithShape="1">
          <a:blip r:embed="rId3">
            <a:extLst>
              <a:ext uri="{28A0092B-C50C-407E-A947-70E740481C1C}">
                <a14:useLocalDpi xmlns:a14="http://schemas.microsoft.com/office/drawing/2010/main" val="0"/>
              </a:ext>
            </a:extLst>
          </a:blip>
          <a:srcRect l="30500"/>
          <a:stretch/>
        </p:blipFill>
        <p:spPr>
          <a:xfrm>
            <a:off x="277229" y="554534"/>
            <a:ext cx="4592381" cy="4617541"/>
          </a:xfrm>
          <a:prstGeom prst="rect">
            <a:avLst/>
          </a:prstGeom>
        </p:spPr>
      </p:pic>
      <p:pic>
        <p:nvPicPr>
          <p:cNvPr id="6" name="Image 5"/>
          <p:cNvPicPr>
            <a:picLocks noChangeAspect="1"/>
          </p:cNvPicPr>
          <p:nvPr/>
        </p:nvPicPr>
        <p:blipFill rotWithShape="1">
          <a:blip r:embed="rId4">
            <a:extLst>
              <a:ext uri="{28A0092B-C50C-407E-A947-70E740481C1C}">
                <a14:useLocalDpi xmlns:a14="http://schemas.microsoft.com/office/drawing/2010/main" val="0"/>
              </a:ext>
            </a:extLst>
          </a:blip>
          <a:srcRect l="29954"/>
          <a:stretch/>
        </p:blipFill>
        <p:spPr>
          <a:xfrm>
            <a:off x="7378404" y="508099"/>
            <a:ext cx="4589721" cy="4617541"/>
          </a:xfrm>
          <a:prstGeom prst="rect">
            <a:avLst/>
          </a:prstGeom>
        </p:spPr>
      </p:pic>
      <p:sp>
        <p:nvSpPr>
          <p:cNvPr id="7" name="Rectangle 6"/>
          <p:cNvSpPr/>
          <p:nvPr/>
        </p:nvSpPr>
        <p:spPr>
          <a:xfrm>
            <a:off x="4869610" y="1155144"/>
            <a:ext cx="2508794" cy="2585323"/>
          </a:xfrm>
          <a:prstGeom prst="rect">
            <a:avLst/>
          </a:prstGeom>
        </p:spPr>
        <p:txBody>
          <a:bodyPr wrap="square">
            <a:spAutoFit/>
          </a:bodyPr>
          <a:lstStyle/>
          <a:p>
            <a:pPr algn="ctr"/>
            <a:r>
              <a:rPr lang="fr-FR" b="1" dirty="0">
                <a:effectLst>
                  <a:outerShdw blurRad="38100" dist="38100" dir="2700000" algn="tl">
                    <a:srgbClr val="000000">
                      <a:alpha val="43137"/>
                    </a:srgbClr>
                  </a:outerShdw>
                </a:effectLst>
                <a:latin typeface="Arial" charset="0"/>
                <a:ea typeface="Arial" charset="0"/>
                <a:cs typeface="Arial" charset="0"/>
              </a:rPr>
              <a:t>Modèle moléculaire du récepteur à la testostérone associé à la molécule de testostérone (à gauche) et à la </a:t>
            </a:r>
            <a:r>
              <a:rPr lang="fr-FR" b="1" dirty="0" err="1">
                <a:effectLst>
                  <a:outerShdw blurRad="38100" dist="38100" dir="2700000" algn="tl">
                    <a:srgbClr val="000000">
                      <a:alpha val="43137"/>
                    </a:srgbClr>
                  </a:outerShdw>
                </a:effectLst>
                <a:latin typeface="Arial" charset="0"/>
                <a:ea typeface="Arial" charset="0"/>
                <a:cs typeface="Arial" charset="0"/>
              </a:rPr>
              <a:t>cyprotérone</a:t>
            </a:r>
            <a:r>
              <a:rPr lang="fr-FR" b="1" dirty="0">
                <a:effectLst>
                  <a:outerShdw blurRad="38100" dist="38100" dir="2700000" algn="tl">
                    <a:srgbClr val="000000">
                      <a:alpha val="43137"/>
                    </a:srgbClr>
                  </a:outerShdw>
                </a:effectLst>
                <a:latin typeface="Arial" charset="0"/>
                <a:ea typeface="Arial" charset="0"/>
                <a:cs typeface="Arial" charset="0"/>
              </a:rPr>
              <a:t>, un contraceptif masculin (à droite)</a:t>
            </a:r>
            <a:endParaRPr lang="fr-FR" dirty="0">
              <a:latin typeface="Arial" charset="0"/>
              <a:ea typeface="Arial" charset="0"/>
              <a:cs typeface="Arial" charset="0"/>
            </a:endParaRPr>
          </a:p>
        </p:txBody>
      </p:sp>
      <p:sp>
        <p:nvSpPr>
          <p:cNvPr id="9" name="Rectangle à coins arrondis 8"/>
          <p:cNvSpPr/>
          <p:nvPr/>
        </p:nvSpPr>
        <p:spPr>
          <a:xfrm>
            <a:off x="1942418" y="5422105"/>
            <a:ext cx="492580" cy="300037"/>
          </a:xfrm>
          <a:prstGeom prst="round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à coins arrondis 9"/>
          <p:cNvSpPr/>
          <p:nvPr/>
        </p:nvSpPr>
        <p:spPr>
          <a:xfrm>
            <a:off x="1942418" y="5822153"/>
            <a:ext cx="492580" cy="300037"/>
          </a:xfrm>
          <a:prstGeom prst="roundRect">
            <a:avLst/>
          </a:prstGeom>
          <a:solidFill>
            <a:srgbClr val="FF8AD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à coins arrondis 10"/>
          <p:cNvSpPr/>
          <p:nvPr/>
        </p:nvSpPr>
        <p:spPr>
          <a:xfrm>
            <a:off x="1942418" y="6222201"/>
            <a:ext cx="492580" cy="300037"/>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à coins arrondis 11"/>
          <p:cNvSpPr/>
          <p:nvPr/>
        </p:nvSpPr>
        <p:spPr>
          <a:xfrm>
            <a:off x="6676003" y="5422105"/>
            <a:ext cx="492580" cy="300037"/>
          </a:xfrm>
          <a:prstGeom prst="round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à coins arrondis 12"/>
          <p:cNvSpPr/>
          <p:nvPr/>
        </p:nvSpPr>
        <p:spPr>
          <a:xfrm>
            <a:off x="6676003" y="6072182"/>
            <a:ext cx="492580" cy="300037"/>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p:cNvSpPr/>
          <p:nvPr/>
        </p:nvSpPr>
        <p:spPr>
          <a:xfrm>
            <a:off x="2567668" y="5551229"/>
            <a:ext cx="2508794" cy="923330"/>
          </a:xfrm>
          <a:prstGeom prst="rect">
            <a:avLst/>
          </a:prstGeom>
        </p:spPr>
        <p:txBody>
          <a:bodyPr wrap="square">
            <a:spAutoFit/>
          </a:bodyPr>
          <a:lstStyle/>
          <a:p>
            <a:pPr algn="ctr"/>
            <a:r>
              <a:rPr lang="fr-FR" i="1" dirty="0">
                <a:effectLst>
                  <a:outerShdw blurRad="38100" dist="38100" dir="2700000" algn="tl">
                    <a:srgbClr val="000000">
                      <a:alpha val="43137"/>
                    </a:srgbClr>
                  </a:outerShdw>
                </a:effectLst>
                <a:latin typeface="Arial" charset="0"/>
                <a:ea typeface="Arial" charset="0"/>
                <a:cs typeface="Arial" charset="0"/>
              </a:rPr>
              <a:t>3 acides aminés impliqués dans la fixation de l’hormone</a:t>
            </a:r>
            <a:endParaRPr lang="fr-FR" i="1" dirty="0">
              <a:latin typeface="Arial" charset="0"/>
              <a:ea typeface="Arial" charset="0"/>
              <a:cs typeface="Arial" charset="0"/>
            </a:endParaRPr>
          </a:p>
        </p:txBody>
      </p:sp>
      <p:sp>
        <p:nvSpPr>
          <p:cNvPr id="16" name="Accolade fermante 15"/>
          <p:cNvSpPr/>
          <p:nvPr/>
        </p:nvSpPr>
        <p:spPr>
          <a:xfrm>
            <a:off x="2434998" y="5264944"/>
            <a:ext cx="265340" cy="1378744"/>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7" name="Rectangle 16"/>
          <p:cNvSpPr/>
          <p:nvPr/>
        </p:nvSpPr>
        <p:spPr>
          <a:xfrm>
            <a:off x="6676003" y="5366563"/>
            <a:ext cx="2508794" cy="369332"/>
          </a:xfrm>
          <a:prstGeom prst="rect">
            <a:avLst/>
          </a:prstGeom>
        </p:spPr>
        <p:txBody>
          <a:bodyPr wrap="square">
            <a:spAutoFit/>
          </a:bodyPr>
          <a:lstStyle/>
          <a:p>
            <a:pPr algn="ctr"/>
            <a:r>
              <a:rPr lang="fr-FR" i="1">
                <a:effectLst>
                  <a:outerShdw blurRad="38100" dist="38100" dir="2700000" algn="tl">
                    <a:srgbClr val="000000">
                      <a:alpha val="43137"/>
                    </a:srgbClr>
                  </a:outerShdw>
                </a:effectLst>
                <a:latin typeface="Arial" charset="0"/>
                <a:ea typeface="Arial" charset="0"/>
                <a:cs typeface="Arial" charset="0"/>
              </a:rPr>
              <a:t>Testostérone</a:t>
            </a:r>
            <a:endParaRPr lang="fr-FR" i="1" dirty="0">
              <a:latin typeface="Arial" charset="0"/>
              <a:ea typeface="Arial" charset="0"/>
              <a:cs typeface="Arial" charset="0"/>
            </a:endParaRPr>
          </a:p>
        </p:txBody>
      </p:sp>
      <p:sp>
        <p:nvSpPr>
          <p:cNvPr id="18" name="Rectangle 17"/>
          <p:cNvSpPr/>
          <p:nvPr/>
        </p:nvSpPr>
        <p:spPr>
          <a:xfrm>
            <a:off x="6676003" y="6037534"/>
            <a:ext cx="2508794" cy="369332"/>
          </a:xfrm>
          <a:prstGeom prst="rect">
            <a:avLst/>
          </a:prstGeom>
        </p:spPr>
        <p:txBody>
          <a:bodyPr wrap="square">
            <a:spAutoFit/>
          </a:bodyPr>
          <a:lstStyle/>
          <a:p>
            <a:pPr algn="ctr"/>
            <a:r>
              <a:rPr lang="fr-FR" i="1" dirty="0" err="1">
                <a:effectLst>
                  <a:outerShdw blurRad="38100" dist="38100" dir="2700000" algn="tl">
                    <a:srgbClr val="000000">
                      <a:alpha val="43137"/>
                    </a:srgbClr>
                  </a:outerShdw>
                </a:effectLst>
                <a:latin typeface="Arial" charset="0"/>
                <a:ea typeface="Arial" charset="0"/>
                <a:cs typeface="Arial" charset="0"/>
              </a:rPr>
              <a:t>Cyprotérone</a:t>
            </a:r>
            <a:endParaRPr lang="fr-FR" i="1" dirty="0">
              <a:latin typeface="Arial" charset="0"/>
              <a:ea typeface="Arial" charset="0"/>
              <a:cs typeface="Arial" charset="0"/>
            </a:endParaRPr>
          </a:p>
        </p:txBody>
      </p:sp>
    </p:spTree>
    <p:extLst>
      <p:ext uri="{BB962C8B-B14F-4D97-AF65-F5344CB8AC3E}">
        <p14:creationId xmlns:p14="http://schemas.microsoft.com/office/powerpoint/2010/main" val="7644684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500"/>
                                        <p:tgtEl>
                                          <p:spTgt spid="10"/>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linds(horizontal)">
                                      <p:cBhvr>
                                        <p:cTn id="29" dur="500"/>
                                        <p:tgtEl>
                                          <p:spTgt spid="11"/>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linds(horizontal)">
                                      <p:cBhvr>
                                        <p:cTn id="35" dur="500"/>
                                        <p:tgtEl>
                                          <p:spTgt spid="15"/>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linds(horizontal)">
                                      <p:cBhvr>
                                        <p:cTn id="38" dur="500"/>
                                        <p:tgtEl>
                                          <p:spTgt spid="12"/>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blinds(horizontal)">
                                      <p:cBhvr>
                                        <p:cTn id="41" dur="500"/>
                                        <p:tgtEl>
                                          <p:spTgt spid="17"/>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linds(horizontal)">
                                      <p:cBhvr>
                                        <p:cTn id="44" dur="500"/>
                                        <p:tgtEl>
                                          <p:spTgt spid="13"/>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linds(horizontal)">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animBg="1"/>
      <p:bldP spid="10" grpId="0" animBg="1"/>
      <p:bldP spid="11" grpId="0" animBg="1"/>
      <p:bldP spid="12" grpId="0" animBg="1"/>
      <p:bldP spid="13" grpId="0" animBg="1"/>
      <p:bldP spid="15" grpId="0"/>
      <p:bldP spid="16" grpId="0" animBg="1"/>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AFCD14E0-69FC-4A59-812B-1B1EFCCAEE5C}"/>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 xmlns:a16="http://schemas.microsoft.com/office/drawing/2014/main" id="{762EFF2F-9706-4D3B-83A9-67A70A6A1837}"/>
              </a:ext>
            </a:extLst>
          </p:cNvPr>
          <p:cNvSpPr>
            <a:spLocks noGrp="1"/>
          </p:cNvSpPr>
          <p:nvPr>
            <p:ph idx="1"/>
          </p:nvPr>
        </p:nvSpPr>
        <p:spPr/>
        <p:txBody>
          <a:bodyPr>
            <a:normAutofit/>
          </a:bodyPr>
          <a:lstStyle/>
          <a:p>
            <a:r>
              <a:rPr lang="fr-FR" sz="2400" dirty="0"/>
              <a:t>2AM9: Testostérone sur son récepteur</a:t>
            </a:r>
          </a:p>
          <a:p>
            <a:r>
              <a:rPr lang="fr-FR" sz="2400" dirty="0"/>
              <a:t>2OZ7: Cyprotérone sur son récepteur</a:t>
            </a:r>
          </a:p>
          <a:p>
            <a:r>
              <a:rPr lang="fr-FR" sz="2400" dirty="0" err="1"/>
              <a:t>Enanthate</a:t>
            </a:r>
            <a:r>
              <a:rPr lang="fr-FR" sz="2400" dirty="0"/>
              <a:t> de testostérone ?</a:t>
            </a:r>
          </a:p>
          <a:p>
            <a:endParaRPr lang="fr-FR" sz="2400" dirty="0"/>
          </a:p>
        </p:txBody>
      </p:sp>
    </p:spTree>
    <p:extLst>
      <p:ext uri="{BB962C8B-B14F-4D97-AF65-F5344CB8AC3E}">
        <p14:creationId xmlns:p14="http://schemas.microsoft.com/office/powerpoint/2010/main" val="610839372"/>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F1E4F826-406F-45BF-8EB1-3D655BF9C118}"/>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 xmlns:a16="http://schemas.microsoft.com/office/drawing/2014/main" id="{3CF6D93D-390C-4AA9-B87F-FBBB1E926A5A}"/>
              </a:ext>
            </a:extLst>
          </p:cNvPr>
          <p:cNvSpPr>
            <a:spLocks noGrp="1"/>
          </p:cNvSpPr>
          <p:nvPr>
            <p:ph idx="1"/>
          </p:nvPr>
        </p:nvSpPr>
        <p:spPr/>
        <p:txBody>
          <a:bodyPr/>
          <a:lstStyle/>
          <a:p>
            <a:endParaRPr lang="fr-FR"/>
          </a:p>
        </p:txBody>
      </p:sp>
      <p:pic>
        <p:nvPicPr>
          <p:cNvPr id="3074" name="Picture 2" descr="RÃ©sultat de recherche d'images pour &quot;contrÃ´le hormonal homme&quot;">
            <a:extLst>
              <a:ext uri="{FF2B5EF4-FFF2-40B4-BE49-F238E27FC236}">
                <a16:creationId xmlns="" xmlns:a16="http://schemas.microsoft.com/office/drawing/2014/main" id="{E1EDE9CE-A805-49AE-AD83-2060EC9CE6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0644" y="0"/>
            <a:ext cx="10104994"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e 4">
            <a:extLst>
              <a:ext uri="{FF2B5EF4-FFF2-40B4-BE49-F238E27FC236}">
                <a16:creationId xmlns="" xmlns:a16="http://schemas.microsoft.com/office/drawing/2014/main" id="{B5F89512-9D21-4A97-A503-F61C51FDD14A}"/>
              </a:ext>
            </a:extLst>
          </p:cNvPr>
          <p:cNvGrpSpPr/>
          <p:nvPr/>
        </p:nvGrpSpPr>
        <p:grpSpPr>
          <a:xfrm>
            <a:off x="2241152" y="2772428"/>
            <a:ext cx="703545" cy="665967"/>
            <a:chOff x="3169085" y="3031299"/>
            <a:chExt cx="703545" cy="665967"/>
          </a:xfrm>
        </p:grpSpPr>
        <p:cxnSp>
          <p:nvCxnSpPr>
            <p:cNvPr id="6" name="Connecteur droit 5">
              <a:extLst>
                <a:ext uri="{FF2B5EF4-FFF2-40B4-BE49-F238E27FC236}">
                  <a16:creationId xmlns="" xmlns:a16="http://schemas.microsoft.com/office/drawing/2014/main" id="{B1DC7F34-40CC-4B25-805F-63397A7E1C5E}"/>
                </a:ext>
              </a:extLst>
            </p:cNvPr>
            <p:cNvCxnSpPr/>
            <p:nvPr/>
          </p:nvCxnSpPr>
          <p:spPr>
            <a:xfrm>
              <a:off x="3169085" y="3031299"/>
              <a:ext cx="688931" cy="63882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Connecteur droit 6">
              <a:extLst>
                <a:ext uri="{FF2B5EF4-FFF2-40B4-BE49-F238E27FC236}">
                  <a16:creationId xmlns="" xmlns:a16="http://schemas.microsoft.com/office/drawing/2014/main" id="{D9EF217C-397B-40E3-9238-092874B2D752}"/>
                </a:ext>
              </a:extLst>
            </p:cNvPr>
            <p:cNvCxnSpPr>
              <a:cxnSpLocks/>
            </p:cNvCxnSpPr>
            <p:nvPr/>
          </p:nvCxnSpPr>
          <p:spPr>
            <a:xfrm flipH="1">
              <a:off x="3183699" y="3058439"/>
              <a:ext cx="688931" cy="63882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394175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200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999CBBD8-7F0D-422F-B256-5633A14DED46}"/>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 xmlns:a16="http://schemas.microsoft.com/office/drawing/2014/main" id="{5D38F2AB-AC87-4606-9A21-7F339821DAC1}"/>
              </a:ext>
            </a:extLst>
          </p:cNvPr>
          <p:cNvSpPr>
            <a:spLocks noGrp="1"/>
          </p:cNvSpPr>
          <p:nvPr>
            <p:ph idx="1"/>
          </p:nvPr>
        </p:nvSpPr>
        <p:spPr/>
        <p:txBody>
          <a:bodyPr/>
          <a:lstStyle/>
          <a:p>
            <a:endParaRPr lang="fr-FR"/>
          </a:p>
        </p:txBody>
      </p:sp>
      <p:pic>
        <p:nvPicPr>
          <p:cNvPr id="4" name="Image 3">
            <a:extLst>
              <a:ext uri="{FF2B5EF4-FFF2-40B4-BE49-F238E27FC236}">
                <a16:creationId xmlns="" xmlns:a16="http://schemas.microsoft.com/office/drawing/2014/main" id="{B312F98A-B510-4517-B96F-63C46DA4B320}"/>
              </a:ext>
            </a:extLst>
          </p:cNvPr>
          <p:cNvPicPr>
            <a:picLocks noChangeAspect="1"/>
          </p:cNvPicPr>
          <p:nvPr/>
        </p:nvPicPr>
        <p:blipFill>
          <a:blip r:embed="rId3"/>
          <a:stretch>
            <a:fillRect/>
          </a:stretch>
        </p:blipFill>
        <p:spPr>
          <a:xfrm>
            <a:off x="1" y="366712"/>
            <a:ext cx="5699426" cy="5445365"/>
          </a:xfrm>
          <a:prstGeom prst="rect">
            <a:avLst/>
          </a:prstGeom>
        </p:spPr>
      </p:pic>
      <p:pic>
        <p:nvPicPr>
          <p:cNvPr id="5" name="Image 4">
            <a:extLst>
              <a:ext uri="{FF2B5EF4-FFF2-40B4-BE49-F238E27FC236}">
                <a16:creationId xmlns="" xmlns:a16="http://schemas.microsoft.com/office/drawing/2014/main" id="{039629EE-7700-49AF-88B6-C81ED524AEBC}"/>
              </a:ext>
            </a:extLst>
          </p:cNvPr>
          <p:cNvPicPr>
            <a:picLocks noChangeAspect="1"/>
          </p:cNvPicPr>
          <p:nvPr/>
        </p:nvPicPr>
        <p:blipFill rotWithShape="1">
          <a:blip r:embed="rId4"/>
          <a:srcRect r="23210"/>
          <a:stretch/>
        </p:blipFill>
        <p:spPr>
          <a:xfrm>
            <a:off x="5348712" y="281924"/>
            <a:ext cx="6843288" cy="5951966"/>
          </a:xfrm>
          <a:prstGeom prst="rect">
            <a:avLst/>
          </a:prstGeom>
        </p:spPr>
      </p:pic>
    </p:spTree>
    <p:extLst>
      <p:ext uri="{BB962C8B-B14F-4D97-AF65-F5344CB8AC3E}">
        <p14:creationId xmlns:p14="http://schemas.microsoft.com/office/powerpoint/2010/main" val="2284506296"/>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F6BA4C2-11FB-44C3-8F88-B96791CC25ED}"/>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 xmlns:a16="http://schemas.microsoft.com/office/drawing/2014/main" id="{EB008057-7A66-49D2-8475-1C306991F54B}"/>
              </a:ext>
            </a:extLst>
          </p:cNvPr>
          <p:cNvSpPr>
            <a:spLocks noGrp="1"/>
          </p:cNvSpPr>
          <p:nvPr>
            <p:ph idx="1"/>
          </p:nvPr>
        </p:nvSpPr>
        <p:spPr/>
        <p:txBody>
          <a:bodyPr>
            <a:normAutofit/>
          </a:bodyPr>
          <a:lstStyle/>
          <a:p>
            <a:r>
              <a:rPr lang="fr-FR" sz="2400" b="1" dirty="0"/>
              <a:t>1A28: </a:t>
            </a:r>
            <a:r>
              <a:rPr lang="fr-FR" sz="2400" dirty="0"/>
              <a:t>Progestérone et son récepteur (monomère)</a:t>
            </a:r>
          </a:p>
          <a:p>
            <a:r>
              <a:rPr lang="fr-FR" sz="2400" b="1" dirty="0"/>
              <a:t>2W8Y</a:t>
            </a:r>
            <a:r>
              <a:rPr lang="fr-FR" sz="2400" dirty="0"/>
              <a:t>: RU 486 sur récepteur à progestérone</a:t>
            </a:r>
          </a:p>
          <a:p>
            <a:r>
              <a:rPr lang="fr-FR" sz="2400" b="1" dirty="0"/>
              <a:t>1SQN</a:t>
            </a:r>
            <a:r>
              <a:rPr lang="fr-FR" sz="2400" dirty="0"/>
              <a:t>: Progestatif (contraceptif) sur récepteur à progestérone</a:t>
            </a:r>
          </a:p>
          <a:p>
            <a:endParaRPr lang="fr-FR" sz="2400" dirty="0"/>
          </a:p>
          <a:p>
            <a:endParaRPr lang="fr-FR" sz="2400" dirty="0"/>
          </a:p>
          <a:p>
            <a:endParaRPr lang="fr-FR" sz="2400" dirty="0"/>
          </a:p>
          <a:p>
            <a:endParaRPr lang="fr-FR" sz="2400" dirty="0"/>
          </a:p>
        </p:txBody>
      </p:sp>
    </p:spTree>
    <p:extLst>
      <p:ext uri="{BB962C8B-B14F-4D97-AF65-F5344CB8AC3E}">
        <p14:creationId xmlns:p14="http://schemas.microsoft.com/office/powerpoint/2010/main" val="751498612"/>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2FC95AF7-CC81-492A-9DF0-79B9458B0A61}"/>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 xmlns:a16="http://schemas.microsoft.com/office/drawing/2014/main" id="{96F9F08D-9D5A-4509-BCE3-172035DCFE82}"/>
              </a:ext>
            </a:extLst>
          </p:cNvPr>
          <p:cNvSpPr>
            <a:spLocks noGrp="1"/>
          </p:cNvSpPr>
          <p:nvPr>
            <p:ph idx="1"/>
          </p:nvPr>
        </p:nvSpPr>
        <p:spPr/>
        <p:txBody>
          <a:bodyPr/>
          <a:lstStyle/>
          <a:p>
            <a:endParaRPr lang="fr-FR"/>
          </a:p>
        </p:txBody>
      </p:sp>
      <p:pic>
        <p:nvPicPr>
          <p:cNvPr id="1026" name="Picture 2" descr="RÃ©sultat de recherche d'images pour &quot;hypothalamus hypophyse contrÃ´le ovarien&quot;">
            <a:extLst>
              <a:ext uri="{FF2B5EF4-FFF2-40B4-BE49-F238E27FC236}">
                <a16:creationId xmlns="" xmlns:a16="http://schemas.microsoft.com/office/drawing/2014/main" id="{35F622A2-5B58-4E4A-99A2-0C946F3D04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3805" y="259980"/>
            <a:ext cx="8864390" cy="6338039"/>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e 6">
            <a:extLst>
              <a:ext uri="{FF2B5EF4-FFF2-40B4-BE49-F238E27FC236}">
                <a16:creationId xmlns="" xmlns:a16="http://schemas.microsoft.com/office/drawing/2014/main" id="{8842345A-5F82-4799-A898-BDF9B1FAA652}"/>
              </a:ext>
            </a:extLst>
          </p:cNvPr>
          <p:cNvGrpSpPr/>
          <p:nvPr/>
        </p:nvGrpSpPr>
        <p:grpSpPr>
          <a:xfrm>
            <a:off x="3169085" y="3031299"/>
            <a:ext cx="703545" cy="665967"/>
            <a:chOff x="3169085" y="3031299"/>
            <a:chExt cx="703545" cy="665967"/>
          </a:xfrm>
        </p:grpSpPr>
        <p:cxnSp>
          <p:nvCxnSpPr>
            <p:cNvPr id="6" name="Connecteur droit 5">
              <a:extLst>
                <a:ext uri="{FF2B5EF4-FFF2-40B4-BE49-F238E27FC236}">
                  <a16:creationId xmlns="" xmlns:a16="http://schemas.microsoft.com/office/drawing/2014/main" id="{A224CDDE-0959-4207-BB68-950557C15819}"/>
                </a:ext>
              </a:extLst>
            </p:cNvPr>
            <p:cNvCxnSpPr/>
            <p:nvPr/>
          </p:nvCxnSpPr>
          <p:spPr>
            <a:xfrm>
              <a:off x="3169085" y="3031299"/>
              <a:ext cx="688931" cy="63882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 xmlns:a16="http://schemas.microsoft.com/office/drawing/2014/main" id="{A70A37F8-28EF-451F-9BCD-1DFC7F1B14E9}"/>
                </a:ext>
              </a:extLst>
            </p:cNvPr>
            <p:cNvCxnSpPr>
              <a:cxnSpLocks/>
            </p:cNvCxnSpPr>
            <p:nvPr/>
          </p:nvCxnSpPr>
          <p:spPr>
            <a:xfrm flipH="1">
              <a:off x="3183699" y="3058439"/>
              <a:ext cx="688931" cy="63882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701317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200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819149" y="2831068"/>
            <a:ext cx="4157663" cy="830997"/>
          </a:xfrm>
          <a:prstGeom prst="rect">
            <a:avLst/>
          </a:prstGeom>
          <a:solidFill>
            <a:srgbClr val="00B0F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2400" b="1" dirty="0">
                <a:latin typeface="Arial" charset="0"/>
                <a:ea typeface="Arial" charset="0"/>
                <a:cs typeface="Arial" charset="0"/>
              </a:rPr>
              <a:t>Procréation et</a:t>
            </a:r>
          </a:p>
          <a:p>
            <a:pPr algn="ctr"/>
            <a:r>
              <a:rPr lang="fr-FR" sz="2400" b="1" dirty="0">
                <a:latin typeface="Arial" charset="0"/>
                <a:ea typeface="Arial" charset="0"/>
                <a:cs typeface="Arial" charset="0"/>
              </a:rPr>
              <a:t>sexualité humaine</a:t>
            </a:r>
          </a:p>
        </p:txBody>
      </p:sp>
      <p:sp>
        <p:nvSpPr>
          <p:cNvPr id="3" name="ZoneTexte 2"/>
          <p:cNvSpPr txBox="1"/>
          <p:nvPr/>
        </p:nvSpPr>
        <p:spPr>
          <a:xfrm>
            <a:off x="4305298" y="626030"/>
            <a:ext cx="4157663" cy="369332"/>
          </a:xfrm>
          <a:prstGeom prst="rect">
            <a:avLst/>
          </a:prstGeom>
          <a:solidFill>
            <a:srgbClr val="00B0F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b="1" dirty="0">
                <a:latin typeface="Arial" charset="0"/>
                <a:ea typeface="Arial" charset="0"/>
                <a:cs typeface="Arial" charset="0"/>
              </a:rPr>
              <a:t>De la fécondation à la puberté</a:t>
            </a:r>
          </a:p>
        </p:txBody>
      </p:sp>
      <p:sp>
        <p:nvSpPr>
          <p:cNvPr id="4" name="ZoneTexte 3"/>
          <p:cNvSpPr txBox="1"/>
          <p:nvPr/>
        </p:nvSpPr>
        <p:spPr>
          <a:xfrm>
            <a:off x="7158036" y="2923400"/>
            <a:ext cx="4157663" cy="369332"/>
          </a:xfrm>
          <a:prstGeom prst="rect">
            <a:avLst/>
          </a:prstGeom>
          <a:solidFill>
            <a:srgbClr val="00B0F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b="1" dirty="0">
                <a:latin typeface="Arial" charset="0"/>
                <a:ea typeface="Arial" charset="0"/>
                <a:cs typeface="Arial" charset="0"/>
              </a:rPr>
              <a:t>Cerveau, plaisir, sexualité</a:t>
            </a:r>
          </a:p>
        </p:txBody>
      </p:sp>
      <p:sp>
        <p:nvSpPr>
          <p:cNvPr id="5" name="ZoneTexte 4"/>
          <p:cNvSpPr txBox="1"/>
          <p:nvPr/>
        </p:nvSpPr>
        <p:spPr>
          <a:xfrm>
            <a:off x="4305298" y="5476100"/>
            <a:ext cx="4157663" cy="369332"/>
          </a:xfrm>
          <a:prstGeom prst="rect">
            <a:avLst/>
          </a:prstGeom>
          <a:solidFill>
            <a:srgbClr val="00B0F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b="1" dirty="0">
                <a:latin typeface="Arial" charset="0"/>
                <a:ea typeface="Arial" charset="0"/>
                <a:cs typeface="Arial" charset="0"/>
              </a:rPr>
              <a:t>Hormones et reproduction humaine</a:t>
            </a:r>
          </a:p>
        </p:txBody>
      </p:sp>
      <p:cxnSp>
        <p:nvCxnSpPr>
          <p:cNvPr id="7" name="Connecteur en arc 6"/>
          <p:cNvCxnSpPr>
            <a:stCxn id="2" idx="0"/>
            <a:endCxn id="3" idx="1"/>
          </p:cNvCxnSpPr>
          <p:nvPr/>
        </p:nvCxnSpPr>
        <p:spPr>
          <a:xfrm rot="5400000" flipH="1" flipV="1">
            <a:off x="2591453" y="1117224"/>
            <a:ext cx="2020372" cy="1407317"/>
          </a:xfrm>
          <a:prstGeom prst="curvedConnector2">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 name="Connecteur en arc 8"/>
          <p:cNvCxnSpPr>
            <a:stCxn id="2" idx="3"/>
            <a:endCxn id="4" idx="1"/>
          </p:cNvCxnSpPr>
          <p:nvPr/>
        </p:nvCxnSpPr>
        <p:spPr>
          <a:xfrm flipV="1">
            <a:off x="4976812" y="3108066"/>
            <a:ext cx="2181224" cy="138501"/>
          </a:xfrm>
          <a:prstGeom prst="curvedConnector3">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cteur en arc 10"/>
          <p:cNvCxnSpPr>
            <a:stCxn id="2" idx="2"/>
            <a:endCxn id="5" idx="1"/>
          </p:cNvCxnSpPr>
          <p:nvPr/>
        </p:nvCxnSpPr>
        <p:spPr>
          <a:xfrm rot="16200000" flipH="1">
            <a:off x="2602289" y="3957756"/>
            <a:ext cx="1998701" cy="1407317"/>
          </a:xfrm>
          <a:prstGeom prst="curvedConnector2">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10953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linds(horizontal)">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5000903" y="2094191"/>
            <a:ext cx="2379393" cy="1200329"/>
          </a:xfrm>
          <a:prstGeom prst="rect">
            <a:avLst/>
          </a:prstGeom>
          <a:solidFill>
            <a:srgbClr val="00B0F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2400" b="1" dirty="0">
                <a:latin typeface="Arial" charset="0"/>
                <a:ea typeface="Arial" charset="0"/>
                <a:cs typeface="Arial" charset="0"/>
              </a:rPr>
              <a:t>Hormones et reproduction humaine</a:t>
            </a:r>
          </a:p>
        </p:txBody>
      </p:sp>
      <p:sp>
        <p:nvSpPr>
          <p:cNvPr id="3" name="ZoneTexte 2"/>
          <p:cNvSpPr txBox="1"/>
          <p:nvPr/>
        </p:nvSpPr>
        <p:spPr>
          <a:xfrm>
            <a:off x="314325" y="142876"/>
            <a:ext cx="4614514" cy="4902881"/>
          </a:xfrm>
          <a:prstGeom prst="rect">
            <a:avLst/>
          </a:prstGeom>
          <a:solidFill>
            <a:schemeClr val="accent6">
              <a:lumMod val="20000"/>
              <a:lumOff val="80000"/>
            </a:schemeClr>
          </a:solidFill>
        </p:spPr>
        <p:txBody>
          <a:bodyPr wrap="square" rtlCol="0">
            <a:spAutoFit/>
          </a:bodyPr>
          <a:lstStyle/>
          <a:p>
            <a:pPr algn="ctr"/>
            <a:r>
              <a:rPr lang="fr-FR" sz="2000" b="1" u="sng" dirty="0">
                <a:solidFill>
                  <a:srgbClr val="FF0000"/>
                </a:solidFill>
                <a:latin typeface="Arial" panose="020B0604020202020204" pitchFamily="34" charset="0"/>
                <a:ea typeface="Arial" charset="0"/>
                <a:cs typeface="Arial" panose="020B0604020202020204" pitchFamily="34" charset="0"/>
              </a:rPr>
              <a:t>COLLEGE (Cycle 4)</a:t>
            </a:r>
          </a:p>
          <a:p>
            <a:endParaRPr lang="fr-FR" sz="400" dirty="0">
              <a:latin typeface="Arial" panose="020B0604020202020204" pitchFamily="34" charset="0"/>
              <a:ea typeface="Arial" charset="0"/>
              <a:cs typeface="Arial" panose="020B0604020202020204" pitchFamily="34" charset="0"/>
            </a:endParaRPr>
          </a:p>
          <a:p>
            <a:pPr algn="ctr"/>
            <a:r>
              <a:rPr lang="fr-FR" u="sng" dirty="0">
                <a:solidFill>
                  <a:srgbClr val="002060"/>
                </a:solidFill>
                <a:latin typeface="Arial" panose="020B0604020202020204" pitchFamily="34" charset="0"/>
                <a:ea typeface="Arial" charset="0"/>
                <a:cs typeface="Arial" panose="020B0604020202020204" pitchFamily="34" charset="0"/>
              </a:rPr>
              <a:t>Connaissances:</a:t>
            </a:r>
          </a:p>
          <a:p>
            <a:pPr algn="just">
              <a:lnSpc>
                <a:spcPct val="115000"/>
              </a:lnSpc>
            </a:pPr>
            <a:endParaRPr lang="fr-FR" sz="400" dirty="0">
              <a:solidFill>
                <a:srgbClr val="002060"/>
              </a:solidFill>
              <a:latin typeface="Arial" panose="020B0604020202020204" pitchFamily="34" charset="0"/>
              <a:ea typeface="Arial" charset="0"/>
              <a:cs typeface="Arial" panose="020B0604020202020204" pitchFamily="34" charset="0"/>
            </a:endParaRPr>
          </a:p>
          <a:p>
            <a:pPr algn="just"/>
            <a:r>
              <a:rPr lang="fr-FR" dirty="0">
                <a:solidFill>
                  <a:srgbClr val="002060"/>
                </a:solidFill>
                <a:latin typeface="Arial" panose="020B0604020202020204" pitchFamily="34" charset="0"/>
                <a:ea typeface="Arial" charset="0"/>
                <a:cs typeface="Arial" panose="020B0604020202020204" pitchFamily="34" charset="0"/>
              </a:rPr>
              <a:t>Contrôles hormonaux du fonctionnement des appareils reproducteurs à relier à la maîtrise de la procréation</a:t>
            </a:r>
          </a:p>
          <a:p>
            <a:pPr algn="just"/>
            <a:endParaRPr lang="fr-FR" sz="400" dirty="0">
              <a:solidFill>
                <a:srgbClr val="002060"/>
              </a:solidFill>
              <a:latin typeface="Arial" panose="020B0604020202020204" pitchFamily="34" charset="0"/>
              <a:ea typeface="Arial" charset="0"/>
              <a:cs typeface="Arial" panose="020B0604020202020204" pitchFamily="34" charset="0"/>
            </a:endParaRPr>
          </a:p>
          <a:p>
            <a:pPr algn="just"/>
            <a:r>
              <a:rPr lang="fr-FR" dirty="0">
                <a:solidFill>
                  <a:srgbClr val="002060"/>
                </a:solidFill>
                <a:latin typeface="Arial" panose="020B0604020202020204" pitchFamily="34" charset="0"/>
                <a:cs typeface="Arial" panose="020B0604020202020204" pitchFamily="34" charset="0"/>
              </a:rPr>
              <a:t>Conditions fécondation et grossesse à relier avec certains principes de la maîtrise de la reproduction (aide à la procréation, contraception).</a:t>
            </a:r>
            <a:r>
              <a:rPr lang="fr-FR" dirty="0">
                <a:solidFill>
                  <a:srgbClr val="00B050"/>
                </a:solidFill>
                <a:latin typeface="Arial" panose="020B0604020202020204" pitchFamily="34" charset="0"/>
                <a:cs typeface="Arial" panose="020B0604020202020204" pitchFamily="34" charset="0"/>
              </a:rPr>
              <a:t> </a:t>
            </a:r>
          </a:p>
          <a:p>
            <a:pPr algn="just"/>
            <a:endParaRPr lang="fr-FR" sz="400" dirty="0">
              <a:solidFill>
                <a:srgbClr val="00B050"/>
              </a:solidFill>
              <a:latin typeface="Arial" panose="020B0604020202020204" pitchFamily="34" charset="0"/>
              <a:cs typeface="Arial" panose="020B0604020202020204" pitchFamily="34" charset="0"/>
            </a:endParaRPr>
          </a:p>
          <a:p>
            <a:r>
              <a:rPr lang="fr-FR" dirty="0">
                <a:solidFill>
                  <a:srgbClr val="002060"/>
                </a:solidFill>
                <a:latin typeface="Arial" panose="020B0604020202020204" pitchFamily="34" charset="0"/>
                <a:cs typeface="Arial" panose="020B0604020202020204" pitchFamily="34" charset="0"/>
              </a:rPr>
              <a:t>Prévention des IST</a:t>
            </a:r>
          </a:p>
          <a:p>
            <a:endParaRPr lang="fr-FR" sz="400" dirty="0">
              <a:solidFill>
                <a:srgbClr val="002060"/>
              </a:solidFill>
              <a:latin typeface="Arial" panose="020B0604020202020204" pitchFamily="34" charset="0"/>
              <a:cs typeface="Arial" panose="020B0604020202020204" pitchFamily="34" charset="0"/>
            </a:endParaRPr>
          </a:p>
          <a:p>
            <a:r>
              <a:rPr lang="fr-FR" dirty="0">
                <a:solidFill>
                  <a:srgbClr val="002060"/>
                </a:solidFill>
                <a:latin typeface="Arial" panose="020B0604020202020204" pitchFamily="34" charset="0"/>
                <a:cs typeface="Arial" panose="020B0604020202020204" pitchFamily="34" charset="0"/>
              </a:rPr>
              <a:t>Enjeux: comportements responsables</a:t>
            </a:r>
            <a:endParaRPr lang="fr-FR" u="sng" dirty="0">
              <a:solidFill>
                <a:srgbClr val="002060"/>
              </a:solidFill>
              <a:latin typeface="Arial" panose="020B0604020202020204" pitchFamily="34" charset="0"/>
              <a:ea typeface="Arial" charset="0"/>
              <a:cs typeface="Arial" panose="020B0604020202020204" pitchFamily="34" charset="0"/>
            </a:endParaRPr>
          </a:p>
          <a:p>
            <a:pPr algn="ctr"/>
            <a:endParaRPr lang="fr-FR" sz="400" u="sng" dirty="0">
              <a:solidFill>
                <a:srgbClr val="00B050"/>
              </a:solidFill>
              <a:latin typeface="Arial" panose="020B0604020202020204" pitchFamily="34" charset="0"/>
              <a:ea typeface="Arial" charset="0"/>
              <a:cs typeface="Arial" panose="020B0604020202020204" pitchFamily="34" charset="0"/>
            </a:endParaRPr>
          </a:p>
          <a:p>
            <a:pPr algn="ctr"/>
            <a:r>
              <a:rPr lang="fr-FR" u="sng" dirty="0">
                <a:solidFill>
                  <a:srgbClr val="00B050"/>
                </a:solidFill>
                <a:latin typeface="Arial" panose="020B0604020202020204" pitchFamily="34" charset="0"/>
                <a:ea typeface="Arial" charset="0"/>
                <a:cs typeface="Arial" panose="020B0604020202020204" pitchFamily="34" charset="0"/>
              </a:rPr>
              <a:t>Activités envisageables:</a:t>
            </a:r>
          </a:p>
          <a:p>
            <a:pPr algn="ctr"/>
            <a:endParaRPr lang="fr-FR" sz="400" u="sng" dirty="0">
              <a:solidFill>
                <a:srgbClr val="00B050"/>
              </a:solidFill>
              <a:latin typeface="Arial" panose="020B0604020202020204" pitchFamily="34" charset="0"/>
              <a:ea typeface="Arial" charset="0"/>
              <a:cs typeface="Arial" panose="020B0604020202020204" pitchFamily="34" charset="0"/>
            </a:endParaRPr>
          </a:p>
          <a:p>
            <a:pPr algn="ctr"/>
            <a:r>
              <a:rPr lang="fr-FR" dirty="0">
                <a:solidFill>
                  <a:srgbClr val="00B050"/>
                </a:solidFill>
                <a:latin typeface="Arial" panose="020B0604020202020204" pitchFamily="34" charset="0"/>
                <a:ea typeface="Arial" charset="0"/>
                <a:cs typeface="Arial" panose="020B0604020202020204" pitchFamily="34" charset="0"/>
              </a:rPr>
              <a:t>Observations microscopiques:</a:t>
            </a:r>
          </a:p>
          <a:p>
            <a:pPr algn="ctr"/>
            <a:endParaRPr lang="fr-FR" sz="400" dirty="0">
              <a:solidFill>
                <a:srgbClr val="00B050"/>
              </a:solidFill>
              <a:latin typeface="Arial" panose="020B0604020202020204" pitchFamily="34" charset="0"/>
              <a:ea typeface="Arial" charset="0"/>
              <a:cs typeface="Arial" panose="020B0604020202020204" pitchFamily="34" charset="0"/>
            </a:endParaRPr>
          </a:p>
          <a:p>
            <a:pPr marL="285750" indent="-285750" algn="ctr">
              <a:buFontTx/>
              <a:buChar char="-"/>
            </a:pPr>
            <a:r>
              <a:rPr lang="fr-FR" dirty="0">
                <a:solidFill>
                  <a:srgbClr val="00B050"/>
                </a:solidFill>
                <a:latin typeface="Arial" panose="020B0604020202020204" pitchFamily="34" charset="0"/>
                <a:ea typeface="Arial" charset="0"/>
                <a:cs typeface="Arial" panose="020B0604020202020204" pitchFamily="34" charset="0"/>
              </a:rPr>
              <a:t>d’une coupe d’ovaire/d’utérus </a:t>
            </a:r>
          </a:p>
          <a:p>
            <a:pPr marL="285750" indent="-285750" algn="ctr">
              <a:buFontTx/>
              <a:buChar char="-"/>
            </a:pPr>
            <a:endParaRPr lang="fr-FR" sz="400" dirty="0">
              <a:solidFill>
                <a:srgbClr val="00B050"/>
              </a:solidFill>
              <a:latin typeface="Arial" panose="020B0604020202020204" pitchFamily="34" charset="0"/>
              <a:ea typeface="Arial" charset="0"/>
              <a:cs typeface="Arial" panose="020B0604020202020204" pitchFamily="34" charset="0"/>
            </a:endParaRPr>
          </a:p>
          <a:p>
            <a:pPr marL="285750" indent="-285750" algn="ctr">
              <a:buFontTx/>
              <a:buChar char="-"/>
            </a:pPr>
            <a:r>
              <a:rPr lang="fr-FR" dirty="0">
                <a:solidFill>
                  <a:srgbClr val="00B050"/>
                </a:solidFill>
                <a:latin typeface="Arial" panose="020B0604020202020204" pitchFamily="34" charset="0"/>
                <a:ea typeface="Arial" charset="0"/>
                <a:cs typeface="Arial" panose="020B0604020202020204" pitchFamily="34" charset="0"/>
              </a:rPr>
              <a:t>spermatozoïdes / coupe de testicule</a:t>
            </a:r>
          </a:p>
          <a:p>
            <a:endParaRPr lang="fr-FR" sz="400" dirty="0">
              <a:solidFill>
                <a:srgbClr val="00B050"/>
              </a:solidFill>
              <a:latin typeface="Arial" panose="020B0604020202020204" pitchFamily="34" charset="0"/>
              <a:ea typeface="Arial" charset="0"/>
              <a:cs typeface="Arial" panose="020B0604020202020204" pitchFamily="34" charset="0"/>
            </a:endParaRPr>
          </a:p>
        </p:txBody>
      </p:sp>
      <p:sp>
        <p:nvSpPr>
          <p:cNvPr id="4" name="ZoneTexte 3"/>
          <p:cNvSpPr txBox="1"/>
          <p:nvPr/>
        </p:nvSpPr>
        <p:spPr>
          <a:xfrm>
            <a:off x="7463790" y="28576"/>
            <a:ext cx="4703584" cy="3416320"/>
          </a:xfrm>
          <a:prstGeom prst="rect">
            <a:avLst/>
          </a:prstGeom>
          <a:solidFill>
            <a:schemeClr val="accent2">
              <a:lumMod val="20000"/>
              <a:lumOff val="80000"/>
            </a:schemeClr>
          </a:solidFill>
        </p:spPr>
        <p:txBody>
          <a:bodyPr wrap="square" rtlCol="0">
            <a:spAutoFit/>
          </a:bodyPr>
          <a:lstStyle/>
          <a:p>
            <a:pPr algn="ctr"/>
            <a:r>
              <a:rPr lang="fr-FR" sz="2000" b="1" u="sng" dirty="0">
                <a:solidFill>
                  <a:srgbClr val="002060"/>
                </a:solidFill>
                <a:latin typeface="Arial" panose="020B0604020202020204" pitchFamily="34" charset="0"/>
                <a:ea typeface="Arial" charset="0"/>
                <a:cs typeface="Arial" panose="020B0604020202020204" pitchFamily="34" charset="0"/>
              </a:rPr>
              <a:t>LYCEE</a:t>
            </a:r>
          </a:p>
          <a:p>
            <a:endParaRPr lang="fr-FR" sz="400" dirty="0">
              <a:solidFill>
                <a:srgbClr val="002060"/>
              </a:solidFill>
              <a:latin typeface="Arial" panose="020B0604020202020204" pitchFamily="34" charset="0"/>
              <a:ea typeface="Arial" charset="0"/>
              <a:cs typeface="Arial" panose="020B0604020202020204" pitchFamily="34" charset="0"/>
            </a:endParaRPr>
          </a:p>
          <a:p>
            <a:pPr algn="ctr"/>
            <a:r>
              <a:rPr lang="fr-FR" u="sng" dirty="0">
                <a:solidFill>
                  <a:srgbClr val="002060"/>
                </a:solidFill>
                <a:latin typeface="Arial" panose="020B0604020202020204" pitchFamily="34" charset="0"/>
                <a:ea typeface="Arial" charset="0"/>
                <a:cs typeface="Arial" panose="020B0604020202020204" pitchFamily="34" charset="0"/>
              </a:rPr>
              <a:t>Connaissances:</a:t>
            </a:r>
          </a:p>
          <a:p>
            <a:pPr algn="just"/>
            <a:r>
              <a:rPr lang="fr-FR" dirty="0">
                <a:solidFill>
                  <a:srgbClr val="002060"/>
                </a:solidFill>
                <a:latin typeface="Arial" panose="020B0604020202020204" pitchFamily="34" charset="0"/>
                <a:ea typeface="Arial" charset="0"/>
                <a:cs typeface="Arial" panose="020B0604020202020204" pitchFamily="34" charset="0"/>
              </a:rPr>
              <a:t>Dispositif neuroendocrinien: HT, HP, organes sexuels, FSH, LH, GnRH</a:t>
            </a:r>
          </a:p>
          <a:p>
            <a:pPr algn="just"/>
            <a:endParaRPr lang="fr-FR" sz="400" dirty="0">
              <a:solidFill>
                <a:srgbClr val="002060"/>
              </a:solidFill>
              <a:latin typeface="Arial" panose="020B0604020202020204" pitchFamily="34" charset="0"/>
              <a:ea typeface="Arial" charset="0"/>
              <a:cs typeface="Arial" panose="020B0604020202020204" pitchFamily="34" charset="0"/>
            </a:endParaRPr>
          </a:p>
          <a:p>
            <a:pPr algn="just"/>
            <a:r>
              <a:rPr lang="fr-FR" dirty="0">
                <a:solidFill>
                  <a:srgbClr val="002060"/>
                </a:solidFill>
                <a:latin typeface="Arial" panose="020B0604020202020204" pitchFamily="34" charset="0"/>
                <a:cs typeface="Arial" panose="020B0604020202020204" pitchFamily="34" charset="0"/>
              </a:rPr>
              <a:t>Mise au point progressive de molécules de synthèse exogènes (= leurres) =&gt; maîtrise de la procréation:</a:t>
            </a:r>
          </a:p>
          <a:p>
            <a:pPr marL="285750" indent="-285750" algn="just">
              <a:buFontTx/>
              <a:buChar char="-"/>
            </a:pPr>
            <a:r>
              <a:rPr lang="fr-FR" dirty="0">
                <a:solidFill>
                  <a:srgbClr val="002060"/>
                </a:solidFill>
                <a:latin typeface="Arial" panose="020B0604020202020204" pitchFamily="34" charset="0"/>
                <a:cs typeface="Arial" panose="020B0604020202020204" pitchFamily="34" charset="0"/>
              </a:rPr>
              <a:t>contraception: régulière, d'urgence, hormonale masculine </a:t>
            </a:r>
          </a:p>
          <a:p>
            <a:pPr marL="285750" indent="-285750" algn="just">
              <a:buFontTx/>
              <a:buChar char="-"/>
            </a:pPr>
            <a:r>
              <a:rPr lang="fr-FR" dirty="0" err="1">
                <a:solidFill>
                  <a:srgbClr val="002060"/>
                </a:solidFill>
                <a:latin typeface="Arial" panose="020B0604020202020204" pitchFamily="34" charset="0"/>
                <a:cs typeface="Arial" panose="020B0604020202020204" pitchFamily="34" charset="0"/>
              </a:rPr>
              <a:t>Contragestion</a:t>
            </a:r>
            <a:endParaRPr lang="fr-FR" dirty="0">
              <a:solidFill>
                <a:srgbClr val="002060"/>
              </a:solidFill>
              <a:latin typeface="Arial" panose="020B0604020202020204" pitchFamily="34" charset="0"/>
              <a:cs typeface="Arial" panose="020B0604020202020204" pitchFamily="34" charset="0"/>
            </a:endParaRPr>
          </a:p>
          <a:p>
            <a:pPr algn="just"/>
            <a:endParaRPr lang="fr-FR" sz="400" dirty="0">
              <a:solidFill>
                <a:srgbClr val="002060"/>
              </a:solidFill>
              <a:latin typeface="Arial" panose="020B0604020202020204" pitchFamily="34" charset="0"/>
              <a:cs typeface="Arial" panose="020B0604020202020204" pitchFamily="34" charset="0"/>
            </a:endParaRPr>
          </a:p>
          <a:p>
            <a:pPr algn="just"/>
            <a:r>
              <a:rPr lang="fr-FR" dirty="0">
                <a:solidFill>
                  <a:srgbClr val="002060"/>
                </a:solidFill>
                <a:latin typeface="Arial" panose="020B0604020202020204" pitchFamily="34" charset="0"/>
                <a:cs typeface="Arial" panose="020B0604020202020204" pitchFamily="34" charset="0"/>
              </a:rPr>
              <a:t>Techniques médicales de PMA</a:t>
            </a:r>
          </a:p>
          <a:p>
            <a:pPr algn="just"/>
            <a:endParaRPr lang="fr-FR" sz="400" dirty="0">
              <a:solidFill>
                <a:srgbClr val="002060"/>
              </a:solidFill>
              <a:latin typeface="Arial" panose="020B0604020202020204" pitchFamily="34" charset="0"/>
              <a:ea typeface="Arial" charset="0"/>
              <a:cs typeface="Arial" panose="020B0604020202020204" pitchFamily="34" charset="0"/>
            </a:endParaRPr>
          </a:p>
        </p:txBody>
      </p:sp>
      <p:sp>
        <p:nvSpPr>
          <p:cNvPr id="10" name="ZoneTexte 9">
            <a:extLst>
              <a:ext uri="{FF2B5EF4-FFF2-40B4-BE49-F238E27FC236}">
                <a16:creationId xmlns="" xmlns:a16="http://schemas.microsoft.com/office/drawing/2014/main" id="{D5C66191-3C58-46CA-8C28-DF8A440E20D7}"/>
              </a:ext>
            </a:extLst>
          </p:cNvPr>
          <p:cNvSpPr txBox="1"/>
          <p:nvPr/>
        </p:nvSpPr>
        <p:spPr>
          <a:xfrm>
            <a:off x="5035193" y="3326191"/>
            <a:ext cx="7139290" cy="2277547"/>
          </a:xfrm>
          <a:prstGeom prst="rect">
            <a:avLst/>
          </a:prstGeom>
          <a:solidFill>
            <a:schemeClr val="accent2">
              <a:lumMod val="20000"/>
              <a:lumOff val="80000"/>
            </a:schemeClr>
          </a:solidFill>
        </p:spPr>
        <p:txBody>
          <a:bodyPr wrap="square" rtlCol="0">
            <a:spAutoFit/>
          </a:bodyPr>
          <a:lstStyle/>
          <a:p>
            <a:pPr algn="just"/>
            <a:r>
              <a:rPr lang="fr-FR" dirty="0">
                <a:solidFill>
                  <a:srgbClr val="002060"/>
                </a:solidFill>
                <a:latin typeface="Arial" panose="020B0604020202020204" pitchFamily="34" charset="0"/>
                <a:cs typeface="Arial" panose="020B0604020202020204" pitchFamily="34" charset="0"/>
              </a:rPr>
              <a:t>Autres modes de contraception chez l’homme et la femme ; certains permettent de se protéger des IST et d’éviter leur propagation</a:t>
            </a:r>
            <a:endParaRPr lang="fr-FR" dirty="0">
              <a:solidFill>
                <a:srgbClr val="002060"/>
              </a:solidFill>
              <a:latin typeface="Arial" panose="020B0604020202020204" pitchFamily="34" charset="0"/>
              <a:ea typeface="Arial" charset="0"/>
              <a:cs typeface="Arial" panose="020B0604020202020204" pitchFamily="34" charset="0"/>
            </a:endParaRPr>
          </a:p>
          <a:p>
            <a:pPr algn="ctr"/>
            <a:endParaRPr lang="fr-FR" sz="400" u="sng" dirty="0">
              <a:solidFill>
                <a:srgbClr val="00B050"/>
              </a:solidFill>
              <a:latin typeface="Arial" panose="020B0604020202020204" pitchFamily="34" charset="0"/>
              <a:ea typeface="Arial" charset="0"/>
              <a:cs typeface="Arial" panose="020B0604020202020204" pitchFamily="34" charset="0"/>
            </a:endParaRPr>
          </a:p>
          <a:p>
            <a:pPr algn="ctr"/>
            <a:r>
              <a:rPr lang="fr-FR" u="sng" dirty="0">
                <a:solidFill>
                  <a:srgbClr val="00B050"/>
                </a:solidFill>
                <a:latin typeface="Arial" panose="020B0604020202020204" pitchFamily="34" charset="0"/>
                <a:ea typeface="Arial" charset="0"/>
                <a:cs typeface="Arial" panose="020B0604020202020204" pitchFamily="34" charset="0"/>
              </a:rPr>
              <a:t>Activités envisageables:</a:t>
            </a:r>
          </a:p>
          <a:p>
            <a:pPr algn="just"/>
            <a:endParaRPr lang="fr-FR" sz="400" dirty="0">
              <a:solidFill>
                <a:srgbClr val="00B050"/>
              </a:solidFill>
              <a:latin typeface="Arial" panose="020B0604020202020204" pitchFamily="34" charset="0"/>
              <a:cs typeface="Arial" panose="020B0604020202020204" pitchFamily="34" charset="0"/>
            </a:endParaRPr>
          </a:p>
          <a:p>
            <a:pPr algn="just"/>
            <a:r>
              <a:rPr lang="fr-FR" dirty="0">
                <a:solidFill>
                  <a:srgbClr val="00B050"/>
                </a:solidFill>
                <a:latin typeface="Arial" panose="020B0604020202020204" pitchFamily="34" charset="0"/>
                <a:cs typeface="Arial" panose="020B0604020202020204" pitchFamily="34" charset="0"/>
              </a:rPr>
              <a:t>Démarche historique =&gt; évolution de la pilule + effets secondaires </a:t>
            </a:r>
          </a:p>
          <a:p>
            <a:pPr algn="just"/>
            <a:endParaRPr lang="fr-FR" sz="400" dirty="0">
              <a:solidFill>
                <a:srgbClr val="00B050"/>
              </a:solidFill>
              <a:latin typeface="Arial" panose="020B0604020202020204" pitchFamily="34" charset="0"/>
              <a:cs typeface="Arial" panose="020B0604020202020204" pitchFamily="34" charset="0"/>
            </a:endParaRPr>
          </a:p>
          <a:p>
            <a:pPr algn="just"/>
            <a:r>
              <a:rPr lang="fr-FR" dirty="0">
                <a:solidFill>
                  <a:srgbClr val="00B050"/>
                </a:solidFill>
                <a:latin typeface="Arial" panose="020B0604020202020204" pitchFamily="34" charset="0"/>
                <a:cs typeface="Arial" panose="020B0604020202020204" pitchFamily="34" charset="0"/>
              </a:rPr>
              <a:t>Modèles moléculaires (</a:t>
            </a:r>
            <a:r>
              <a:rPr lang="fr-FR" dirty="0" err="1">
                <a:solidFill>
                  <a:srgbClr val="00B050"/>
                </a:solidFill>
                <a:latin typeface="Arial" panose="020B0604020202020204" pitchFamily="34" charset="0"/>
                <a:cs typeface="Arial" panose="020B0604020202020204" pitchFamily="34" charset="0"/>
              </a:rPr>
              <a:t>Libmol</a:t>
            </a:r>
            <a:r>
              <a:rPr lang="fr-FR" dirty="0">
                <a:solidFill>
                  <a:srgbClr val="00B050"/>
                </a:solidFill>
                <a:latin typeface="Arial" panose="020B0604020202020204" pitchFamily="34" charset="0"/>
                <a:cs typeface="Arial" panose="020B0604020202020204" pitchFamily="34" charset="0"/>
              </a:rPr>
              <a:t> pour remplacer </a:t>
            </a:r>
            <a:r>
              <a:rPr lang="fr-FR" dirty="0" err="1">
                <a:solidFill>
                  <a:srgbClr val="00B050"/>
                </a:solidFill>
                <a:latin typeface="Arial" panose="020B0604020202020204" pitchFamily="34" charset="0"/>
                <a:cs typeface="Arial" panose="020B0604020202020204" pitchFamily="34" charset="0"/>
              </a:rPr>
              <a:t>Rastop</a:t>
            </a:r>
            <a:r>
              <a:rPr lang="fr-FR" dirty="0">
                <a:solidFill>
                  <a:srgbClr val="00B050"/>
                </a:solidFill>
                <a:latin typeface="Arial" panose="020B0604020202020204" pitchFamily="34" charset="0"/>
                <a:cs typeface="Arial" panose="020B0604020202020204" pitchFamily="34" charset="0"/>
              </a:rPr>
              <a:t>)</a:t>
            </a:r>
          </a:p>
          <a:p>
            <a:pPr algn="just"/>
            <a:r>
              <a:rPr lang="fr-FR" dirty="0">
                <a:solidFill>
                  <a:srgbClr val="00B050"/>
                </a:solidFill>
                <a:latin typeface="Arial" panose="020B0604020202020204" pitchFamily="34" charset="0"/>
                <a:cs typeface="Arial" panose="020B0604020202020204" pitchFamily="34" charset="0"/>
              </a:rPr>
              <a:t>Réalité augmentée</a:t>
            </a:r>
            <a:endParaRPr lang="fr-FR" sz="400" dirty="0">
              <a:solidFill>
                <a:srgbClr val="00B050"/>
              </a:solidFill>
              <a:latin typeface="Arial" panose="020B0604020202020204" pitchFamily="34" charset="0"/>
              <a:cs typeface="Arial" panose="020B0604020202020204" pitchFamily="34" charset="0"/>
            </a:endParaRPr>
          </a:p>
          <a:p>
            <a:pPr algn="just"/>
            <a:endParaRPr lang="fr-FR" dirty="0">
              <a:solidFill>
                <a:srgbClr val="00B050"/>
              </a:solidFill>
              <a:latin typeface="Arial" panose="020B0604020202020204" pitchFamily="34" charset="0"/>
              <a:cs typeface="Arial" panose="020B0604020202020204" pitchFamily="34" charset="0"/>
            </a:endParaRPr>
          </a:p>
          <a:p>
            <a:pPr algn="just"/>
            <a:endParaRPr lang="fr-FR" sz="400" dirty="0">
              <a:solidFill>
                <a:srgbClr val="00B05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91402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AD3A11A9-C54C-479D-A0F5-3DCB56442805}"/>
              </a:ext>
            </a:extLst>
          </p:cNvPr>
          <p:cNvSpPr>
            <a:spLocks noGrp="1"/>
          </p:cNvSpPr>
          <p:nvPr>
            <p:ph type="title"/>
          </p:nvPr>
        </p:nvSpPr>
        <p:spPr/>
        <p:txBody>
          <a:bodyPr/>
          <a:lstStyle/>
          <a:p>
            <a:r>
              <a:rPr lang="fr-FR" dirty="0"/>
              <a:t>Réalité augmentée</a:t>
            </a:r>
          </a:p>
        </p:txBody>
      </p:sp>
      <p:sp>
        <p:nvSpPr>
          <p:cNvPr id="3" name="Espace réservé du contenu 2">
            <a:extLst>
              <a:ext uri="{FF2B5EF4-FFF2-40B4-BE49-F238E27FC236}">
                <a16:creationId xmlns="" xmlns:a16="http://schemas.microsoft.com/office/drawing/2014/main" id="{CFC81A93-9722-41F5-B02B-7D1DAF037994}"/>
              </a:ext>
            </a:extLst>
          </p:cNvPr>
          <p:cNvSpPr>
            <a:spLocks noGrp="1"/>
          </p:cNvSpPr>
          <p:nvPr>
            <p:ph idx="1"/>
          </p:nvPr>
        </p:nvSpPr>
        <p:spPr>
          <a:xfrm>
            <a:off x="7515615" y="5862181"/>
            <a:ext cx="3992709" cy="734288"/>
          </a:xfrm>
        </p:spPr>
        <p:txBody>
          <a:bodyPr>
            <a:normAutofit/>
          </a:bodyPr>
          <a:lstStyle/>
          <a:p>
            <a:r>
              <a:rPr lang="fr-FR" sz="2400" dirty="0"/>
              <a:t>Patience…</a:t>
            </a:r>
          </a:p>
        </p:txBody>
      </p:sp>
      <p:pic>
        <p:nvPicPr>
          <p:cNvPr id="2050" name="Picture 2" descr="RÃ©sultat de recherche d'images pour &quot;merge cube&quot;">
            <a:extLst>
              <a:ext uri="{FF2B5EF4-FFF2-40B4-BE49-F238E27FC236}">
                <a16:creationId xmlns="" xmlns:a16="http://schemas.microsoft.com/office/drawing/2014/main" id="{8F65A75D-F9D0-40E9-B485-B7A715F38D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3333" y="1537957"/>
            <a:ext cx="4426105" cy="4426105"/>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 xmlns:a16="http://schemas.microsoft.com/office/drawing/2014/main" id="{1288049A-E7E9-420B-8FEE-37C9016CD549}"/>
              </a:ext>
            </a:extLst>
          </p:cNvPr>
          <p:cNvSpPr txBox="1"/>
          <p:nvPr/>
        </p:nvSpPr>
        <p:spPr>
          <a:xfrm>
            <a:off x="7452674" y="2875095"/>
            <a:ext cx="4118589" cy="1477328"/>
          </a:xfrm>
          <a:prstGeom prst="rect">
            <a:avLst/>
          </a:prstGeom>
          <a:noFill/>
        </p:spPr>
        <p:txBody>
          <a:bodyPr wrap="square" rtlCol="0">
            <a:spAutoFit/>
          </a:bodyPr>
          <a:lstStyle/>
          <a:p>
            <a:r>
              <a:rPr lang="fr-FR" dirty="0">
                <a:hlinkClick r:id="rId4"/>
              </a:rPr>
              <a:t>http://svt.discipline.ac-lille.fr/ressources/tice/realite-virtuelle-et-realite-augmentee/realite-augmentee-avec-le-merge-cube</a:t>
            </a:r>
            <a:r>
              <a:rPr lang="fr-FR" dirty="0"/>
              <a:t> </a:t>
            </a:r>
          </a:p>
        </p:txBody>
      </p:sp>
    </p:spTree>
    <p:extLst>
      <p:ext uri="{BB962C8B-B14F-4D97-AF65-F5344CB8AC3E}">
        <p14:creationId xmlns:p14="http://schemas.microsoft.com/office/powerpoint/2010/main" val="1963171128"/>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5000903" y="2094191"/>
            <a:ext cx="2379393" cy="1200329"/>
          </a:xfrm>
          <a:prstGeom prst="rect">
            <a:avLst/>
          </a:prstGeom>
          <a:solidFill>
            <a:srgbClr val="00B0F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2400" b="1" dirty="0">
                <a:latin typeface="Arial" charset="0"/>
                <a:ea typeface="Arial" charset="0"/>
                <a:cs typeface="Arial" charset="0"/>
              </a:rPr>
              <a:t>Hormones et reproduction humaine</a:t>
            </a:r>
          </a:p>
        </p:txBody>
      </p:sp>
      <p:sp>
        <p:nvSpPr>
          <p:cNvPr id="3" name="ZoneTexte 2"/>
          <p:cNvSpPr txBox="1"/>
          <p:nvPr/>
        </p:nvSpPr>
        <p:spPr>
          <a:xfrm>
            <a:off x="314325" y="142876"/>
            <a:ext cx="4614514" cy="4902881"/>
          </a:xfrm>
          <a:prstGeom prst="rect">
            <a:avLst/>
          </a:prstGeom>
          <a:solidFill>
            <a:schemeClr val="accent6">
              <a:lumMod val="20000"/>
              <a:lumOff val="80000"/>
            </a:schemeClr>
          </a:solidFill>
        </p:spPr>
        <p:txBody>
          <a:bodyPr wrap="square" rtlCol="0">
            <a:spAutoFit/>
          </a:bodyPr>
          <a:lstStyle/>
          <a:p>
            <a:pPr algn="ctr"/>
            <a:r>
              <a:rPr lang="fr-FR" sz="2000" b="1" u="sng" dirty="0">
                <a:solidFill>
                  <a:srgbClr val="FF0000"/>
                </a:solidFill>
                <a:latin typeface="Arial" panose="020B0604020202020204" pitchFamily="34" charset="0"/>
                <a:ea typeface="Arial" charset="0"/>
                <a:cs typeface="Arial" panose="020B0604020202020204" pitchFamily="34" charset="0"/>
              </a:rPr>
              <a:t>COLLEGE (Cycle 4)</a:t>
            </a:r>
          </a:p>
          <a:p>
            <a:endParaRPr lang="fr-FR" sz="400" dirty="0">
              <a:latin typeface="Arial" panose="020B0604020202020204" pitchFamily="34" charset="0"/>
              <a:ea typeface="Arial" charset="0"/>
              <a:cs typeface="Arial" panose="020B0604020202020204" pitchFamily="34" charset="0"/>
            </a:endParaRPr>
          </a:p>
          <a:p>
            <a:pPr algn="ctr"/>
            <a:r>
              <a:rPr lang="fr-FR" u="sng" dirty="0">
                <a:solidFill>
                  <a:srgbClr val="002060"/>
                </a:solidFill>
                <a:latin typeface="Arial" panose="020B0604020202020204" pitchFamily="34" charset="0"/>
                <a:ea typeface="Arial" charset="0"/>
                <a:cs typeface="Arial" panose="020B0604020202020204" pitchFamily="34" charset="0"/>
              </a:rPr>
              <a:t>Connaissances:</a:t>
            </a:r>
          </a:p>
          <a:p>
            <a:pPr algn="just">
              <a:lnSpc>
                <a:spcPct val="115000"/>
              </a:lnSpc>
            </a:pPr>
            <a:endParaRPr lang="fr-FR" sz="400" dirty="0">
              <a:solidFill>
                <a:srgbClr val="002060"/>
              </a:solidFill>
              <a:latin typeface="Arial" panose="020B0604020202020204" pitchFamily="34" charset="0"/>
              <a:ea typeface="Arial" charset="0"/>
              <a:cs typeface="Arial" panose="020B0604020202020204" pitchFamily="34" charset="0"/>
            </a:endParaRPr>
          </a:p>
          <a:p>
            <a:pPr algn="just"/>
            <a:r>
              <a:rPr lang="fr-FR" dirty="0">
                <a:solidFill>
                  <a:srgbClr val="002060"/>
                </a:solidFill>
                <a:latin typeface="Arial" panose="020B0604020202020204" pitchFamily="34" charset="0"/>
                <a:ea typeface="Arial" charset="0"/>
                <a:cs typeface="Arial" panose="020B0604020202020204" pitchFamily="34" charset="0"/>
              </a:rPr>
              <a:t>Contrôles hormonaux du fonctionnement des appareils reproducteurs à relier à la maîtrise de la procréation</a:t>
            </a:r>
          </a:p>
          <a:p>
            <a:pPr algn="just"/>
            <a:endParaRPr lang="fr-FR" sz="400" dirty="0">
              <a:solidFill>
                <a:srgbClr val="002060"/>
              </a:solidFill>
              <a:latin typeface="Arial" panose="020B0604020202020204" pitchFamily="34" charset="0"/>
              <a:ea typeface="Arial" charset="0"/>
              <a:cs typeface="Arial" panose="020B0604020202020204" pitchFamily="34" charset="0"/>
            </a:endParaRPr>
          </a:p>
          <a:p>
            <a:pPr algn="just"/>
            <a:r>
              <a:rPr lang="fr-FR" dirty="0">
                <a:solidFill>
                  <a:srgbClr val="002060"/>
                </a:solidFill>
                <a:latin typeface="Arial" panose="020B0604020202020204" pitchFamily="34" charset="0"/>
                <a:cs typeface="Arial" panose="020B0604020202020204" pitchFamily="34" charset="0"/>
              </a:rPr>
              <a:t>Conditions fécondation et grossesse à relier avec certains principes de la maîtrise de la reproduction (aide à la procréation, contraception).</a:t>
            </a:r>
            <a:r>
              <a:rPr lang="fr-FR" dirty="0">
                <a:solidFill>
                  <a:srgbClr val="00B050"/>
                </a:solidFill>
                <a:latin typeface="Arial" panose="020B0604020202020204" pitchFamily="34" charset="0"/>
                <a:cs typeface="Arial" panose="020B0604020202020204" pitchFamily="34" charset="0"/>
              </a:rPr>
              <a:t> </a:t>
            </a:r>
          </a:p>
          <a:p>
            <a:pPr algn="just"/>
            <a:endParaRPr lang="fr-FR" sz="400" dirty="0">
              <a:solidFill>
                <a:srgbClr val="00B050"/>
              </a:solidFill>
              <a:latin typeface="Arial" panose="020B0604020202020204" pitchFamily="34" charset="0"/>
              <a:cs typeface="Arial" panose="020B0604020202020204" pitchFamily="34" charset="0"/>
            </a:endParaRPr>
          </a:p>
          <a:p>
            <a:r>
              <a:rPr lang="fr-FR" dirty="0">
                <a:solidFill>
                  <a:srgbClr val="002060"/>
                </a:solidFill>
                <a:latin typeface="Arial" panose="020B0604020202020204" pitchFamily="34" charset="0"/>
                <a:cs typeface="Arial" panose="020B0604020202020204" pitchFamily="34" charset="0"/>
              </a:rPr>
              <a:t>Prévention des IST</a:t>
            </a:r>
          </a:p>
          <a:p>
            <a:endParaRPr lang="fr-FR" sz="400" dirty="0">
              <a:solidFill>
                <a:srgbClr val="002060"/>
              </a:solidFill>
              <a:latin typeface="Arial" panose="020B0604020202020204" pitchFamily="34" charset="0"/>
              <a:cs typeface="Arial" panose="020B0604020202020204" pitchFamily="34" charset="0"/>
            </a:endParaRPr>
          </a:p>
          <a:p>
            <a:r>
              <a:rPr lang="fr-FR" dirty="0">
                <a:solidFill>
                  <a:srgbClr val="002060"/>
                </a:solidFill>
                <a:latin typeface="Arial" panose="020B0604020202020204" pitchFamily="34" charset="0"/>
                <a:cs typeface="Arial" panose="020B0604020202020204" pitchFamily="34" charset="0"/>
              </a:rPr>
              <a:t>Enjeux: comportements responsables</a:t>
            </a:r>
            <a:endParaRPr lang="fr-FR" u="sng" dirty="0">
              <a:solidFill>
                <a:srgbClr val="002060"/>
              </a:solidFill>
              <a:latin typeface="Arial" panose="020B0604020202020204" pitchFamily="34" charset="0"/>
              <a:ea typeface="Arial" charset="0"/>
              <a:cs typeface="Arial" panose="020B0604020202020204" pitchFamily="34" charset="0"/>
            </a:endParaRPr>
          </a:p>
          <a:p>
            <a:pPr algn="ctr"/>
            <a:endParaRPr lang="fr-FR" sz="400" u="sng" dirty="0">
              <a:solidFill>
                <a:srgbClr val="00B050"/>
              </a:solidFill>
              <a:latin typeface="Arial" panose="020B0604020202020204" pitchFamily="34" charset="0"/>
              <a:ea typeface="Arial" charset="0"/>
              <a:cs typeface="Arial" panose="020B0604020202020204" pitchFamily="34" charset="0"/>
            </a:endParaRPr>
          </a:p>
          <a:p>
            <a:pPr algn="ctr"/>
            <a:r>
              <a:rPr lang="fr-FR" u="sng" dirty="0">
                <a:solidFill>
                  <a:srgbClr val="00B050"/>
                </a:solidFill>
                <a:latin typeface="Arial" panose="020B0604020202020204" pitchFamily="34" charset="0"/>
                <a:ea typeface="Arial" charset="0"/>
                <a:cs typeface="Arial" panose="020B0604020202020204" pitchFamily="34" charset="0"/>
              </a:rPr>
              <a:t>Activités envisageables:</a:t>
            </a:r>
          </a:p>
          <a:p>
            <a:pPr algn="ctr"/>
            <a:endParaRPr lang="fr-FR" sz="400" u="sng" dirty="0">
              <a:solidFill>
                <a:srgbClr val="00B050"/>
              </a:solidFill>
              <a:latin typeface="Arial" panose="020B0604020202020204" pitchFamily="34" charset="0"/>
              <a:ea typeface="Arial" charset="0"/>
              <a:cs typeface="Arial" panose="020B0604020202020204" pitchFamily="34" charset="0"/>
            </a:endParaRPr>
          </a:p>
          <a:p>
            <a:pPr algn="ctr"/>
            <a:r>
              <a:rPr lang="fr-FR" dirty="0">
                <a:solidFill>
                  <a:srgbClr val="00B050"/>
                </a:solidFill>
                <a:latin typeface="Arial" panose="020B0604020202020204" pitchFamily="34" charset="0"/>
                <a:ea typeface="Arial" charset="0"/>
                <a:cs typeface="Arial" panose="020B0604020202020204" pitchFamily="34" charset="0"/>
              </a:rPr>
              <a:t>Observations microscopiques:</a:t>
            </a:r>
          </a:p>
          <a:p>
            <a:pPr algn="ctr"/>
            <a:endParaRPr lang="fr-FR" sz="400" dirty="0">
              <a:solidFill>
                <a:srgbClr val="00B050"/>
              </a:solidFill>
              <a:latin typeface="Arial" panose="020B0604020202020204" pitchFamily="34" charset="0"/>
              <a:ea typeface="Arial" charset="0"/>
              <a:cs typeface="Arial" panose="020B0604020202020204" pitchFamily="34" charset="0"/>
            </a:endParaRPr>
          </a:p>
          <a:p>
            <a:pPr marL="285750" indent="-285750" algn="ctr">
              <a:buFontTx/>
              <a:buChar char="-"/>
            </a:pPr>
            <a:r>
              <a:rPr lang="fr-FR" dirty="0">
                <a:solidFill>
                  <a:srgbClr val="00B050"/>
                </a:solidFill>
                <a:latin typeface="Arial" panose="020B0604020202020204" pitchFamily="34" charset="0"/>
                <a:ea typeface="Arial" charset="0"/>
                <a:cs typeface="Arial" panose="020B0604020202020204" pitchFamily="34" charset="0"/>
              </a:rPr>
              <a:t>d’une coupe d’ovaire/d’utérus </a:t>
            </a:r>
          </a:p>
          <a:p>
            <a:pPr marL="285750" indent="-285750" algn="ctr">
              <a:buFontTx/>
              <a:buChar char="-"/>
            </a:pPr>
            <a:endParaRPr lang="fr-FR" sz="400" dirty="0">
              <a:solidFill>
                <a:srgbClr val="00B050"/>
              </a:solidFill>
              <a:latin typeface="Arial" panose="020B0604020202020204" pitchFamily="34" charset="0"/>
              <a:ea typeface="Arial" charset="0"/>
              <a:cs typeface="Arial" panose="020B0604020202020204" pitchFamily="34" charset="0"/>
            </a:endParaRPr>
          </a:p>
          <a:p>
            <a:pPr marL="285750" indent="-285750" algn="ctr">
              <a:buFontTx/>
              <a:buChar char="-"/>
            </a:pPr>
            <a:r>
              <a:rPr lang="fr-FR" dirty="0">
                <a:solidFill>
                  <a:srgbClr val="00B050"/>
                </a:solidFill>
                <a:latin typeface="Arial" panose="020B0604020202020204" pitchFamily="34" charset="0"/>
                <a:ea typeface="Arial" charset="0"/>
                <a:cs typeface="Arial" panose="020B0604020202020204" pitchFamily="34" charset="0"/>
              </a:rPr>
              <a:t>spermatozoïdes / coupe de testicule</a:t>
            </a:r>
          </a:p>
          <a:p>
            <a:endParaRPr lang="fr-FR" sz="400" dirty="0">
              <a:solidFill>
                <a:srgbClr val="00B050"/>
              </a:solidFill>
              <a:latin typeface="Arial" panose="020B0604020202020204" pitchFamily="34" charset="0"/>
              <a:ea typeface="Arial" charset="0"/>
              <a:cs typeface="Arial" panose="020B0604020202020204" pitchFamily="34" charset="0"/>
            </a:endParaRPr>
          </a:p>
        </p:txBody>
      </p:sp>
      <p:sp>
        <p:nvSpPr>
          <p:cNvPr id="4" name="ZoneTexte 3"/>
          <p:cNvSpPr txBox="1"/>
          <p:nvPr/>
        </p:nvSpPr>
        <p:spPr>
          <a:xfrm>
            <a:off x="7463790" y="28576"/>
            <a:ext cx="4703584" cy="3416320"/>
          </a:xfrm>
          <a:prstGeom prst="rect">
            <a:avLst/>
          </a:prstGeom>
          <a:solidFill>
            <a:schemeClr val="accent2">
              <a:lumMod val="20000"/>
              <a:lumOff val="80000"/>
            </a:schemeClr>
          </a:solidFill>
        </p:spPr>
        <p:txBody>
          <a:bodyPr wrap="square" rtlCol="0">
            <a:spAutoFit/>
          </a:bodyPr>
          <a:lstStyle/>
          <a:p>
            <a:pPr algn="ctr"/>
            <a:r>
              <a:rPr lang="fr-FR" sz="2000" b="1" u="sng" dirty="0">
                <a:solidFill>
                  <a:srgbClr val="002060"/>
                </a:solidFill>
                <a:latin typeface="Arial" panose="020B0604020202020204" pitchFamily="34" charset="0"/>
                <a:ea typeface="Arial" charset="0"/>
                <a:cs typeface="Arial" panose="020B0604020202020204" pitchFamily="34" charset="0"/>
              </a:rPr>
              <a:t>LYCEE</a:t>
            </a:r>
          </a:p>
          <a:p>
            <a:endParaRPr lang="fr-FR" sz="400" dirty="0">
              <a:solidFill>
                <a:srgbClr val="002060"/>
              </a:solidFill>
              <a:latin typeface="Arial" panose="020B0604020202020204" pitchFamily="34" charset="0"/>
              <a:ea typeface="Arial" charset="0"/>
              <a:cs typeface="Arial" panose="020B0604020202020204" pitchFamily="34" charset="0"/>
            </a:endParaRPr>
          </a:p>
          <a:p>
            <a:pPr algn="ctr"/>
            <a:r>
              <a:rPr lang="fr-FR" u="sng" dirty="0">
                <a:solidFill>
                  <a:srgbClr val="002060"/>
                </a:solidFill>
                <a:latin typeface="Arial" panose="020B0604020202020204" pitchFamily="34" charset="0"/>
                <a:ea typeface="Arial" charset="0"/>
                <a:cs typeface="Arial" panose="020B0604020202020204" pitchFamily="34" charset="0"/>
              </a:rPr>
              <a:t>Connaissances:</a:t>
            </a:r>
          </a:p>
          <a:p>
            <a:pPr algn="just"/>
            <a:r>
              <a:rPr lang="fr-FR" dirty="0">
                <a:solidFill>
                  <a:srgbClr val="002060"/>
                </a:solidFill>
                <a:latin typeface="Arial" panose="020B0604020202020204" pitchFamily="34" charset="0"/>
                <a:ea typeface="Arial" charset="0"/>
                <a:cs typeface="Arial" panose="020B0604020202020204" pitchFamily="34" charset="0"/>
              </a:rPr>
              <a:t>Dispositif neuroendocrinien: HT, HP, organes sexuels, FSH, LH, GnRH</a:t>
            </a:r>
          </a:p>
          <a:p>
            <a:pPr algn="just"/>
            <a:endParaRPr lang="fr-FR" sz="400" dirty="0">
              <a:solidFill>
                <a:srgbClr val="002060"/>
              </a:solidFill>
              <a:latin typeface="Arial" panose="020B0604020202020204" pitchFamily="34" charset="0"/>
              <a:ea typeface="Arial" charset="0"/>
              <a:cs typeface="Arial" panose="020B0604020202020204" pitchFamily="34" charset="0"/>
            </a:endParaRPr>
          </a:p>
          <a:p>
            <a:pPr algn="just"/>
            <a:r>
              <a:rPr lang="fr-FR" dirty="0">
                <a:solidFill>
                  <a:srgbClr val="002060"/>
                </a:solidFill>
                <a:latin typeface="Arial" panose="020B0604020202020204" pitchFamily="34" charset="0"/>
                <a:cs typeface="Arial" panose="020B0604020202020204" pitchFamily="34" charset="0"/>
              </a:rPr>
              <a:t>Mise au point progressive de molécules de synthèse exogènes (= leurres) =&gt; maîtrise de la procréation:</a:t>
            </a:r>
          </a:p>
          <a:p>
            <a:pPr marL="285750" indent="-285750" algn="just">
              <a:buFontTx/>
              <a:buChar char="-"/>
            </a:pPr>
            <a:r>
              <a:rPr lang="fr-FR" dirty="0">
                <a:solidFill>
                  <a:srgbClr val="002060"/>
                </a:solidFill>
                <a:latin typeface="Arial" panose="020B0604020202020204" pitchFamily="34" charset="0"/>
                <a:cs typeface="Arial" panose="020B0604020202020204" pitchFamily="34" charset="0"/>
              </a:rPr>
              <a:t>contraception: régulière, d'urgence, hormonale masculine </a:t>
            </a:r>
          </a:p>
          <a:p>
            <a:pPr marL="285750" indent="-285750" algn="just">
              <a:buFontTx/>
              <a:buChar char="-"/>
            </a:pPr>
            <a:r>
              <a:rPr lang="fr-FR" dirty="0" err="1">
                <a:solidFill>
                  <a:srgbClr val="002060"/>
                </a:solidFill>
                <a:latin typeface="Arial" panose="020B0604020202020204" pitchFamily="34" charset="0"/>
                <a:cs typeface="Arial" panose="020B0604020202020204" pitchFamily="34" charset="0"/>
              </a:rPr>
              <a:t>Contragestion</a:t>
            </a:r>
            <a:endParaRPr lang="fr-FR" dirty="0">
              <a:solidFill>
                <a:srgbClr val="002060"/>
              </a:solidFill>
              <a:latin typeface="Arial" panose="020B0604020202020204" pitchFamily="34" charset="0"/>
              <a:cs typeface="Arial" panose="020B0604020202020204" pitchFamily="34" charset="0"/>
            </a:endParaRPr>
          </a:p>
          <a:p>
            <a:pPr algn="just"/>
            <a:endParaRPr lang="fr-FR" sz="400" dirty="0">
              <a:solidFill>
                <a:srgbClr val="002060"/>
              </a:solidFill>
              <a:latin typeface="Arial" panose="020B0604020202020204" pitchFamily="34" charset="0"/>
              <a:cs typeface="Arial" panose="020B0604020202020204" pitchFamily="34" charset="0"/>
            </a:endParaRPr>
          </a:p>
          <a:p>
            <a:pPr algn="just"/>
            <a:r>
              <a:rPr lang="fr-FR" dirty="0">
                <a:solidFill>
                  <a:srgbClr val="002060"/>
                </a:solidFill>
                <a:latin typeface="Arial" panose="020B0604020202020204" pitchFamily="34" charset="0"/>
                <a:cs typeface="Arial" panose="020B0604020202020204" pitchFamily="34" charset="0"/>
              </a:rPr>
              <a:t>Techniques médicales de PMA</a:t>
            </a:r>
          </a:p>
          <a:p>
            <a:pPr algn="just"/>
            <a:endParaRPr lang="fr-FR" sz="400" dirty="0">
              <a:solidFill>
                <a:srgbClr val="002060"/>
              </a:solidFill>
              <a:latin typeface="Arial" panose="020B0604020202020204" pitchFamily="34" charset="0"/>
              <a:ea typeface="Arial" charset="0"/>
              <a:cs typeface="Arial" panose="020B0604020202020204" pitchFamily="34" charset="0"/>
            </a:endParaRPr>
          </a:p>
        </p:txBody>
      </p:sp>
      <p:sp>
        <p:nvSpPr>
          <p:cNvPr id="10" name="ZoneTexte 9">
            <a:extLst>
              <a:ext uri="{FF2B5EF4-FFF2-40B4-BE49-F238E27FC236}">
                <a16:creationId xmlns="" xmlns:a16="http://schemas.microsoft.com/office/drawing/2014/main" id="{D5C66191-3C58-46CA-8C28-DF8A440E20D7}"/>
              </a:ext>
            </a:extLst>
          </p:cNvPr>
          <p:cNvSpPr txBox="1"/>
          <p:nvPr/>
        </p:nvSpPr>
        <p:spPr>
          <a:xfrm>
            <a:off x="5035193" y="3326191"/>
            <a:ext cx="7139290" cy="3970318"/>
          </a:xfrm>
          <a:prstGeom prst="rect">
            <a:avLst/>
          </a:prstGeom>
          <a:solidFill>
            <a:schemeClr val="accent2">
              <a:lumMod val="20000"/>
              <a:lumOff val="80000"/>
            </a:schemeClr>
          </a:solidFill>
        </p:spPr>
        <p:txBody>
          <a:bodyPr wrap="square" rtlCol="0">
            <a:spAutoFit/>
          </a:bodyPr>
          <a:lstStyle/>
          <a:p>
            <a:pPr algn="just"/>
            <a:r>
              <a:rPr lang="fr-FR" dirty="0">
                <a:solidFill>
                  <a:srgbClr val="002060"/>
                </a:solidFill>
                <a:latin typeface="Arial" panose="020B0604020202020204" pitchFamily="34" charset="0"/>
                <a:cs typeface="Arial" panose="020B0604020202020204" pitchFamily="34" charset="0"/>
              </a:rPr>
              <a:t>Autres modes de contraception chez l’homme et la femme ; certains permettent de se protéger des IST et d’éviter leur propagation</a:t>
            </a:r>
            <a:endParaRPr lang="fr-FR" dirty="0">
              <a:solidFill>
                <a:srgbClr val="002060"/>
              </a:solidFill>
              <a:latin typeface="Arial" panose="020B0604020202020204" pitchFamily="34" charset="0"/>
              <a:ea typeface="Arial" charset="0"/>
              <a:cs typeface="Arial" panose="020B0604020202020204" pitchFamily="34" charset="0"/>
            </a:endParaRPr>
          </a:p>
          <a:p>
            <a:pPr algn="ctr"/>
            <a:endParaRPr lang="fr-FR" sz="400" u="sng" dirty="0">
              <a:solidFill>
                <a:srgbClr val="00B050"/>
              </a:solidFill>
              <a:latin typeface="Arial" panose="020B0604020202020204" pitchFamily="34" charset="0"/>
              <a:ea typeface="Arial" charset="0"/>
              <a:cs typeface="Arial" panose="020B0604020202020204" pitchFamily="34" charset="0"/>
            </a:endParaRPr>
          </a:p>
          <a:p>
            <a:pPr algn="ctr"/>
            <a:r>
              <a:rPr lang="fr-FR" u="sng" dirty="0">
                <a:solidFill>
                  <a:srgbClr val="00B050"/>
                </a:solidFill>
                <a:latin typeface="Arial" panose="020B0604020202020204" pitchFamily="34" charset="0"/>
                <a:ea typeface="Arial" charset="0"/>
                <a:cs typeface="Arial" panose="020B0604020202020204" pitchFamily="34" charset="0"/>
              </a:rPr>
              <a:t>Activités envisageables:</a:t>
            </a:r>
          </a:p>
          <a:p>
            <a:pPr algn="just"/>
            <a:endParaRPr lang="fr-FR" sz="400" dirty="0">
              <a:solidFill>
                <a:srgbClr val="00B050"/>
              </a:solidFill>
              <a:latin typeface="Arial" panose="020B0604020202020204" pitchFamily="34" charset="0"/>
              <a:cs typeface="Arial" panose="020B0604020202020204" pitchFamily="34" charset="0"/>
            </a:endParaRPr>
          </a:p>
          <a:p>
            <a:pPr algn="just"/>
            <a:r>
              <a:rPr lang="fr-FR" dirty="0">
                <a:solidFill>
                  <a:srgbClr val="00B050"/>
                </a:solidFill>
                <a:latin typeface="Arial" panose="020B0604020202020204" pitchFamily="34" charset="0"/>
                <a:cs typeface="Arial" panose="020B0604020202020204" pitchFamily="34" charset="0"/>
              </a:rPr>
              <a:t>Démarche historique =&gt; évolution de la pilule + effets secondaires </a:t>
            </a:r>
          </a:p>
          <a:p>
            <a:pPr algn="just"/>
            <a:endParaRPr lang="fr-FR" sz="400" dirty="0">
              <a:solidFill>
                <a:srgbClr val="00B050"/>
              </a:solidFill>
              <a:latin typeface="Arial" panose="020B0604020202020204" pitchFamily="34" charset="0"/>
              <a:cs typeface="Arial" panose="020B0604020202020204" pitchFamily="34" charset="0"/>
            </a:endParaRPr>
          </a:p>
          <a:p>
            <a:pPr algn="just"/>
            <a:r>
              <a:rPr lang="fr-FR" dirty="0">
                <a:solidFill>
                  <a:srgbClr val="00B050"/>
                </a:solidFill>
                <a:latin typeface="Arial" panose="020B0604020202020204" pitchFamily="34" charset="0"/>
                <a:cs typeface="Arial" panose="020B0604020202020204" pitchFamily="34" charset="0"/>
              </a:rPr>
              <a:t>Modèles moléculaires (</a:t>
            </a:r>
            <a:r>
              <a:rPr lang="fr-FR" dirty="0" err="1">
                <a:solidFill>
                  <a:srgbClr val="00B050"/>
                </a:solidFill>
                <a:latin typeface="Arial" panose="020B0604020202020204" pitchFamily="34" charset="0"/>
                <a:cs typeface="Arial" panose="020B0604020202020204" pitchFamily="34" charset="0"/>
              </a:rPr>
              <a:t>Libmol</a:t>
            </a:r>
            <a:r>
              <a:rPr lang="fr-FR" dirty="0">
                <a:solidFill>
                  <a:srgbClr val="00B050"/>
                </a:solidFill>
                <a:latin typeface="Arial" panose="020B0604020202020204" pitchFamily="34" charset="0"/>
                <a:cs typeface="Arial" panose="020B0604020202020204" pitchFamily="34" charset="0"/>
              </a:rPr>
              <a:t> pour remplacer </a:t>
            </a:r>
            <a:r>
              <a:rPr lang="fr-FR" dirty="0" err="1">
                <a:solidFill>
                  <a:srgbClr val="00B050"/>
                </a:solidFill>
                <a:latin typeface="Arial" panose="020B0604020202020204" pitchFamily="34" charset="0"/>
                <a:cs typeface="Arial" panose="020B0604020202020204" pitchFamily="34" charset="0"/>
              </a:rPr>
              <a:t>Rastop</a:t>
            </a:r>
            <a:r>
              <a:rPr lang="fr-FR" dirty="0">
                <a:solidFill>
                  <a:srgbClr val="00B050"/>
                </a:solidFill>
                <a:latin typeface="Arial" panose="020B0604020202020204" pitchFamily="34" charset="0"/>
                <a:cs typeface="Arial" panose="020B0604020202020204" pitchFamily="34" charset="0"/>
              </a:rPr>
              <a:t>) </a:t>
            </a:r>
          </a:p>
          <a:p>
            <a:pPr algn="just"/>
            <a:r>
              <a:rPr lang="fr-FR" dirty="0">
                <a:solidFill>
                  <a:srgbClr val="00B050"/>
                </a:solidFill>
                <a:latin typeface="Arial" panose="020B0604020202020204" pitchFamily="34" charset="0"/>
                <a:cs typeface="Arial" panose="020B0604020202020204" pitchFamily="34" charset="0"/>
              </a:rPr>
              <a:t>Réalité augmentée</a:t>
            </a:r>
            <a:endParaRPr lang="fr-FR" sz="400" dirty="0">
              <a:solidFill>
                <a:srgbClr val="00B050"/>
              </a:solidFill>
              <a:latin typeface="Arial" panose="020B0604020202020204" pitchFamily="34" charset="0"/>
              <a:cs typeface="Arial" panose="020B0604020202020204" pitchFamily="34" charset="0"/>
            </a:endParaRPr>
          </a:p>
          <a:p>
            <a:pPr algn="just"/>
            <a:r>
              <a:rPr lang="fr-FR" dirty="0">
                <a:solidFill>
                  <a:srgbClr val="00B050"/>
                </a:solidFill>
                <a:latin typeface="Arial" panose="020B0604020202020204" pitchFamily="34" charset="0"/>
                <a:cs typeface="Arial" panose="020B0604020202020204" pitchFamily="34" charset="0"/>
              </a:rPr>
              <a:t>Docs: stérilité – infertilité / PMA adaptée</a:t>
            </a:r>
          </a:p>
          <a:p>
            <a:pPr algn="just"/>
            <a:endParaRPr lang="fr-FR" sz="400" dirty="0">
              <a:solidFill>
                <a:srgbClr val="00B050"/>
              </a:solidFill>
              <a:latin typeface="Arial" panose="020B0604020202020204" pitchFamily="34" charset="0"/>
              <a:cs typeface="Arial" panose="020B0604020202020204" pitchFamily="34" charset="0"/>
            </a:endParaRPr>
          </a:p>
          <a:p>
            <a:pPr algn="just"/>
            <a:r>
              <a:rPr lang="fr-FR" dirty="0">
                <a:solidFill>
                  <a:srgbClr val="00B050"/>
                </a:solidFill>
                <a:latin typeface="Arial" panose="020B0604020202020204" pitchFamily="34" charset="0"/>
                <a:cs typeface="Arial" panose="020B0604020202020204" pitchFamily="34" charset="0"/>
              </a:rPr>
              <a:t>Prévention IST, vaccination, préservatif</a:t>
            </a:r>
          </a:p>
          <a:p>
            <a:pPr algn="just"/>
            <a:endParaRPr lang="fr-FR" sz="400" dirty="0">
              <a:solidFill>
                <a:srgbClr val="00B050"/>
              </a:solidFill>
              <a:latin typeface="Arial" panose="020B0604020202020204" pitchFamily="34" charset="0"/>
              <a:cs typeface="Arial" panose="020B0604020202020204" pitchFamily="34" charset="0"/>
            </a:endParaRPr>
          </a:p>
          <a:p>
            <a:pPr algn="just"/>
            <a:r>
              <a:rPr lang="fr-FR" dirty="0">
                <a:solidFill>
                  <a:srgbClr val="00B050"/>
                </a:solidFill>
                <a:latin typeface="Arial" panose="020B0604020202020204" pitchFamily="34" charset="0"/>
                <a:cs typeface="Arial" panose="020B0604020202020204" pitchFamily="34" charset="0"/>
              </a:rPr>
              <a:t>Applications biotechnologiques (dosages hormonaux, production de molécules exogènes, PMA en général: ICSI, FIVETE…)</a:t>
            </a:r>
          </a:p>
          <a:p>
            <a:pPr algn="just"/>
            <a:endParaRPr lang="fr-FR" sz="400" dirty="0">
              <a:solidFill>
                <a:srgbClr val="00B050"/>
              </a:solidFill>
              <a:latin typeface="Arial" panose="020B0604020202020204" pitchFamily="34" charset="0"/>
              <a:cs typeface="Arial" panose="020B0604020202020204" pitchFamily="34" charset="0"/>
            </a:endParaRPr>
          </a:p>
          <a:p>
            <a:pPr algn="just"/>
            <a:r>
              <a:rPr lang="fr-FR" dirty="0">
                <a:solidFill>
                  <a:srgbClr val="00B050"/>
                </a:solidFill>
                <a:latin typeface="Arial" panose="020B0604020202020204" pitchFamily="34" charset="0"/>
                <a:cs typeface="Arial" panose="020B0604020202020204" pitchFamily="34" charset="0"/>
              </a:rPr>
              <a:t>(Ethique + poursuite du parcours santé)</a:t>
            </a:r>
          </a:p>
          <a:p>
            <a:pPr algn="just"/>
            <a:endParaRPr lang="fr-FR" sz="400" dirty="0">
              <a:solidFill>
                <a:srgbClr val="00B050"/>
              </a:solidFill>
              <a:latin typeface="Arial" panose="020B0604020202020204" pitchFamily="34" charset="0"/>
              <a:cs typeface="Arial" panose="020B0604020202020204" pitchFamily="34" charset="0"/>
            </a:endParaRPr>
          </a:p>
          <a:p>
            <a:pPr algn="just"/>
            <a:endParaRPr lang="fr-FR" dirty="0">
              <a:solidFill>
                <a:srgbClr val="00B050"/>
              </a:solidFill>
              <a:latin typeface="Arial" panose="020B0604020202020204" pitchFamily="34" charset="0"/>
              <a:cs typeface="Arial" panose="020B0604020202020204" pitchFamily="34" charset="0"/>
            </a:endParaRPr>
          </a:p>
          <a:p>
            <a:pPr algn="just"/>
            <a:endParaRPr lang="fr-FR" sz="400" dirty="0">
              <a:solidFill>
                <a:srgbClr val="00B050"/>
              </a:solidFill>
              <a:latin typeface="Arial" panose="020B0604020202020204" pitchFamily="34" charset="0"/>
              <a:cs typeface="Arial" panose="020B0604020202020204" pitchFamily="34" charset="0"/>
            </a:endParaRPr>
          </a:p>
        </p:txBody>
      </p:sp>
      <p:sp>
        <p:nvSpPr>
          <p:cNvPr id="6" name="ZoneTexte 5"/>
          <p:cNvSpPr txBox="1"/>
          <p:nvPr/>
        </p:nvSpPr>
        <p:spPr>
          <a:xfrm>
            <a:off x="314325" y="5414058"/>
            <a:ext cx="4614514" cy="1015663"/>
          </a:xfrm>
          <a:prstGeom prst="rect">
            <a:avLst/>
          </a:prstGeom>
          <a:solidFill>
            <a:srgbClr val="FFFF0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2400" b="1" u="sng" dirty="0" smtClean="0">
                <a:solidFill>
                  <a:schemeClr val="tx1"/>
                </a:solidFill>
                <a:latin typeface="Arial" charset="0"/>
                <a:ea typeface="Arial" charset="0"/>
                <a:cs typeface="Arial" charset="0"/>
              </a:rPr>
              <a:t>Précisions :</a:t>
            </a:r>
            <a:endParaRPr lang="fr-FR" sz="2400" b="1" u="sng" dirty="0">
              <a:solidFill>
                <a:schemeClr val="tx1"/>
              </a:solidFill>
              <a:latin typeface="Arial" charset="0"/>
              <a:ea typeface="Arial" charset="0"/>
              <a:cs typeface="Arial" charset="0"/>
            </a:endParaRPr>
          </a:p>
          <a:p>
            <a:r>
              <a:rPr lang="fr-FR" dirty="0">
                <a:solidFill>
                  <a:schemeClr val="tx1"/>
                </a:solidFill>
                <a:latin typeface="Arial" charset="0"/>
                <a:ea typeface="Arial" charset="0"/>
                <a:cs typeface="Arial" charset="0"/>
              </a:rPr>
              <a:t>problème NOUVEAU </a:t>
            </a:r>
          </a:p>
          <a:p>
            <a:r>
              <a:rPr lang="fr-FR" dirty="0">
                <a:solidFill>
                  <a:schemeClr val="tx1"/>
                </a:solidFill>
                <a:latin typeface="Arial" charset="0"/>
                <a:ea typeface="Arial" charset="0"/>
                <a:cs typeface="Arial" charset="0"/>
              </a:rPr>
              <a:t>rétrocontrôles pas attendus</a:t>
            </a:r>
          </a:p>
        </p:txBody>
      </p:sp>
    </p:spTree>
    <p:extLst>
      <p:ext uri="{BB962C8B-B14F-4D97-AF65-F5344CB8AC3E}">
        <p14:creationId xmlns:p14="http://schemas.microsoft.com/office/powerpoint/2010/main" val="5286126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0" end="1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12" end="1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14" end="1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5641794" y="2028957"/>
            <a:ext cx="2557467" cy="1200329"/>
          </a:xfrm>
          <a:prstGeom prst="rect">
            <a:avLst/>
          </a:prstGeom>
          <a:solidFill>
            <a:srgbClr val="00B0F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2400" b="1" dirty="0">
                <a:latin typeface="Arial" charset="0"/>
                <a:ea typeface="Arial" charset="0"/>
                <a:cs typeface="Arial" charset="0"/>
              </a:rPr>
              <a:t>De la fécondation à la puberté</a:t>
            </a:r>
          </a:p>
        </p:txBody>
      </p:sp>
      <p:sp>
        <p:nvSpPr>
          <p:cNvPr id="3" name="ZoneTexte 2"/>
          <p:cNvSpPr txBox="1"/>
          <p:nvPr/>
        </p:nvSpPr>
        <p:spPr>
          <a:xfrm>
            <a:off x="314325" y="142876"/>
            <a:ext cx="5236029" cy="4841325"/>
          </a:xfrm>
          <a:prstGeom prst="rect">
            <a:avLst/>
          </a:prstGeom>
          <a:solidFill>
            <a:schemeClr val="accent6">
              <a:lumMod val="20000"/>
              <a:lumOff val="80000"/>
            </a:schemeClr>
          </a:solidFill>
        </p:spPr>
        <p:txBody>
          <a:bodyPr wrap="square" rtlCol="0">
            <a:spAutoFit/>
          </a:bodyPr>
          <a:lstStyle/>
          <a:p>
            <a:pPr algn="ctr"/>
            <a:r>
              <a:rPr lang="fr-FR" sz="2000" b="1" u="sng" dirty="0">
                <a:solidFill>
                  <a:srgbClr val="FF0000"/>
                </a:solidFill>
                <a:latin typeface="Arial" charset="0"/>
                <a:ea typeface="Arial" charset="0"/>
                <a:cs typeface="Arial" charset="0"/>
              </a:rPr>
              <a:t>COLLEGE (Cycle 4)</a:t>
            </a:r>
          </a:p>
          <a:p>
            <a:endParaRPr lang="fr-FR" sz="400" dirty="0">
              <a:latin typeface="Arial" charset="0"/>
              <a:ea typeface="Arial" charset="0"/>
              <a:cs typeface="Arial" charset="0"/>
            </a:endParaRPr>
          </a:p>
          <a:p>
            <a:pPr algn="ctr"/>
            <a:r>
              <a:rPr lang="fr-FR" u="sng" dirty="0">
                <a:solidFill>
                  <a:srgbClr val="002060"/>
                </a:solidFill>
                <a:latin typeface="Arial" charset="0"/>
                <a:ea typeface="Arial" charset="0"/>
                <a:cs typeface="Arial" charset="0"/>
              </a:rPr>
              <a:t>Connaissances:</a:t>
            </a:r>
          </a:p>
          <a:p>
            <a:pPr algn="just">
              <a:lnSpc>
                <a:spcPct val="115000"/>
              </a:lnSpc>
            </a:pPr>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Déclenchement du fonctionnement des organes reproducteurs  </a:t>
            </a:r>
            <a:r>
              <a:rPr lang="fr-FR" dirty="0">
                <a:solidFill>
                  <a:srgbClr val="002060"/>
                </a:solidFill>
                <a:latin typeface="Arial" charset="0"/>
                <a:ea typeface="Arial" charset="0"/>
                <a:cs typeface="Arial" charset="0"/>
                <a:sym typeface="Wingdings" pitchFamily="2" charset="2"/>
              </a:rPr>
              <a:t> </a:t>
            </a:r>
            <a:r>
              <a:rPr lang="fr-FR" dirty="0">
                <a:solidFill>
                  <a:srgbClr val="002060"/>
                </a:solidFill>
                <a:latin typeface="Arial" charset="0"/>
                <a:ea typeface="Arial" charset="0"/>
                <a:cs typeface="Arial" charset="0"/>
              </a:rPr>
              <a:t>Changements à la puberté.</a:t>
            </a: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Fonctionnement des appareils reproducteurs (production continue de </a:t>
            </a:r>
            <a:r>
              <a:rPr lang="fr-FR" dirty="0" err="1">
                <a:solidFill>
                  <a:srgbClr val="002060"/>
                </a:solidFill>
                <a:latin typeface="Arial" charset="0"/>
                <a:ea typeface="Arial" charset="0"/>
                <a:cs typeface="Arial" charset="0"/>
              </a:rPr>
              <a:t>spz</a:t>
            </a:r>
            <a:r>
              <a:rPr lang="fr-FR" dirty="0">
                <a:solidFill>
                  <a:srgbClr val="002060"/>
                </a:solidFill>
                <a:latin typeface="Arial" charset="0"/>
                <a:ea typeface="Arial" charset="0"/>
                <a:cs typeface="Arial" charset="0"/>
              </a:rPr>
              <a:t>, libération cyclique d’un ovule) relié à la maîtrise de la procréation (contraception, PMA).</a:t>
            </a:r>
          </a:p>
          <a:p>
            <a:endParaRPr lang="fr-FR" sz="400" dirty="0">
              <a:latin typeface="Arial" charset="0"/>
              <a:ea typeface="Arial" charset="0"/>
              <a:cs typeface="Arial" charset="0"/>
            </a:endParaRPr>
          </a:p>
          <a:p>
            <a:pPr algn="ctr"/>
            <a:r>
              <a:rPr lang="fr-FR" u="sng" dirty="0">
                <a:solidFill>
                  <a:srgbClr val="00B050"/>
                </a:solidFill>
                <a:latin typeface="Arial" charset="0"/>
                <a:ea typeface="Arial" charset="0"/>
                <a:cs typeface="Arial" charset="0"/>
              </a:rPr>
              <a:t>Activités envisageables:</a:t>
            </a:r>
          </a:p>
          <a:p>
            <a:endParaRPr lang="fr-FR" sz="400" dirty="0">
              <a:solidFill>
                <a:srgbClr val="00B050"/>
              </a:solidFill>
              <a:latin typeface="Arial" charset="0"/>
              <a:ea typeface="Arial" charset="0"/>
              <a:cs typeface="Arial" charset="0"/>
            </a:endParaRPr>
          </a:p>
          <a:p>
            <a:pPr algn="ctr"/>
            <a:r>
              <a:rPr lang="fr-FR" dirty="0">
                <a:solidFill>
                  <a:srgbClr val="00B050"/>
                </a:solidFill>
                <a:latin typeface="Arial" charset="0"/>
                <a:ea typeface="Arial" charset="0"/>
                <a:cs typeface="Arial" charset="0"/>
              </a:rPr>
              <a:t>Fécondation chez la moule</a:t>
            </a:r>
          </a:p>
          <a:p>
            <a:r>
              <a:rPr lang="fr-FR" sz="400" dirty="0">
                <a:solidFill>
                  <a:srgbClr val="00B050"/>
                </a:solidFill>
                <a:latin typeface="Arial" charset="0"/>
                <a:ea typeface="Arial" charset="0"/>
                <a:cs typeface="Arial" charset="0"/>
              </a:rPr>
              <a:t> </a:t>
            </a:r>
          </a:p>
          <a:p>
            <a:pPr algn="ctr"/>
            <a:r>
              <a:rPr lang="fr-FR" dirty="0">
                <a:solidFill>
                  <a:srgbClr val="00B050"/>
                </a:solidFill>
                <a:latin typeface="Arial" charset="0"/>
                <a:ea typeface="Arial" charset="0"/>
                <a:cs typeface="Arial" charset="0"/>
              </a:rPr>
              <a:t>Logiciels/Documents sur ablation/greffe</a:t>
            </a:r>
          </a:p>
          <a:p>
            <a:pPr algn="ctr"/>
            <a:endParaRPr lang="fr-FR" sz="400" dirty="0">
              <a:solidFill>
                <a:srgbClr val="00B050"/>
              </a:solidFill>
              <a:latin typeface="Arial" charset="0"/>
              <a:ea typeface="Arial" charset="0"/>
              <a:cs typeface="Arial" charset="0"/>
            </a:endParaRPr>
          </a:p>
          <a:p>
            <a:pPr algn="ctr"/>
            <a:r>
              <a:rPr lang="fr-FR" dirty="0">
                <a:solidFill>
                  <a:srgbClr val="00B050"/>
                </a:solidFill>
                <a:latin typeface="Arial" charset="0"/>
                <a:ea typeface="Arial" charset="0"/>
                <a:cs typeface="Arial" charset="0"/>
              </a:rPr>
              <a:t>Chimiotactisme ovule/</a:t>
            </a:r>
            <a:r>
              <a:rPr lang="fr-FR" dirty="0" err="1">
                <a:solidFill>
                  <a:srgbClr val="00B050"/>
                </a:solidFill>
                <a:latin typeface="Arial" charset="0"/>
                <a:ea typeface="Arial" charset="0"/>
                <a:cs typeface="Arial" charset="0"/>
              </a:rPr>
              <a:t>spz</a:t>
            </a:r>
            <a:endParaRPr lang="fr-FR" dirty="0">
              <a:solidFill>
                <a:srgbClr val="00B050"/>
              </a:solidFill>
              <a:latin typeface="Arial" charset="0"/>
              <a:ea typeface="Arial" charset="0"/>
              <a:cs typeface="Arial" charset="0"/>
            </a:endParaRPr>
          </a:p>
          <a:p>
            <a:pPr algn="ctr"/>
            <a:endParaRPr lang="fr-FR" sz="400" dirty="0">
              <a:solidFill>
                <a:srgbClr val="00B050"/>
              </a:solidFill>
              <a:latin typeface="Arial" charset="0"/>
              <a:ea typeface="Arial" charset="0"/>
              <a:cs typeface="Arial" charset="0"/>
            </a:endParaRPr>
          </a:p>
          <a:p>
            <a:pPr algn="ctr"/>
            <a:r>
              <a:rPr lang="fr-FR">
                <a:solidFill>
                  <a:srgbClr val="00B050"/>
                </a:solidFill>
                <a:latin typeface="Arial" charset="0"/>
                <a:ea typeface="Arial" charset="0"/>
                <a:cs typeface="Arial" charset="0"/>
              </a:rPr>
              <a:t>Logiciels de simulation </a:t>
            </a:r>
            <a:r>
              <a:rPr lang="fr-FR" dirty="0">
                <a:solidFill>
                  <a:srgbClr val="00B050"/>
                </a:solidFill>
                <a:latin typeface="Arial" charset="0"/>
                <a:ea typeface="Arial" charset="0"/>
                <a:cs typeface="Arial" charset="0"/>
              </a:rPr>
              <a:t>taux hormonaux (PMA, contraception chimique) </a:t>
            </a:r>
          </a:p>
          <a:p>
            <a:pPr algn="ctr"/>
            <a:r>
              <a:rPr lang="fr-FR" dirty="0">
                <a:solidFill>
                  <a:srgbClr val="00B050"/>
                </a:solidFill>
                <a:latin typeface="Arial" charset="0"/>
                <a:ea typeface="Arial" charset="0"/>
                <a:cs typeface="Arial" charset="0"/>
              </a:rPr>
              <a:t>Observation microscopique de gonades normales</a:t>
            </a:r>
          </a:p>
          <a:p>
            <a:pPr algn="ctr"/>
            <a:endParaRPr lang="fr-FR" sz="400" dirty="0">
              <a:solidFill>
                <a:srgbClr val="00B050"/>
              </a:solidFill>
              <a:latin typeface="Arial" charset="0"/>
              <a:ea typeface="Arial" charset="0"/>
              <a:cs typeface="Arial" charset="0"/>
            </a:endParaRPr>
          </a:p>
        </p:txBody>
      </p:sp>
      <p:sp>
        <p:nvSpPr>
          <p:cNvPr id="4" name="ZoneTexte 3"/>
          <p:cNvSpPr txBox="1"/>
          <p:nvPr/>
        </p:nvSpPr>
        <p:spPr>
          <a:xfrm>
            <a:off x="8273142" y="142876"/>
            <a:ext cx="3682637" cy="5816977"/>
          </a:xfrm>
          <a:prstGeom prst="rect">
            <a:avLst/>
          </a:prstGeom>
          <a:solidFill>
            <a:schemeClr val="accent2">
              <a:lumMod val="20000"/>
              <a:lumOff val="80000"/>
            </a:schemeClr>
          </a:solidFill>
        </p:spPr>
        <p:txBody>
          <a:bodyPr wrap="square" rtlCol="0">
            <a:spAutoFit/>
          </a:bodyPr>
          <a:lstStyle/>
          <a:p>
            <a:pPr algn="ctr"/>
            <a:r>
              <a:rPr lang="fr-FR" sz="2000" b="1" u="sng" dirty="0">
                <a:solidFill>
                  <a:srgbClr val="FF0000"/>
                </a:solidFill>
                <a:latin typeface="Arial" charset="0"/>
                <a:ea typeface="Arial" charset="0"/>
                <a:cs typeface="Arial" charset="0"/>
              </a:rPr>
              <a:t>LYCEE</a:t>
            </a:r>
          </a:p>
          <a:p>
            <a:endParaRPr lang="fr-FR" sz="400" dirty="0">
              <a:latin typeface="Arial" charset="0"/>
              <a:ea typeface="Arial" charset="0"/>
              <a:cs typeface="Arial" charset="0"/>
            </a:endParaRPr>
          </a:p>
          <a:p>
            <a:pPr algn="ctr"/>
            <a:r>
              <a:rPr lang="fr-FR" u="sng" dirty="0">
                <a:solidFill>
                  <a:srgbClr val="002060"/>
                </a:solidFill>
                <a:latin typeface="Arial" charset="0"/>
                <a:ea typeface="Arial" charset="0"/>
                <a:cs typeface="Arial" charset="0"/>
              </a:rPr>
              <a:t>Connaissances:</a:t>
            </a:r>
          </a:p>
          <a:p>
            <a:pPr algn="just"/>
            <a:endParaRPr lang="fr-FR" sz="400" u="sng" dirty="0">
              <a:solidFill>
                <a:srgbClr val="002060"/>
              </a:solidFill>
              <a:latin typeface="Arial" charset="0"/>
              <a:ea typeface="Arial" charset="0"/>
              <a:cs typeface="Arial" charset="0"/>
            </a:endParaRP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Identité sexuée fondée sur le sexe chromosomique et génétique qui induit les caractéristiques sexuelles anatomiques et physiologiques de l’individu.</a:t>
            </a:r>
          </a:p>
          <a:p>
            <a:pPr algn="just"/>
            <a:r>
              <a:rPr lang="fr-FR" dirty="0">
                <a:solidFill>
                  <a:srgbClr val="002060"/>
                </a:solidFill>
                <a:latin typeface="Arial" charset="0"/>
                <a:ea typeface="Arial" charset="0"/>
                <a:cs typeface="Arial" charset="0"/>
              </a:rPr>
              <a:t>Mise en place des appareils sexuels (organisation, fonctionnement) de la fécondation à la puberté.</a:t>
            </a:r>
          </a:p>
          <a:p>
            <a:pPr algn="just"/>
            <a:endParaRPr lang="fr-FR" sz="400" dirty="0">
              <a:latin typeface="Arial" charset="0"/>
              <a:ea typeface="Arial" charset="0"/>
              <a:cs typeface="Arial" charset="0"/>
            </a:endParaRPr>
          </a:p>
          <a:p>
            <a:pPr algn="ctr"/>
            <a:endParaRPr lang="fr-FR" sz="400" u="sng" dirty="0">
              <a:solidFill>
                <a:srgbClr val="00B050"/>
              </a:solidFill>
              <a:latin typeface="Arial" charset="0"/>
              <a:ea typeface="Arial" charset="0"/>
              <a:cs typeface="Arial" charset="0"/>
            </a:endParaRPr>
          </a:p>
          <a:p>
            <a:pPr algn="ctr"/>
            <a:r>
              <a:rPr lang="fr-FR" u="sng" dirty="0">
                <a:solidFill>
                  <a:srgbClr val="00B050"/>
                </a:solidFill>
                <a:latin typeface="Arial" charset="0"/>
                <a:ea typeface="Arial" charset="0"/>
                <a:cs typeface="Arial" charset="0"/>
              </a:rPr>
              <a:t>Activités envisageables:</a:t>
            </a:r>
          </a:p>
          <a:p>
            <a:endParaRPr lang="fr-FR" sz="400" dirty="0">
              <a:solidFill>
                <a:srgbClr val="00B050"/>
              </a:solidFill>
              <a:latin typeface="Arial" charset="0"/>
              <a:ea typeface="Arial" charset="0"/>
              <a:cs typeface="Arial" charset="0"/>
            </a:endParaRPr>
          </a:p>
          <a:p>
            <a:pPr algn="ctr"/>
            <a:endParaRPr lang="fr-FR" sz="400" dirty="0">
              <a:solidFill>
                <a:srgbClr val="00B050"/>
              </a:solidFill>
              <a:latin typeface="Arial" charset="0"/>
              <a:ea typeface="Arial" charset="0"/>
              <a:cs typeface="Arial" charset="0"/>
            </a:endParaRPr>
          </a:p>
          <a:p>
            <a:endParaRPr lang="fr-FR" dirty="0">
              <a:solidFill>
                <a:srgbClr val="00B050"/>
              </a:solidFill>
              <a:latin typeface="Arial" charset="0"/>
              <a:ea typeface="Arial" charset="0"/>
              <a:cs typeface="Arial" charset="0"/>
            </a:endParaRPr>
          </a:p>
          <a:p>
            <a:r>
              <a:rPr lang="fr-FR" dirty="0">
                <a:solidFill>
                  <a:srgbClr val="00B050"/>
                </a:solidFill>
                <a:latin typeface="Arial" charset="0"/>
                <a:ea typeface="Arial" charset="0"/>
                <a:cs typeface="Arial" charset="0"/>
              </a:rPr>
              <a:t>Relation caryotype/phénotype (Hommes XX et femmes XY)</a:t>
            </a:r>
          </a:p>
          <a:p>
            <a:endParaRPr lang="fr-FR" dirty="0">
              <a:solidFill>
                <a:srgbClr val="00B050"/>
              </a:solidFill>
              <a:latin typeface="Arial" charset="0"/>
              <a:ea typeface="Arial" charset="0"/>
              <a:cs typeface="Arial" charset="0"/>
            </a:endParaRPr>
          </a:p>
          <a:p>
            <a:r>
              <a:rPr lang="fr-FR" dirty="0">
                <a:solidFill>
                  <a:srgbClr val="00B050"/>
                </a:solidFill>
                <a:latin typeface="Arial" charset="0"/>
                <a:ea typeface="Arial" charset="0"/>
                <a:cs typeface="Arial" charset="0"/>
              </a:rPr>
              <a:t>Observation microscopique testicules normaux/</a:t>
            </a:r>
            <a:r>
              <a:rPr lang="fr-FR" dirty="0" err="1">
                <a:solidFill>
                  <a:srgbClr val="00B050"/>
                </a:solidFill>
                <a:latin typeface="Arial" charset="0"/>
                <a:ea typeface="Arial" charset="0"/>
                <a:cs typeface="Arial" charset="0"/>
              </a:rPr>
              <a:t>cryptorchides</a:t>
            </a:r>
            <a:endParaRPr lang="fr-FR" dirty="0">
              <a:solidFill>
                <a:srgbClr val="00B050"/>
              </a:solidFill>
              <a:latin typeface="Arial" charset="0"/>
              <a:ea typeface="Arial" charset="0"/>
              <a:cs typeface="Arial" charset="0"/>
            </a:endParaRPr>
          </a:p>
          <a:p>
            <a:endParaRPr lang="fr-FR" dirty="0">
              <a:solidFill>
                <a:srgbClr val="00B050"/>
              </a:solidFill>
              <a:latin typeface="Arial" charset="0"/>
              <a:ea typeface="Arial" charset="0"/>
              <a:cs typeface="Arial" charset="0"/>
            </a:endParaRPr>
          </a:p>
        </p:txBody>
      </p:sp>
      <p:sp>
        <p:nvSpPr>
          <p:cNvPr id="5" name="ZoneTexte 4"/>
          <p:cNvSpPr txBox="1"/>
          <p:nvPr/>
        </p:nvSpPr>
        <p:spPr>
          <a:xfrm>
            <a:off x="0" y="5226784"/>
            <a:ext cx="7372350" cy="1631216"/>
          </a:xfrm>
          <a:prstGeom prst="rect">
            <a:avLst/>
          </a:prstGeom>
          <a:solidFill>
            <a:srgbClr val="FFFF0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2400" b="1" u="sng" dirty="0" smtClean="0">
                <a:solidFill>
                  <a:schemeClr val="tx1"/>
                </a:solidFill>
                <a:latin typeface="Arial" charset="0"/>
                <a:ea typeface="Arial" charset="0"/>
                <a:cs typeface="Arial" charset="0"/>
              </a:rPr>
              <a:t>Précisions :</a:t>
            </a:r>
            <a:endParaRPr lang="fr-FR" sz="2400" b="1" u="sng" dirty="0">
              <a:solidFill>
                <a:schemeClr val="tx1"/>
              </a:solidFill>
              <a:latin typeface="Arial" charset="0"/>
              <a:ea typeface="Arial" charset="0"/>
              <a:cs typeface="Arial" charset="0"/>
            </a:endParaRPr>
          </a:p>
          <a:p>
            <a:pPr algn="just"/>
            <a:endParaRPr lang="fr-FR" sz="400" dirty="0">
              <a:solidFill>
                <a:schemeClr val="tx1"/>
              </a:solidFill>
              <a:latin typeface="Arial" charset="0"/>
              <a:ea typeface="Arial" charset="0"/>
              <a:cs typeface="Arial" charset="0"/>
            </a:endParaRPr>
          </a:p>
          <a:p>
            <a:pPr algn="just"/>
            <a:r>
              <a:rPr lang="fr-FR" dirty="0">
                <a:solidFill>
                  <a:schemeClr val="tx1"/>
                </a:solidFill>
                <a:latin typeface="Arial" charset="0"/>
                <a:ea typeface="Arial" charset="0"/>
                <a:cs typeface="Arial" charset="0"/>
              </a:rPr>
              <a:t>On doit parler de l’utérus </a:t>
            </a:r>
          </a:p>
          <a:p>
            <a:pPr algn="just"/>
            <a:r>
              <a:rPr lang="fr-FR" dirty="0">
                <a:solidFill>
                  <a:schemeClr val="tx1"/>
                </a:solidFill>
                <a:latin typeface="Arial" charset="0"/>
                <a:ea typeface="Arial" charset="0"/>
                <a:cs typeface="Arial" charset="0"/>
              </a:rPr>
              <a:t>Ne pas parler de TDF, AMH, </a:t>
            </a:r>
            <a:r>
              <a:rPr lang="fr-FR" dirty="0" err="1">
                <a:solidFill>
                  <a:schemeClr val="tx1"/>
                </a:solidFill>
                <a:latin typeface="Arial" charset="0"/>
                <a:ea typeface="Arial" charset="0"/>
                <a:cs typeface="Arial" charset="0"/>
              </a:rPr>
              <a:t>etc</a:t>
            </a:r>
            <a:r>
              <a:rPr lang="fr-FR" dirty="0">
                <a:solidFill>
                  <a:schemeClr val="tx1"/>
                </a:solidFill>
                <a:latin typeface="Arial" charset="0"/>
                <a:ea typeface="Arial" charset="0"/>
                <a:cs typeface="Arial" charset="0"/>
              </a:rPr>
              <a:t> ni différenciation voies génitales</a:t>
            </a:r>
          </a:p>
          <a:p>
            <a:pPr algn="just"/>
            <a:r>
              <a:rPr lang="fr-FR" dirty="0">
                <a:solidFill>
                  <a:schemeClr val="tx1"/>
                </a:solidFill>
                <a:latin typeface="Arial" charset="0"/>
                <a:ea typeface="Arial" charset="0"/>
                <a:cs typeface="Arial" charset="0"/>
              </a:rPr>
              <a:t>Ne pas traiter les étapes de maturation folliculaire ainsi que l’évolution hormonale associée.</a:t>
            </a:r>
          </a:p>
        </p:txBody>
      </p:sp>
    </p:spTree>
    <p:extLst>
      <p:ext uri="{BB962C8B-B14F-4D97-AF65-F5344CB8AC3E}">
        <p14:creationId xmlns:p14="http://schemas.microsoft.com/office/powerpoint/2010/main" val="14696811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blinds(horizontal)">
                                      <p:cBhvr>
                                        <p:cTn id="42" dur="500"/>
                                        <p:tgtEl>
                                          <p:spTgt spid="3">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animEffect transition="in" filter="blinds(horizontal)">
                                      <p:cBhvr>
                                        <p:cTn id="47" dur="500"/>
                                        <p:tgtEl>
                                          <p:spTgt spid="3">
                                            <p:txEl>
                                              <p:pRg st="12" end="1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3">
                                            <p:txEl>
                                              <p:pRg st="14" end="14"/>
                                            </p:txEl>
                                          </p:spTgt>
                                        </p:tgtEl>
                                        <p:attrNameLst>
                                          <p:attrName>style.visibility</p:attrName>
                                        </p:attrNameLst>
                                      </p:cBhvr>
                                      <p:to>
                                        <p:strVal val="visible"/>
                                      </p:to>
                                    </p:set>
                                    <p:animEffect transition="in" filter="blinds(horizontal)">
                                      <p:cBhvr>
                                        <p:cTn id="52" dur="500"/>
                                        <p:tgtEl>
                                          <p:spTgt spid="3">
                                            <p:txEl>
                                              <p:pRg st="14" end="1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
                                            <p:txEl>
                                              <p:pRg st="16" end="16"/>
                                            </p:txEl>
                                          </p:spTgt>
                                        </p:tgtEl>
                                        <p:attrNameLst>
                                          <p:attrName>style.visibility</p:attrName>
                                        </p:attrNameLst>
                                      </p:cBhvr>
                                      <p:to>
                                        <p:strVal val="visible"/>
                                      </p:to>
                                    </p:set>
                                    <p:animEffect transition="in" filter="blinds(horizontal)">
                                      <p:cBhvr>
                                        <p:cTn id="57" dur="500"/>
                                        <p:tgtEl>
                                          <p:spTgt spid="3">
                                            <p:txEl>
                                              <p:pRg st="16" end="16"/>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3">
                                            <p:txEl>
                                              <p:pRg st="17" end="17"/>
                                            </p:txEl>
                                          </p:spTgt>
                                        </p:tgtEl>
                                        <p:attrNameLst>
                                          <p:attrName>style.visibility</p:attrName>
                                        </p:attrNameLst>
                                      </p:cBhvr>
                                      <p:to>
                                        <p:strVal val="visible"/>
                                      </p:to>
                                    </p:set>
                                    <p:animEffect transition="in" filter="blinds(horizontal)">
                                      <p:cBhvr>
                                        <p:cTn id="62" dur="500"/>
                                        <p:tgtEl>
                                          <p:spTgt spid="3">
                                            <p:txEl>
                                              <p:pRg st="17" end="17"/>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blinds(horizontal)">
                                      <p:cBhvr>
                                        <p:cTn id="67" dur="500"/>
                                        <p:tgtEl>
                                          <p:spTgt spid="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4">
                                            <p:txEl>
                                              <p:pRg st="0" end="0"/>
                                            </p:txEl>
                                          </p:spTgt>
                                        </p:tgtEl>
                                        <p:attrNameLst>
                                          <p:attrName>style.visibility</p:attrName>
                                        </p:attrNameLst>
                                      </p:cBhvr>
                                      <p:to>
                                        <p:strVal val="visible"/>
                                      </p:to>
                                    </p:set>
                                    <p:animEffect transition="in" filter="blinds(horizontal)">
                                      <p:cBhvr>
                                        <p:cTn id="72" dur="500"/>
                                        <p:tgtEl>
                                          <p:spTgt spid="4">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4">
                                            <p:txEl>
                                              <p:pRg st="2" end="2"/>
                                            </p:txEl>
                                          </p:spTgt>
                                        </p:tgtEl>
                                        <p:attrNameLst>
                                          <p:attrName>style.visibility</p:attrName>
                                        </p:attrNameLst>
                                      </p:cBhvr>
                                      <p:to>
                                        <p:strVal val="visible"/>
                                      </p:to>
                                    </p:set>
                                    <p:animEffect transition="in" filter="blinds(horizontal)">
                                      <p:cBhvr>
                                        <p:cTn id="77" dur="500"/>
                                        <p:tgtEl>
                                          <p:spTgt spid="4">
                                            <p:txEl>
                                              <p:pRg st="2" end="2"/>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4">
                                            <p:txEl>
                                              <p:pRg st="5" end="5"/>
                                            </p:txEl>
                                          </p:spTgt>
                                        </p:tgtEl>
                                        <p:attrNameLst>
                                          <p:attrName>style.visibility</p:attrName>
                                        </p:attrNameLst>
                                      </p:cBhvr>
                                      <p:to>
                                        <p:strVal val="visible"/>
                                      </p:to>
                                    </p:set>
                                    <p:animEffect transition="in" filter="blinds(horizontal)">
                                      <p:cBhvr>
                                        <p:cTn id="82" dur="500"/>
                                        <p:tgtEl>
                                          <p:spTgt spid="4">
                                            <p:txEl>
                                              <p:pRg st="5" end="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4">
                                            <p:txEl>
                                              <p:pRg st="6" end="6"/>
                                            </p:txEl>
                                          </p:spTgt>
                                        </p:tgtEl>
                                        <p:attrNameLst>
                                          <p:attrName>style.visibility</p:attrName>
                                        </p:attrNameLst>
                                      </p:cBhvr>
                                      <p:to>
                                        <p:strVal val="visible"/>
                                      </p:to>
                                    </p:set>
                                    <p:animEffect transition="in" filter="blinds(horizontal)">
                                      <p:cBhvr>
                                        <p:cTn id="87" dur="500"/>
                                        <p:tgtEl>
                                          <p:spTgt spid="4">
                                            <p:txEl>
                                              <p:pRg st="6" end="6"/>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4">
                                            <p:txEl>
                                              <p:pRg st="9" end="9"/>
                                            </p:txEl>
                                          </p:spTgt>
                                        </p:tgtEl>
                                        <p:attrNameLst>
                                          <p:attrName>style.visibility</p:attrName>
                                        </p:attrNameLst>
                                      </p:cBhvr>
                                      <p:to>
                                        <p:strVal val="visible"/>
                                      </p:to>
                                    </p:set>
                                    <p:animEffect transition="in" filter="blinds(horizontal)">
                                      <p:cBhvr>
                                        <p:cTn id="92" dur="500"/>
                                        <p:tgtEl>
                                          <p:spTgt spid="4">
                                            <p:txEl>
                                              <p:pRg st="9" end="9"/>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4">
                                            <p:txEl>
                                              <p:pRg st="13" end="13"/>
                                            </p:txEl>
                                          </p:spTgt>
                                        </p:tgtEl>
                                        <p:attrNameLst>
                                          <p:attrName>style.visibility</p:attrName>
                                        </p:attrNameLst>
                                      </p:cBhvr>
                                      <p:to>
                                        <p:strVal val="visible"/>
                                      </p:to>
                                    </p:set>
                                    <p:animEffect transition="in" filter="blinds(horizontal)">
                                      <p:cBhvr>
                                        <p:cTn id="97" dur="500"/>
                                        <p:tgtEl>
                                          <p:spTgt spid="4">
                                            <p:txEl>
                                              <p:pRg st="13" end="13"/>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4">
                                            <p:txEl>
                                              <p:pRg st="15" end="15"/>
                                            </p:txEl>
                                          </p:spTgt>
                                        </p:tgtEl>
                                        <p:attrNameLst>
                                          <p:attrName>style.visibility</p:attrName>
                                        </p:attrNameLst>
                                      </p:cBhvr>
                                      <p:to>
                                        <p:strVal val="visible"/>
                                      </p:to>
                                    </p:set>
                                    <p:animEffect transition="in" filter="blinds(horizontal)">
                                      <p:cBhvr>
                                        <p:cTn id="102" dur="500"/>
                                        <p:tgtEl>
                                          <p:spTgt spid="4">
                                            <p:txEl>
                                              <p:pRg st="15" end="15"/>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5"/>
                                        </p:tgtEl>
                                        <p:attrNameLst>
                                          <p:attrName>style.visibility</p:attrName>
                                        </p:attrNameLst>
                                      </p:cBhvr>
                                      <p:to>
                                        <p:strVal val="visible"/>
                                      </p:to>
                                    </p:set>
                                    <p:animEffect transition="in" filter="blinds(horizontal)">
                                      <p:cBhvr>
                                        <p:cTn id="107" dur="500"/>
                                        <p:tgtEl>
                                          <p:spTgt spid="5"/>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5">
                                            <p:txEl>
                                              <p:pRg st="0" end="0"/>
                                            </p:txEl>
                                          </p:spTgt>
                                        </p:tgtEl>
                                        <p:attrNameLst>
                                          <p:attrName>style.visibility</p:attrName>
                                        </p:attrNameLst>
                                      </p:cBhvr>
                                      <p:to>
                                        <p:strVal val="visible"/>
                                      </p:to>
                                    </p:set>
                                    <p:animEffect transition="in" filter="blinds(horizontal)">
                                      <p:cBhvr>
                                        <p:cTn id="112" dur="500"/>
                                        <p:tgtEl>
                                          <p:spTgt spid="5">
                                            <p:txEl>
                                              <p:pRg st="0" end="0"/>
                                            </p:txEl>
                                          </p:spTgt>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5">
                                            <p:txEl>
                                              <p:pRg st="2" end="2"/>
                                            </p:txEl>
                                          </p:spTgt>
                                        </p:tgtEl>
                                        <p:attrNameLst>
                                          <p:attrName>style.visibility</p:attrName>
                                        </p:attrNameLst>
                                      </p:cBhvr>
                                      <p:to>
                                        <p:strVal val="visible"/>
                                      </p:to>
                                    </p:set>
                                    <p:animEffect transition="in" filter="blinds(horizontal)">
                                      <p:cBhvr>
                                        <p:cTn id="117" dur="500"/>
                                        <p:tgtEl>
                                          <p:spTgt spid="5">
                                            <p:txEl>
                                              <p:pRg st="2" end="2"/>
                                            </p:txEl>
                                          </p:spTgt>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5">
                                            <p:txEl>
                                              <p:pRg st="3" end="3"/>
                                            </p:txEl>
                                          </p:spTgt>
                                        </p:tgtEl>
                                        <p:attrNameLst>
                                          <p:attrName>style.visibility</p:attrName>
                                        </p:attrNameLst>
                                      </p:cBhvr>
                                      <p:to>
                                        <p:strVal val="visible"/>
                                      </p:to>
                                    </p:set>
                                    <p:animEffect transition="in" filter="blinds(horizontal)">
                                      <p:cBhvr>
                                        <p:cTn id="122" dur="500"/>
                                        <p:tgtEl>
                                          <p:spTgt spid="5">
                                            <p:txEl>
                                              <p:pRg st="3" end="3"/>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5">
                                            <p:txEl>
                                              <p:pRg st="4" end="4"/>
                                            </p:txEl>
                                          </p:spTgt>
                                        </p:tgtEl>
                                        <p:attrNameLst>
                                          <p:attrName>style.visibility</p:attrName>
                                        </p:attrNameLst>
                                      </p:cBhvr>
                                      <p:to>
                                        <p:strVal val="visible"/>
                                      </p:to>
                                    </p:set>
                                    <p:animEffect transition="in" filter="blinds(horizontal)">
                                      <p:cBhvr>
                                        <p:cTn id="1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557712" y="1894700"/>
            <a:ext cx="2928940" cy="830997"/>
          </a:xfrm>
          <a:prstGeom prst="rect">
            <a:avLst/>
          </a:prstGeom>
          <a:solidFill>
            <a:srgbClr val="00B0F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2400" b="1" dirty="0">
                <a:latin typeface="Arial" charset="0"/>
                <a:ea typeface="Arial" charset="0"/>
                <a:cs typeface="Arial" charset="0"/>
              </a:rPr>
              <a:t>Cerveau</a:t>
            </a:r>
            <a:r>
              <a:rPr lang="fr-FR" sz="2400" b="1">
                <a:latin typeface="Arial" charset="0"/>
                <a:ea typeface="Arial" charset="0"/>
                <a:cs typeface="Arial" charset="0"/>
              </a:rPr>
              <a:t>, plaisir,</a:t>
            </a:r>
          </a:p>
          <a:p>
            <a:pPr algn="ctr"/>
            <a:r>
              <a:rPr lang="fr-FR" sz="2400" b="1" dirty="0">
                <a:latin typeface="Arial" charset="0"/>
                <a:ea typeface="Arial" charset="0"/>
                <a:cs typeface="Arial" charset="0"/>
              </a:rPr>
              <a:t>sexualité</a:t>
            </a:r>
          </a:p>
        </p:txBody>
      </p:sp>
      <p:sp>
        <p:nvSpPr>
          <p:cNvPr id="3" name="ZoneTexte 2"/>
          <p:cNvSpPr txBox="1"/>
          <p:nvPr/>
        </p:nvSpPr>
        <p:spPr>
          <a:xfrm>
            <a:off x="314325" y="142876"/>
            <a:ext cx="3914775" cy="4702826"/>
          </a:xfrm>
          <a:prstGeom prst="rect">
            <a:avLst/>
          </a:prstGeom>
          <a:solidFill>
            <a:schemeClr val="accent6">
              <a:lumMod val="20000"/>
              <a:lumOff val="80000"/>
            </a:schemeClr>
          </a:solidFill>
        </p:spPr>
        <p:txBody>
          <a:bodyPr wrap="square" rtlCol="0">
            <a:spAutoFit/>
          </a:bodyPr>
          <a:lstStyle/>
          <a:p>
            <a:pPr algn="ctr"/>
            <a:r>
              <a:rPr lang="fr-FR" sz="2000" b="1" u="sng" dirty="0">
                <a:solidFill>
                  <a:srgbClr val="FF0000"/>
                </a:solidFill>
                <a:latin typeface="Arial" charset="0"/>
                <a:ea typeface="Arial" charset="0"/>
                <a:cs typeface="Arial" charset="0"/>
              </a:rPr>
              <a:t>COLLEGE (Cycle 4)</a:t>
            </a:r>
          </a:p>
          <a:p>
            <a:endParaRPr lang="fr-FR" sz="400" dirty="0">
              <a:latin typeface="Arial" charset="0"/>
              <a:ea typeface="Arial" charset="0"/>
              <a:cs typeface="Arial" charset="0"/>
            </a:endParaRPr>
          </a:p>
          <a:p>
            <a:pPr algn="ctr"/>
            <a:r>
              <a:rPr lang="fr-FR" u="sng" dirty="0">
                <a:solidFill>
                  <a:srgbClr val="002060"/>
                </a:solidFill>
                <a:latin typeface="Arial" charset="0"/>
                <a:ea typeface="Arial" charset="0"/>
                <a:cs typeface="Arial" charset="0"/>
              </a:rPr>
              <a:t>Connaissances:</a:t>
            </a:r>
          </a:p>
          <a:p>
            <a:pPr algn="just">
              <a:lnSpc>
                <a:spcPct val="115000"/>
              </a:lnSpc>
            </a:pPr>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Nature et trajet du message nerveux</a:t>
            </a:r>
          </a:p>
          <a:p>
            <a:pPr algn="just"/>
            <a:endParaRPr lang="fr-FR" sz="7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Communication nerveuse</a:t>
            </a:r>
          </a:p>
          <a:p>
            <a:pPr algn="just"/>
            <a:endParaRPr lang="fr-FR" sz="7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Intégration cérébrale et élaboration</a:t>
            </a:r>
          </a:p>
          <a:p>
            <a:pPr algn="just"/>
            <a:endParaRPr lang="fr-FR" sz="7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Système nerveux et hygiène de vie</a:t>
            </a: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Distinction entre reproduction et sexualité</a:t>
            </a:r>
          </a:p>
          <a:p>
            <a:endParaRPr lang="fr-FR" dirty="0">
              <a:latin typeface="Arial" charset="0"/>
              <a:ea typeface="Arial" charset="0"/>
              <a:cs typeface="Arial" charset="0"/>
            </a:endParaRPr>
          </a:p>
          <a:p>
            <a:pPr algn="ctr"/>
            <a:r>
              <a:rPr lang="fr-FR" u="sng" dirty="0">
                <a:solidFill>
                  <a:srgbClr val="00B050"/>
                </a:solidFill>
                <a:latin typeface="Arial" charset="0"/>
                <a:ea typeface="Arial" charset="0"/>
                <a:cs typeface="Arial" charset="0"/>
              </a:rPr>
              <a:t>Activités envisageables:</a:t>
            </a:r>
          </a:p>
          <a:p>
            <a:endParaRPr lang="fr-FR" sz="400" dirty="0">
              <a:solidFill>
                <a:srgbClr val="00B050"/>
              </a:solidFill>
              <a:latin typeface="Arial" charset="0"/>
              <a:ea typeface="Arial" charset="0"/>
              <a:cs typeface="Arial" charset="0"/>
            </a:endParaRPr>
          </a:p>
          <a:p>
            <a:pPr algn="ctr"/>
            <a:r>
              <a:rPr lang="fr-FR" dirty="0">
                <a:solidFill>
                  <a:srgbClr val="00B050"/>
                </a:solidFill>
                <a:latin typeface="Arial" charset="0"/>
                <a:ea typeface="Arial" charset="0"/>
                <a:cs typeface="Arial" charset="0"/>
              </a:rPr>
              <a:t>Observation microscopique de cellules nerveuses</a:t>
            </a:r>
          </a:p>
          <a:p>
            <a:r>
              <a:rPr lang="fr-FR" sz="400" dirty="0">
                <a:solidFill>
                  <a:srgbClr val="00B050"/>
                </a:solidFill>
                <a:latin typeface="Arial" charset="0"/>
                <a:ea typeface="Arial" charset="0"/>
                <a:cs typeface="Arial" charset="0"/>
              </a:rPr>
              <a:t> </a:t>
            </a:r>
          </a:p>
          <a:p>
            <a:pPr algn="ctr"/>
            <a:r>
              <a:rPr lang="fr-FR" dirty="0">
                <a:solidFill>
                  <a:srgbClr val="00B050"/>
                </a:solidFill>
                <a:latin typeface="Arial" charset="0"/>
                <a:ea typeface="Arial" charset="0"/>
                <a:cs typeface="Arial" charset="0"/>
              </a:rPr>
              <a:t>Dissection de la tête d’un poisson</a:t>
            </a:r>
          </a:p>
          <a:p>
            <a:pPr algn="ctr"/>
            <a:endParaRPr lang="fr-FR" sz="400" dirty="0">
              <a:solidFill>
                <a:srgbClr val="00B050"/>
              </a:solidFill>
              <a:latin typeface="Arial" charset="0"/>
              <a:ea typeface="Arial" charset="0"/>
              <a:cs typeface="Arial" charset="0"/>
            </a:endParaRPr>
          </a:p>
          <a:p>
            <a:pPr algn="ctr"/>
            <a:r>
              <a:rPr lang="fr-FR" dirty="0">
                <a:solidFill>
                  <a:srgbClr val="00B050"/>
                </a:solidFill>
                <a:latin typeface="Arial" charset="0"/>
                <a:ea typeface="Arial" charset="0"/>
                <a:cs typeface="Arial" charset="0"/>
              </a:rPr>
              <a:t>Dilacération d’un nerf</a:t>
            </a:r>
            <a:endParaRPr lang="fr-FR" dirty="0">
              <a:latin typeface="Arial" charset="0"/>
              <a:ea typeface="Arial" charset="0"/>
              <a:cs typeface="Arial" charset="0"/>
            </a:endParaRPr>
          </a:p>
        </p:txBody>
      </p:sp>
      <p:sp>
        <p:nvSpPr>
          <p:cNvPr id="4" name="ZoneTexte 3"/>
          <p:cNvSpPr txBox="1"/>
          <p:nvPr/>
        </p:nvSpPr>
        <p:spPr>
          <a:xfrm>
            <a:off x="7815264" y="142876"/>
            <a:ext cx="4084636" cy="4339650"/>
          </a:xfrm>
          <a:prstGeom prst="rect">
            <a:avLst/>
          </a:prstGeom>
          <a:solidFill>
            <a:schemeClr val="accent2">
              <a:lumMod val="20000"/>
              <a:lumOff val="80000"/>
            </a:schemeClr>
          </a:solidFill>
        </p:spPr>
        <p:txBody>
          <a:bodyPr wrap="square" rtlCol="0">
            <a:spAutoFit/>
          </a:bodyPr>
          <a:lstStyle/>
          <a:p>
            <a:pPr algn="ctr"/>
            <a:r>
              <a:rPr lang="fr-FR" sz="2000" b="1" u="sng" dirty="0">
                <a:solidFill>
                  <a:srgbClr val="FF0000"/>
                </a:solidFill>
                <a:latin typeface="Arial" charset="0"/>
                <a:ea typeface="Arial" charset="0"/>
                <a:cs typeface="Arial" charset="0"/>
              </a:rPr>
              <a:t>LYCEE</a:t>
            </a:r>
          </a:p>
          <a:p>
            <a:endParaRPr lang="fr-FR" sz="400" dirty="0">
              <a:latin typeface="Arial" charset="0"/>
              <a:ea typeface="Arial" charset="0"/>
              <a:cs typeface="Arial" charset="0"/>
            </a:endParaRPr>
          </a:p>
          <a:p>
            <a:pPr algn="ctr"/>
            <a:r>
              <a:rPr lang="fr-FR" u="sng" dirty="0">
                <a:solidFill>
                  <a:srgbClr val="002060"/>
                </a:solidFill>
                <a:latin typeface="Arial" charset="0"/>
                <a:ea typeface="Arial" charset="0"/>
                <a:cs typeface="Arial" charset="0"/>
              </a:rPr>
              <a:t>Connaissances:</a:t>
            </a:r>
          </a:p>
          <a:p>
            <a:pPr algn="just"/>
            <a:endParaRPr lang="fr-FR" sz="400" u="sng"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Activation du système de récompense</a:t>
            </a: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Facteurs affectifs et cognitifs, contexte culturel </a:t>
            </a:r>
            <a:r>
              <a:rPr lang="fr-FR" dirty="0">
                <a:solidFill>
                  <a:srgbClr val="002060"/>
                </a:solidFill>
                <a:latin typeface="Arial" charset="0"/>
                <a:ea typeface="Arial" charset="0"/>
                <a:cs typeface="Arial" charset="0"/>
                <a:sym typeface="Wingdings"/>
              </a:rPr>
              <a:t></a:t>
            </a:r>
            <a:r>
              <a:rPr lang="fr-FR" dirty="0">
                <a:solidFill>
                  <a:srgbClr val="002060"/>
                </a:solidFill>
                <a:latin typeface="Arial" charset="0"/>
                <a:ea typeface="Arial" charset="0"/>
                <a:cs typeface="Arial" charset="0"/>
              </a:rPr>
              <a:t> influence majeure sur le comportement sexuel humain</a:t>
            </a: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Composante biologique de la relation entre sexualité et plaisir, structures cérébrales et composantes affectives, motivationnelles et cognitives</a:t>
            </a:r>
          </a:p>
          <a:p>
            <a:pPr algn="just"/>
            <a:endParaRPr lang="fr-FR" sz="400" dirty="0">
              <a:latin typeface="Arial" charset="0"/>
              <a:ea typeface="Arial" charset="0"/>
              <a:cs typeface="Arial" charset="0"/>
            </a:endParaRPr>
          </a:p>
          <a:p>
            <a:pPr algn="ctr"/>
            <a:endParaRPr lang="fr-FR" sz="400" u="sng" dirty="0">
              <a:solidFill>
                <a:srgbClr val="00B050"/>
              </a:solidFill>
              <a:latin typeface="Arial" charset="0"/>
              <a:ea typeface="Arial" charset="0"/>
              <a:cs typeface="Arial" charset="0"/>
            </a:endParaRPr>
          </a:p>
          <a:p>
            <a:pPr algn="ctr"/>
            <a:r>
              <a:rPr lang="fr-FR" u="sng" dirty="0">
                <a:solidFill>
                  <a:srgbClr val="00B050"/>
                </a:solidFill>
                <a:latin typeface="Arial" charset="0"/>
                <a:ea typeface="Arial" charset="0"/>
                <a:cs typeface="Arial" charset="0"/>
              </a:rPr>
              <a:t>Activités envisageables:</a:t>
            </a:r>
          </a:p>
          <a:p>
            <a:endParaRPr lang="fr-FR" sz="400" dirty="0">
              <a:solidFill>
                <a:srgbClr val="00B050"/>
              </a:solidFill>
              <a:latin typeface="Arial" charset="0"/>
              <a:ea typeface="Arial" charset="0"/>
              <a:cs typeface="Arial" charset="0"/>
            </a:endParaRPr>
          </a:p>
          <a:p>
            <a:pPr algn="ctr"/>
            <a:endParaRPr lang="fr-FR" sz="400" dirty="0">
              <a:solidFill>
                <a:srgbClr val="00B050"/>
              </a:solidFill>
              <a:latin typeface="Arial" charset="0"/>
              <a:ea typeface="Arial" charset="0"/>
              <a:cs typeface="Arial" charset="0"/>
            </a:endParaRPr>
          </a:p>
          <a:p>
            <a:r>
              <a:rPr lang="fr-FR" dirty="0">
                <a:solidFill>
                  <a:srgbClr val="00B050"/>
                </a:solidFill>
                <a:latin typeface="Arial" charset="0"/>
                <a:ea typeface="Arial" charset="0"/>
                <a:cs typeface="Arial" charset="0"/>
              </a:rPr>
              <a:t>Expériences historiques de </a:t>
            </a:r>
            <a:r>
              <a:rPr lang="fr-FR" dirty="0" err="1">
                <a:solidFill>
                  <a:srgbClr val="00B050"/>
                </a:solidFill>
                <a:latin typeface="Arial" charset="0"/>
                <a:ea typeface="Arial" charset="0"/>
                <a:cs typeface="Arial" charset="0"/>
              </a:rPr>
              <a:t>Olds</a:t>
            </a:r>
            <a:r>
              <a:rPr lang="fr-FR" dirty="0">
                <a:solidFill>
                  <a:srgbClr val="00B050"/>
                </a:solidFill>
                <a:latin typeface="Arial" charset="0"/>
                <a:ea typeface="Arial" charset="0"/>
                <a:cs typeface="Arial" charset="0"/>
              </a:rPr>
              <a:t> et Milner</a:t>
            </a:r>
          </a:p>
          <a:p>
            <a:endParaRPr lang="fr-FR" sz="400" dirty="0">
              <a:solidFill>
                <a:srgbClr val="00B050"/>
              </a:solidFill>
              <a:latin typeface="Arial" charset="0"/>
              <a:ea typeface="Arial" charset="0"/>
              <a:cs typeface="Arial" charset="0"/>
            </a:endParaRPr>
          </a:p>
          <a:p>
            <a:endParaRPr lang="fr-FR" sz="400" dirty="0">
              <a:solidFill>
                <a:srgbClr val="00B050"/>
              </a:solidFill>
              <a:latin typeface="Arial" charset="0"/>
              <a:ea typeface="Arial" charset="0"/>
              <a:cs typeface="Arial" charset="0"/>
            </a:endParaRPr>
          </a:p>
        </p:txBody>
      </p:sp>
    </p:spTree>
    <p:extLst>
      <p:ext uri="{BB962C8B-B14F-4D97-AF65-F5344CB8AC3E}">
        <p14:creationId xmlns:p14="http://schemas.microsoft.com/office/powerpoint/2010/main" val="20966594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blinds(horizontal)">
                                      <p:cBhvr>
                                        <p:cTn id="42" dur="500"/>
                                        <p:tgtEl>
                                          <p:spTgt spid="3">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animEffect transition="in" filter="blinds(horizontal)">
                                      <p:cBhvr>
                                        <p:cTn id="47" dur="500"/>
                                        <p:tgtEl>
                                          <p:spTgt spid="3">
                                            <p:txEl>
                                              <p:pRg st="12" end="1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3">
                                            <p:txEl>
                                              <p:pRg st="14" end="14"/>
                                            </p:txEl>
                                          </p:spTgt>
                                        </p:tgtEl>
                                        <p:attrNameLst>
                                          <p:attrName>style.visibility</p:attrName>
                                        </p:attrNameLst>
                                      </p:cBhvr>
                                      <p:to>
                                        <p:strVal val="visible"/>
                                      </p:to>
                                    </p:set>
                                    <p:animEffect transition="in" filter="blinds(horizontal)">
                                      <p:cBhvr>
                                        <p:cTn id="52" dur="500"/>
                                        <p:tgtEl>
                                          <p:spTgt spid="3">
                                            <p:txEl>
                                              <p:pRg st="14" end="1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
                                            <p:txEl>
                                              <p:pRg st="16" end="16"/>
                                            </p:txEl>
                                          </p:spTgt>
                                        </p:tgtEl>
                                        <p:attrNameLst>
                                          <p:attrName>style.visibility</p:attrName>
                                        </p:attrNameLst>
                                      </p:cBhvr>
                                      <p:to>
                                        <p:strVal val="visible"/>
                                      </p:to>
                                    </p:set>
                                    <p:animEffect transition="in" filter="blinds(horizontal)">
                                      <p:cBhvr>
                                        <p:cTn id="57" dur="500"/>
                                        <p:tgtEl>
                                          <p:spTgt spid="3">
                                            <p:txEl>
                                              <p:pRg st="16" end="16"/>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3">
                                            <p:txEl>
                                              <p:pRg st="18" end="18"/>
                                            </p:txEl>
                                          </p:spTgt>
                                        </p:tgtEl>
                                        <p:attrNameLst>
                                          <p:attrName>style.visibility</p:attrName>
                                        </p:attrNameLst>
                                      </p:cBhvr>
                                      <p:to>
                                        <p:strVal val="visible"/>
                                      </p:to>
                                    </p:set>
                                    <p:animEffect transition="in" filter="blinds(horizontal)">
                                      <p:cBhvr>
                                        <p:cTn id="62" dur="500"/>
                                        <p:tgtEl>
                                          <p:spTgt spid="3">
                                            <p:txEl>
                                              <p:pRg st="18" end="18"/>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3">
                                            <p:txEl>
                                              <p:pRg st="20" end="20"/>
                                            </p:txEl>
                                          </p:spTgt>
                                        </p:tgtEl>
                                        <p:attrNameLst>
                                          <p:attrName>style.visibility</p:attrName>
                                        </p:attrNameLst>
                                      </p:cBhvr>
                                      <p:to>
                                        <p:strVal val="visible"/>
                                      </p:to>
                                    </p:set>
                                    <p:animEffect transition="in" filter="blinds(horizontal)">
                                      <p:cBhvr>
                                        <p:cTn id="67" dur="500"/>
                                        <p:tgtEl>
                                          <p:spTgt spid="3">
                                            <p:txEl>
                                              <p:pRg st="20" end="2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blinds(horizontal)">
                                      <p:cBhvr>
                                        <p:cTn id="72" dur="500"/>
                                        <p:tgtEl>
                                          <p:spTgt spid="4"/>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4">
                                            <p:txEl>
                                              <p:pRg st="0" end="0"/>
                                            </p:txEl>
                                          </p:spTgt>
                                        </p:tgtEl>
                                        <p:attrNameLst>
                                          <p:attrName>style.visibility</p:attrName>
                                        </p:attrNameLst>
                                      </p:cBhvr>
                                      <p:to>
                                        <p:strVal val="visible"/>
                                      </p:to>
                                    </p:set>
                                    <p:animEffect transition="in" filter="blinds(horizontal)">
                                      <p:cBhvr>
                                        <p:cTn id="77" dur="500"/>
                                        <p:tgtEl>
                                          <p:spTgt spid="4">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4">
                                            <p:txEl>
                                              <p:pRg st="2" end="2"/>
                                            </p:txEl>
                                          </p:spTgt>
                                        </p:tgtEl>
                                        <p:attrNameLst>
                                          <p:attrName>style.visibility</p:attrName>
                                        </p:attrNameLst>
                                      </p:cBhvr>
                                      <p:to>
                                        <p:strVal val="visible"/>
                                      </p:to>
                                    </p:set>
                                    <p:animEffect transition="in" filter="blinds(horizontal)">
                                      <p:cBhvr>
                                        <p:cTn id="82" dur="500"/>
                                        <p:tgtEl>
                                          <p:spTgt spid="4">
                                            <p:txEl>
                                              <p:pRg st="2" end="2"/>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4">
                                            <p:txEl>
                                              <p:pRg st="4" end="4"/>
                                            </p:txEl>
                                          </p:spTgt>
                                        </p:tgtEl>
                                        <p:attrNameLst>
                                          <p:attrName>style.visibility</p:attrName>
                                        </p:attrNameLst>
                                      </p:cBhvr>
                                      <p:to>
                                        <p:strVal val="visible"/>
                                      </p:to>
                                    </p:set>
                                    <p:animEffect transition="in" filter="blinds(horizontal)">
                                      <p:cBhvr>
                                        <p:cTn id="87" dur="500"/>
                                        <p:tgtEl>
                                          <p:spTgt spid="4">
                                            <p:txEl>
                                              <p:pRg st="4" end="4"/>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4">
                                            <p:txEl>
                                              <p:pRg st="6" end="6"/>
                                            </p:txEl>
                                          </p:spTgt>
                                        </p:tgtEl>
                                        <p:attrNameLst>
                                          <p:attrName>style.visibility</p:attrName>
                                        </p:attrNameLst>
                                      </p:cBhvr>
                                      <p:to>
                                        <p:strVal val="visible"/>
                                      </p:to>
                                    </p:set>
                                    <p:animEffect transition="in" filter="blinds(horizontal)">
                                      <p:cBhvr>
                                        <p:cTn id="92" dur="500"/>
                                        <p:tgtEl>
                                          <p:spTgt spid="4">
                                            <p:txEl>
                                              <p:pRg st="6" end="6"/>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4">
                                            <p:txEl>
                                              <p:pRg st="8" end="8"/>
                                            </p:txEl>
                                          </p:spTgt>
                                        </p:tgtEl>
                                        <p:attrNameLst>
                                          <p:attrName>style.visibility</p:attrName>
                                        </p:attrNameLst>
                                      </p:cBhvr>
                                      <p:to>
                                        <p:strVal val="visible"/>
                                      </p:to>
                                    </p:set>
                                    <p:animEffect transition="in" filter="blinds(horizontal)">
                                      <p:cBhvr>
                                        <p:cTn id="97" dur="500"/>
                                        <p:tgtEl>
                                          <p:spTgt spid="4">
                                            <p:txEl>
                                              <p:pRg st="8" end="8"/>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4">
                                            <p:txEl>
                                              <p:pRg st="11" end="11"/>
                                            </p:txEl>
                                          </p:spTgt>
                                        </p:tgtEl>
                                        <p:attrNameLst>
                                          <p:attrName>style.visibility</p:attrName>
                                        </p:attrNameLst>
                                      </p:cBhvr>
                                      <p:to>
                                        <p:strVal val="visible"/>
                                      </p:to>
                                    </p:set>
                                    <p:animEffect transition="in" filter="blinds(horizontal)">
                                      <p:cBhvr>
                                        <p:cTn id="102" dur="500"/>
                                        <p:tgtEl>
                                          <p:spTgt spid="4">
                                            <p:txEl>
                                              <p:pRg st="11" end="11"/>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4">
                                            <p:txEl>
                                              <p:pRg st="14" end="14"/>
                                            </p:txEl>
                                          </p:spTgt>
                                        </p:tgtEl>
                                        <p:attrNameLst>
                                          <p:attrName>style.visibility</p:attrName>
                                        </p:attrNameLst>
                                      </p:cBhvr>
                                      <p:to>
                                        <p:strVal val="visible"/>
                                      </p:to>
                                    </p:set>
                                    <p:animEffect transition="in" filter="blinds(horizontal)">
                                      <p:cBhvr>
                                        <p:cTn id="107" dur="500"/>
                                        <p:tgtEl>
                                          <p:spTgt spid="4">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95266" y="168040"/>
            <a:ext cx="4398505" cy="3754348"/>
          </a:xfrm>
          <a:prstGeom prst="rect">
            <a:avLst/>
          </a:prstGeom>
          <a:noFill/>
          <a:ln w="9525">
            <a:noFill/>
            <a:miter lim="800000"/>
            <a:headEnd/>
            <a:tailEnd/>
          </a:ln>
        </p:spPr>
      </p:pic>
      <p:sp>
        <p:nvSpPr>
          <p:cNvPr id="5" name="Rectangle 4"/>
          <p:cNvSpPr/>
          <p:nvPr/>
        </p:nvSpPr>
        <p:spPr>
          <a:xfrm>
            <a:off x="4593771" y="168040"/>
            <a:ext cx="7271658" cy="369332"/>
          </a:xfrm>
          <a:prstGeom prst="rect">
            <a:avLst/>
          </a:prstGeom>
        </p:spPr>
        <p:txBody>
          <a:bodyPr wrap="square">
            <a:spAutoFit/>
          </a:bodyPr>
          <a:lstStyle/>
          <a:p>
            <a:pPr algn="ctr"/>
            <a:r>
              <a:rPr lang="fr-FR" b="1" u="sng" dirty="0">
                <a:effectLst>
                  <a:outerShdw blurRad="38100" dist="38100" dir="2700000" algn="tl">
                    <a:srgbClr val="000000">
                      <a:alpha val="43137"/>
                    </a:srgbClr>
                  </a:outerShdw>
                </a:effectLst>
                <a:latin typeface="Arial" charset="0"/>
                <a:ea typeface="Arial" charset="0"/>
                <a:cs typeface="Arial" charset="0"/>
              </a:rPr>
              <a:t>Expériences historiques de James </a:t>
            </a:r>
            <a:r>
              <a:rPr lang="fr-FR" b="1" u="sng" dirty="0" err="1">
                <a:effectLst>
                  <a:outerShdw blurRad="38100" dist="38100" dir="2700000" algn="tl">
                    <a:srgbClr val="000000">
                      <a:alpha val="43137"/>
                    </a:srgbClr>
                  </a:outerShdw>
                </a:effectLst>
                <a:latin typeface="Arial" charset="0"/>
                <a:ea typeface="Arial" charset="0"/>
                <a:cs typeface="Arial" charset="0"/>
              </a:rPr>
              <a:t>Olds</a:t>
            </a:r>
            <a:r>
              <a:rPr lang="fr-FR" b="1" u="sng" dirty="0">
                <a:effectLst>
                  <a:outerShdw blurRad="38100" dist="38100" dir="2700000" algn="tl">
                    <a:srgbClr val="000000">
                      <a:alpha val="43137"/>
                    </a:srgbClr>
                  </a:outerShdw>
                </a:effectLst>
                <a:latin typeface="Arial" charset="0"/>
                <a:ea typeface="Arial" charset="0"/>
                <a:cs typeface="Arial" charset="0"/>
              </a:rPr>
              <a:t> et Peter Milner – 1952</a:t>
            </a:r>
            <a:endParaRPr lang="fr-FR" u="sng" dirty="0">
              <a:latin typeface="Arial" charset="0"/>
              <a:ea typeface="Arial" charset="0"/>
              <a:cs typeface="Arial" charset="0"/>
            </a:endParaRPr>
          </a:p>
        </p:txBody>
      </p:sp>
      <p:sp>
        <p:nvSpPr>
          <p:cNvPr id="6" name="Rectangle 5"/>
          <p:cNvSpPr/>
          <p:nvPr/>
        </p:nvSpPr>
        <p:spPr>
          <a:xfrm>
            <a:off x="4593771" y="753272"/>
            <a:ext cx="7598229" cy="5586145"/>
          </a:xfrm>
          <a:prstGeom prst="rect">
            <a:avLst/>
          </a:prstGeom>
        </p:spPr>
        <p:txBody>
          <a:bodyPr wrap="square">
            <a:spAutoFit/>
          </a:bodyPr>
          <a:lstStyle/>
          <a:p>
            <a:pPr algn="just"/>
            <a:r>
              <a:rPr lang="fr-FR" dirty="0">
                <a:latin typeface="Arial" charset="0"/>
                <a:ea typeface="Arial" charset="0"/>
                <a:cs typeface="Arial" charset="0"/>
              </a:rPr>
              <a:t>Milner est un chercheur très réputé pour ses études d'exploration des fonctions cérébrales. Sa principale méthode consistait à implanter des électrodes directement dans le cerveau de rats, d'y envoyer des décharges de diverses intensités et d'en voir les effets. </a:t>
            </a:r>
          </a:p>
          <a:p>
            <a:pPr algn="just"/>
            <a:endParaRPr lang="fr-FR" sz="500" dirty="0">
              <a:latin typeface="Arial" charset="0"/>
              <a:ea typeface="Arial" charset="0"/>
              <a:cs typeface="Arial" charset="0"/>
            </a:endParaRPr>
          </a:p>
          <a:p>
            <a:pPr algn="just"/>
            <a:r>
              <a:rPr lang="fr-FR" dirty="0">
                <a:latin typeface="Arial" charset="0"/>
                <a:ea typeface="Arial" charset="0"/>
                <a:cs typeface="Arial" charset="0"/>
              </a:rPr>
              <a:t>La recherche de James </a:t>
            </a:r>
            <a:r>
              <a:rPr lang="fr-FR" dirty="0" err="1">
                <a:latin typeface="Arial" charset="0"/>
                <a:ea typeface="Arial" charset="0"/>
                <a:cs typeface="Arial" charset="0"/>
              </a:rPr>
              <a:t>Olds</a:t>
            </a:r>
            <a:r>
              <a:rPr lang="fr-FR" dirty="0">
                <a:latin typeface="Arial" charset="0"/>
                <a:ea typeface="Arial" charset="0"/>
                <a:cs typeface="Arial" charset="0"/>
              </a:rPr>
              <a:t>, étudiant en thèse, consistait quant à elle à stimuler un centre supposé de la vigilance, situé en arrière de l'hypothalamus, afin de vérifier si l'on pouvait amener les rats à éviter certains coins de leur cage en les stimulant.</a:t>
            </a:r>
          </a:p>
          <a:p>
            <a:pPr algn="just"/>
            <a:endParaRPr lang="fr-FR" sz="500" dirty="0">
              <a:latin typeface="Arial" charset="0"/>
              <a:ea typeface="Arial" charset="0"/>
              <a:cs typeface="Arial" charset="0"/>
            </a:endParaRPr>
          </a:p>
          <a:p>
            <a:pPr algn="just"/>
            <a:r>
              <a:rPr lang="fr-FR" dirty="0">
                <a:latin typeface="Arial" charset="0"/>
                <a:ea typeface="Arial" charset="0"/>
                <a:cs typeface="Arial" charset="0"/>
              </a:rPr>
              <a:t>L'expérience se déroulait à merveille : l'ensemble des rats stimulés avaient tendance à éviter les endroits « trop stimulants ». Tous, sauf un 1! Contrairement aux autres, Jack, le rat « réfractaire » ainsi nommé, revenait systématiquement vers les endroits où les chocs électriques étaient administrés. Mieux que ça : plus l'intensité des chocs électriques était intense, plus Jack se dirigeait vers les zones où ils étaient administrés.</a:t>
            </a:r>
          </a:p>
          <a:p>
            <a:pPr algn="just"/>
            <a:endParaRPr lang="fr-FR" sz="500" dirty="0">
              <a:latin typeface="Arial" charset="0"/>
              <a:ea typeface="Arial" charset="0"/>
              <a:cs typeface="Arial" charset="0"/>
            </a:endParaRPr>
          </a:p>
          <a:p>
            <a:pPr algn="just"/>
            <a:r>
              <a:rPr lang="fr-FR" dirty="0">
                <a:latin typeface="Arial" charset="0"/>
                <a:ea typeface="Arial" charset="0"/>
                <a:cs typeface="Arial" charset="0"/>
              </a:rPr>
              <a:t>Face à ce comportement « masochiste », </a:t>
            </a:r>
            <a:r>
              <a:rPr lang="fr-FR" dirty="0" err="1">
                <a:latin typeface="Arial" charset="0"/>
                <a:ea typeface="Arial" charset="0"/>
                <a:cs typeface="Arial" charset="0"/>
              </a:rPr>
              <a:t>Olds</a:t>
            </a:r>
            <a:r>
              <a:rPr lang="fr-FR" dirty="0">
                <a:latin typeface="Arial" charset="0"/>
                <a:ea typeface="Arial" charset="0"/>
                <a:cs typeface="Arial" charset="0"/>
              </a:rPr>
              <a:t> entreprit de disséquer l'animal. Il découvrit alors qu'il y avait eu une erreur : l'électrode n'avait pas été implanté dans l'hypothalamus, mais dans une zone très proche, le </a:t>
            </a:r>
            <a:r>
              <a:rPr lang="fr-FR" b="1" dirty="0">
                <a:latin typeface="Arial" charset="0"/>
                <a:ea typeface="Arial" charset="0"/>
                <a:cs typeface="Arial" charset="0"/>
              </a:rPr>
              <a:t>septum</a:t>
            </a:r>
            <a:r>
              <a:rPr lang="fr-FR" dirty="0">
                <a:latin typeface="Arial" charset="0"/>
                <a:ea typeface="Arial" charset="0"/>
                <a:cs typeface="Arial" charset="0"/>
              </a:rPr>
              <a:t>.</a:t>
            </a:r>
          </a:p>
        </p:txBody>
      </p:sp>
    </p:spTree>
    <p:extLst>
      <p:ext uri="{BB962C8B-B14F-4D97-AF65-F5344CB8AC3E}">
        <p14:creationId xmlns:p14="http://schemas.microsoft.com/office/powerpoint/2010/main" val="616780111"/>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557712" y="1894700"/>
            <a:ext cx="2928940" cy="830997"/>
          </a:xfrm>
          <a:prstGeom prst="rect">
            <a:avLst/>
          </a:prstGeom>
          <a:solidFill>
            <a:srgbClr val="00B0F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2400" b="1" dirty="0">
                <a:latin typeface="Arial" charset="0"/>
                <a:ea typeface="Arial" charset="0"/>
                <a:cs typeface="Arial" charset="0"/>
              </a:rPr>
              <a:t>Cerveau</a:t>
            </a:r>
            <a:r>
              <a:rPr lang="fr-FR" sz="2400" b="1">
                <a:latin typeface="Arial" charset="0"/>
                <a:ea typeface="Arial" charset="0"/>
                <a:cs typeface="Arial" charset="0"/>
              </a:rPr>
              <a:t>, plaisir,</a:t>
            </a:r>
          </a:p>
          <a:p>
            <a:pPr algn="ctr"/>
            <a:r>
              <a:rPr lang="fr-FR" sz="2400" b="1" dirty="0">
                <a:latin typeface="Arial" charset="0"/>
                <a:ea typeface="Arial" charset="0"/>
                <a:cs typeface="Arial" charset="0"/>
              </a:rPr>
              <a:t>sexualité</a:t>
            </a:r>
          </a:p>
        </p:txBody>
      </p:sp>
      <p:sp>
        <p:nvSpPr>
          <p:cNvPr id="3" name="ZoneTexte 2"/>
          <p:cNvSpPr txBox="1"/>
          <p:nvPr/>
        </p:nvSpPr>
        <p:spPr>
          <a:xfrm>
            <a:off x="314325" y="142876"/>
            <a:ext cx="3914775" cy="4702826"/>
          </a:xfrm>
          <a:prstGeom prst="rect">
            <a:avLst/>
          </a:prstGeom>
          <a:solidFill>
            <a:schemeClr val="accent6">
              <a:lumMod val="20000"/>
              <a:lumOff val="80000"/>
            </a:schemeClr>
          </a:solidFill>
        </p:spPr>
        <p:txBody>
          <a:bodyPr wrap="square" rtlCol="0">
            <a:spAutoFit/>
          </a:bodyPr>
          <a:lstStyle/>
          <a:p>
            <a:pPr algn="ctr"/>
            <a:r>
              <a:rPr lang="fr-FR" sz="2000" b="1" u="sng" dirty="0">
                <a:solidFill>
                  <a:srgbClr val="FF0000"/>
                </a:solidFill>
                <a:latin typeface="Arial" charset="0"/>
                <a:ea typeface="Arial" charset="0"/>
                <a:cs typeface="Arial" charset="0"/>
              </a:rPr>
              <a:t>COLLEGE (Cycle 4)</a:t>
            </a:r>
          </a:p>
          <a:p>
            <a:endParaRPr lang="fr-FR" sz="400" dirty="0">
              <a:latin typeface="Arial" charset="0"/>
              <a:ea typeface="Arial" charset="0"/>
              <a:cs typeface="Arial" charset="0"/>
            </a:endParaRPr>
          </a:p>
          <a:p>
            <a:pPr algn="ctr"/>
            <a:r>
              <a:rPr lang="fr-FR" u="sng" dirty="0">
                <a:solidFill>
                  <a:srgbClr val="002060"/>
                </a:solidFill>
                <a:latin typeface="Arial" charset="0"/>
                <a:ea typeface="Arial" charset="0"/>
                <a:cs typeface="Arial" charset="0"/>
              </a:rPr>
              <a:t>Connaissances:</a:t>
            </a:r>
          </a:p>
          <a:p>
            <a:pPr algn="just">
              <a:lnSpc>
                <a:spcPct val="115000"/>
              </a:lnSpc>
            </a:pPr>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Nature et trajet du message nerveux</a:t>
            </a:r>
          </a:p>
          <a:p>
            <a:pPr algn="just"/>
            <a:endParaRPr lang="fr-FR" sz="7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Communication nerveuse</a:t>
            </a:r>
          </a:p>
          <a:p>
            <a:pPr algn="just"/>
            <a:endParaRPr lang="fr-FR" sz="7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Intégration cérébrale et élaboration</a:t>
            </a:r>
          </a:p>
          <a:p>
            <a:pPr algn="just"/>
            <a:endParaRPr lang="fr-FR" sz="7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Système nerveux et hygiène de vie</a:t>
            </a: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Distinction entre reproduction et sexualité</a:t>
            </a:r>
          </a:p>
          <a:p>
            <a:endParaRPr lang="fr-FR" dirty="0">
              <a:latin typeface="Arial" charset="0"/>
              <a:ea typeface="Arial" charset="0"/>
              <a:cs typeface="Arial" charset="0"/>
            </a:endParaRPr>
          </a:p>
          <a:p>
            <a:pPr algn="ctr"/>
            <a:r>
              <a:rPr lang="fr-FR" u="sng" dirty="0">
                <a:solidFill>
                  <a:srgbClr val="00B050"/>
                </a:solidFill>
                <a:latin typeface="Arial" charset="0"/>
                <a:ea typeface="Arial" charset="0"/>
                <a:cs typeface="Arial" charset="0"/>
              </a:rPr>
              <a:t>Activités envisageables:</a:t>
            </a:r>
          </a:p>
          <a:p>
            <a:endParaRPr lang="fr-FR" sz="400" dirty="0">
              <a:solidFill>
                <a:srgbClr val="00B050"/>
              </a:solidFill>
              <a:latin typeface="Arial" charset="0"/>
              <a:ea typeface="Arial" charset="0"/>
              <a:cs typeface="Arial" charset="0"/>
            </a:endParaRPr>
          </a:p>
          <a:p>
            <a:pPr algn="ctr"/>
            <a:r>
              <a:rPr lang="fr-FR" dirty="0">
                <a:solidFill>
                  <a:srgbClr val="00B050"/>
                </a:solidFill>
                <a:latin typeface="Arial" charset="0"/>
                <a:ea typeface="Arial" charset="0"/>
                <a:cs typeface="Arial" charset="0"/>
              </a:rPr>
              <a:t>Observation microscopique de cellules nerveuses</a:t>
            </a:r>
          </a:p>
          <a:p>
            <a:r>
              <a:rPr lang="fr-FR" sz="400" dirty="0">
                <a:solidFill>
                  <a:srgbClr val="00B050"/>
                </a:solidFill>
                <a:latin typeface="Arial" charset="0"/>
                <a:ea typeface="Arial" charset="0"/>
                <a:cs typeface="Arial" charset="0"/>
              </a:rPr>
              <a:t> </a:t>
            </a:r>
          </a:p>
          <a:p>
            <a:pPr algn="ctr"/>
            <a:r>
              <a:rPr lang="fr-FR" dirty="0">
                <a:solidFill>
                  <a:srgbClr val="00B050"/>
                </a:solidFill>
                <a:latin typeface="Arial" charset="0"/>
                <a:ea typeface="Arial" charset="0"/>
                <a:cs typeface="Arial" charset="0"/>
              </a:rPr>
              <a:t>Dissection de la tête d’un poisson</a:t>
            </a:r>
          </a:p>
          <a:p>
            <a:pPr algn="ctr"/>
            <a:endParaRPr lang="fr-FR" sz="400" dirty="0">
              <a:solidFill>
                <a:srgbClr val="00B050"/>
              </a:solidFill>
              <a:latin typeface="Arial" charset="0"/>
              <a:ea typeface="Arial" charset="0"/>
              <a:cs typeface="Arial" charset="0"/>
            </a:endParaRPr>
          </a:p>
          <a:p>
            <a:pPr algn="ctr"/>
            <a:r>
              <a:rPr lang="fr-FR" dirty="0">
                <a:solidFill>
                  <a:srgbClr val="00B050"/>
                </a:solidFill>
                <a:latin typeface="Arial" charset="0"/>
                <a:ea typeface="Arial" charset="0"/>
                <a:cs typeface="Arial" charset="0"/>
              </a:rPr>
              <a:t>Dilacération d’un nerf</a:t>
            </a:r>
            <a:endParaRPr lang="fr-FR" dirty="0">
              <a:latin typeface="Arial" charset="0"/>
              <a:ea typeface="Arial" charset="0"/>
              <a:cs typeface="Arial" charset="0"/>
            </a:endParaRPr>
          </a:p>
        </p:txBody>
      </p:sp>
      <p:sp>
        <p:nvSpPr>
          <p:cNvPr id="4" name="ZoneTexte 3"/>
          <p:cNvSpPr txBox="1"/>
          <p:nvPr/>
        </p:nvSpPr>
        <p:spPr>
          <a:xfrm>
            <a:off x="7815264" y="142876"/>
            <a:ext cx="4084636" cy="4678204"/>
          </a:xfrm>
          <a:prstGeom prst="rect">
            <a:avLst/>
          </a:prstGeom>
          <a:solidFill>
            <a:schemeClr val="accent2">
              <a:lumMod val="20000"/>
              <a:lumOff val="80000"/>
            </a:schemeClr>
          </a:solidFill>
        </p:spPr>
        <p:txBody>
          <a:bodyPr wrap="square" rtlCol="0" anchor="t">
            <a:spAutoFit/>
          </a:bodyPr>
          <a:lstStyle/>
          <a:p>
            <a:pPr algn="ctr"/>
            <a:r>
              <a:rPr lang="fr-FR" sz="2000" b="1" u="sng" dirty="0">
                <a:solidFill>
                  <a:srgbClr val="FF0000"/>
                </a:solidFill>
                <a:latin typeface="Arial" charset="0"/>
                <a:ea typeface="Arial" charset="0"/>
                <a:cs typeface="Arial" charset="0"/>
              </a:rPr>
              <a:t>LYCEE</a:t>
            </a:r>
          </a:p>
          <a:p>
            <a:endParaRPr lang="fr-FR" sz="400" dirty="0">
              <a:latin typeface="Arial" charset="0"/>
              <a:ea typeface="Arial" charset="0"/>
              <a:cs typeface="Arial" charset="0"/>
            </a:endParaRPr>
          </a:p>
          <a:p>
            <a:pPr algn="ctr"/>
            <a:r>
              <a:rPr lang="fr-FR" u="sng" dirty="0">
                <a:solidFill>
                  <a:srgbClr val="002060"/>
                </a:solidFill>
                <a:latin typeface="Arial" charset="0"/>
                <a:ea typeface="Arial" charset="0"/>
                <a:cs typeface="Arial" charset="0"/>
              </a:rPr>
              <a:t>Connaissances:</a:t>
            </a:r>
          </a:p>
          <a:p>
            <a:pPr algn="just"/>
            <a:endParaRPr lang="fr-FR" sz="400" u="sng"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Activation du système de récompense</a:t>
            </a: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Facteurs affectifs et cognitifs, contexte culturel </a:t>
            </a:r>
            <a:r>
              <a:rPr lang="fr-FR" dirty="0">
                <a:solidFill>
                  <a:srgbClr val="002060"/>
                </a:solidFill>
                <a:latin typeface="Arial" charset="0"/>
                <a:ea typeface="Arial" charset="0"/>
                <a:cs typeface="Arial" charset="0"/>
                <a:sym typeface="Wingdings"/>
              </a:rPr>
              <a:t></a:t>
            </a:r>
            <a:r>
              <a:rPr lang="fr-FR" dirty="0">
                <a:solidFill>
                  <a:srgbClr val="002060"/>
                </a:solidFill>
                <a:latin typeface="Arial" charset="0"/>
                <a:ea typeface="Arial" charset="0"/>
                <a:cs typeface="Arial" charset="0"/>
              </a:rPr>
              <a:t> influence majeure sur le comportement sexuel humain</a:t>
            </a:r>
          </a:p>
          <a:p>
            <a:pPr algn="just"/>
            <a:endParaRPr lang="fr-FR" sz="400" dirty="0">
              <a:solidFill>
                <a:srgbClr val="002060"/>
              </a:solidFill>
              <a:latin typeface="Arial" charset="0"/>
              <a:ea typeface="Arial" charset="0"/>
              <a:cs typeface="Arial" charset="0"/>
            </a:endParaRPr>
          </a:p>
          <a:p>
            <a:pPr algn="just"/>
            <a:r>
              <a:rPr lang="fr-FR" dirty="0">
                <a:solidFill>
                  <a:srgbClr val="002060"/>
                </a:solidFill>
                <a:latin typeface="Arial" charset="0"/>
                <a:ea typeface="Arial" charset="0"/>
                <a:cs typeface="Arial" charset="0"/>
              </a:rPr>
              <a:t>Composante biologique de la relation entre sexualité et plaisir, structures cérébrales et composantes affectives, motivationnelles et cognitives</a:t>
            </a:r>
          </a:p>
          <a:p>
            <a:pPr algn="just"/>
            <a:endParaRPr lang="fr-FR" sz="400" dirty="0">
              <a:latin typeface="Arial" charset="0"/>
              <a:ea typeface="Arial" charset="0"/>
              <a:cs typeface="Arial" charset="0"/>
            </a:endParaRPr>
          </a:p>
          <a:p>
            <a:pPr algn="ctr"/>
            <a:endParaRPr lang="fr-FR" sz="400" u="sng" dirty="0">
              <a:solidFill>
                <a:srgbClr val="00B050"/>
              </a:solidFill>
              <a:latin typeface="Arial" charset="0"/>
              <a:ea typeface="Arial" charset="0"/>
              <a:cs typeface="Arial" charset="0"/>
            </a:endParaRPr>
          </a:p>
          <a:p>
            <a:pPr algn="ctr"/>
            <a:r>
              <a:rPr lang="fr-FR" u="sng" dirty="0">
                <a:solidFill>
                  <a:srgbClr val="00B050"/>
                </a:solidFill>
                <a:latin typeface="Arial" charset="0"/>
                <a:ea typeface="Arial" charset="0"/>
                <a:cs typeface="Arial" charset="0"/>
              </a:rPr>
              <a:t>Activités envisageables:</a:t>
            </a:r>
          </a:p>
          <a:p>
            <a:endParaRPr lang="fr-FR" sz="400" dirty="0">
              <a:solidFill>
                <a:srgbClr val="00B050"/>
              </a:solidFill>
              <a:latin typeface="Arial" charset="0"/>
              <a:ea typeface="Arial" charset="0"/>
              <a:cs typeface="Arial" charset="0"/>
            </a:endParaRPr>
          </a:p>
          <a:p>
            <a:pPr algn="ctr"/>
            <a:endParaRPr lang="fr-FR" sz="400" dirty="0">
              <a:solidFill>
                <a:srgbClr val="00B050"/>
              </a:solidFill>
              <a:latin typeface="Arial" charset="0"/>
              <a:ea typeface="Arial" charset="0"/>
              <a:cs typeface="Arial" charset="0"/>
            </a:endParaRPr>
          </a:p>
          <a:p>
            <a:r>
              <a:rPr lang="fr-FR" dirty="0">
                <a:solidFill>
                  <a:srgbClr val="00B050"/>
                </a:solidFill>
                <a:latin typeface="Arial" charset="0"/>
                <a:ea typeface="Arial" charset="0"/>
                <a:cs typeface="Arial" charset="0"/>
              </a:rPr>
              <a:t>Expériences historiques de </a:t>
            </a:r>
            <a:r>
              <a:rPr lang="fr-FR" dirty="0" err="1">
                <a:solidFill>
                  <a:srgbClr val="00B050"/>
                </a:solidFill>
                <a:latin typeface="Arial" charset="0"/>
                <a:ea typeface="Arial" charset="0"/>
                <a:cs typeface="Arial" charset="0"/>
              </a:rPr>
              <a:t>Olds</a:t>
            </a:r>
            <a:r>
              <a:rPr lang="fr-FR" dirty="0">
                <a:solidFill>
                  <a:srgbClr val="00B050"/>
                </a:solidFill>
                <a:latin typeface="Arial" charset="0"/>
                <a:ea typeface="Arial" charset="0"/>
                <a:cs typeface="Arial" charset="0"/>
              </a:rPr>
              <a:t> et Milner</a:t>
            </a:r>
          </a:p>
          <a:p>
            <a:r>
              <a:rPr lang="fr-FR" dirty="0">
                <a:solidFill>
                  <a:srgbClr val="00B050"/>
                </a:solidFill>
                <a:latin typeface="Arial"/>
                <a:ea typeface="Arial" charset="0"/>
                <a:cs typeface="Arial"/>
              </a:rPr>
              <a:t>Animation Biologie du plaisir</a:t>
            </a:r>
          </a:p>
          <a:p>
            <a:endParaRPr lang="fr-FR" sz="400" dirty="0">
              <a:solidFill>
                <a:srgbClr val="00B050"/>
              </a:solidFill>
              <a:latin typeface="Arial" charset="0"/>
              <a:ea typeface="Arial" charset="0"/>
              <a:cs typeface="Arial" charset="0"/>
            </a:endParaRPr>
          </a:p>
          <a:p>
            <a:endParaRPr lang="fr-FR" sz="400" dirty="0">
              <a:solidFill>
                <a:srgbClr val="00B050"/>
              </a:solidFill>
              <a:latin typeface="Arial" charset="0"/>
              <a:ea typeface="Arial" charset="0"/>
              <a:cs typeface="Arial" charset="0"/>
            </a:endParaRPr>
          </a:p>
        </p:txBody>
      </p:sp>
    </p:spTree>
    <p:extLst>
      <p:ext uri="{BB962C8B-B14F-4D97-AF65-F5344CB8AC3E}">
        <p14:creationId xmlns:p14="http://schemas.microsoft.com/office/powerpoint/2010/main" val="1016150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5" end="15"/>
                                            </p:txEl>
                                          </p:spTgt>
                                        </p:tgtEl>
                                        <p:attrNameLst>
                                          <p:attrName>style.visibility</p:attrName>
                                        </p:attrNameLst>
                                      </p:cBhvr>
                                      <p:to>
                                        <p:strVal val="visible"/>
                                      </p:to>
                                    </p:set>
                                    <p:animEffect transition="in" filter="blinds(horizontal)">
                                      <p:cBhvr>
                                        <p:cTn id="7" dur="500"/>
                                        <p:tgtEl>
                                          <p:spTgt spid="4">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64AF20C5-BB05-444F-868B-5AC2FFCA1293}"/>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 xmlns:a16="http://schemas.microsoft.com/office/drawing/2014/main" id="{F2F1EDBA-4EC4-4CBF-8ED7-CF6B956127E2}"/>
              </a:ext>
            </a:extLst>
          </p:cNvPr>
          <p:cNvSpPr>
            <a:spLocks noGrp="1"/>
          </p:cNvSpPr>
          <p:nvPr>
            <p:ph idx="1"/>
          </p:nvPr>
        </p:nvSpPr>
        <p:spPr/>
        <p:txBody>
          <a:bodyPr/>
          <a:lstStyle/>
          <a:p>
            <a:endParaRPr lang="fr-FR"/>
          </a:p>
        </p:txBody>
      </p:sp>
      <p:pic>
        <p:nvPicPr>
          <p:cNvPr id="4" name="Image 3">
            <a:extLst>
              <a:ext uri="{FF2B5EF4-FFF2-40B4-BE49-F238E27FC236}">
                <a16:creationId xmlns="" xmlns:a16="http://schemas.microsoft.com/office/drawing/2014/main" id="{4536174D-2F6E-4546-8A96-C719F73C483D}"/>
              </a:ext>
            </a:extLst>
          </p:cNvPr>
          <p:cNvPicPr>
            <a:picLocks noChangeAspect="1"/>
          </p:cNvPicPr>
          <p:nvPr/>
        </p:nvPicPr>
        <p:blipFill rotWithShape="1">
          <a:blip r:embed="rId2"/>
          <a:srcRect t="6495"/>
          <a:stretch/>
        </p:blipFill>
        <p:spPr>
          <a:xfrm>
            <a:off x="1299905" y="-178633"/>
            <a:ext cx="9377043" cy="7036633"/>
          </a:xfrm>
          <a:prstGeom prst="rect">
            <a:avLst/>
          </a:prstGeom>
        </p:spPr>
      </p:pic>
      <p:sp>
        <p:nvSpPr>
          <p:cNvPr id="5" name="ZoneTexte 4">
            <a:extLst>
              <a:ext uri="{FF2B5EF4-FFF2-40B4-BE49-F238E27FC236}">
                <a16:creationId xmlns="" xmlns:a16="http://schemas.microsoft.com/office/drawing/2014/main" id="{1405BA78-D847-48CD-8EFB-314C3C076669}"/>
              </a:ext>
            </a:extLst>
          </p:cNvPr>
          <p:cNvSpPr txBox="1"/>
          <p:nvPr/>
        </p:nvSpPr>
        <p:spPr>
          <a:xfrm>
            <a:off x="1515052" y="6107723"/>
            <a:ext cx="4349262" cy="646331"/>
          </a:xfrm>
          <a:prstGeom prst="rect">
            <a:avLst/>
          </a:prstGeom>
          <a:noFill/>
        </p:spPr>
        <p:txBody>
          <a:bodyPr wrap="square" rtlCol="0">
            <a:spAutoFit/>
          </a:bodyPr>
          <a:lstStyle/>
          <a:p>
            <a:r>
              <a:rPr lang="fr-FR" dirty="0">
                <a:hlinkClick r:id="rId3"/>
              </a:rPr>
              <a:t>https://svt.ac-versailles.fr/spip.php?article611</a:t>
            </a:r>
            <a:r>
              <a:rPr lang="fr-FR" dirty="0"/>
              <a:t> </a:t>
            </a:r>
          </a:p>
        </p:txBody>
      </p:sp>
    </p:spTree>
    <p:extLst>
      <p:ext uri="{BB962C8B-B14F-4D97-AF65-F5344CB8AC3E}">
        <p14:creationId xmlns:p14="http://schemas.microsoft.com/office/powerpoint/2010/main" val="1668586851"/>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99E7199-4B32-41BA-94DF-7733ADA571AD}"/>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 xmlns:a16="http://schemas.microsoft.com/office/drawing/2014/main" id="{19897BD4-A0B3-4B35-B46F-83A8B6FCBCC5}"/>
              </a:ext>
            </a:extLst>
          </p:cNvPr>
          <p:cNvSpPr>
            <a:spLocks noGrp="1"/>
          </p:cNvSpPr>
          <p:nvPr>
            <p:ph idx="1"/>
          </p:nvPr>
        </p:nvSpPr>
        <p:spPr/>
        <p:txBody>
          <a:bodyPr/>
          <a:lstStyle/>
          <a:p>
            <a:endParaRPr lang="fr-FR"/>
          </a:p>
        </p:txBody>
      </p:sp>
      <p:pic>
        <p:nvPicPr>
          <p:cNvPr id="4" name="Image 3">
            <a:extLst>
              <a:ext uri="{FF2B5EF4-FFF2-40B4-BE49-F238E27FC236}">
                <a16:creationId xmlns="" xmlns:a16="http://schemas.microsoft.com/office/drawing/2014/main" id="{797329F4-63B4-4CDD-AD93-251A34AB973B}"/>
              </a:ext>
            </a:extLst>
          </p:cNvPr>
          <p:cNvPicPr>
            <a:picLocks noChangeAspect="1"/>
          </p:cNvPicPr>
          <p:nvPr/>
        </p:nvPicPr>
        <p:blipFill>
          <a:blip r:embed="rId2"/>
          <a:stretch>
            <a:fillRect/>
          </a:stretch>
        </p:blipFill>
        <p:spPr>
          <a:xfrm>
            <a:off x="1525492" y="0"/>
            <a:ext cx="9141016" cy="6858000"/>
          </a:xfrm>
          <a:prstGeom prst="rect">
            <a:avLst/>
          </a:prstGeom>
        </p:spPr>
      </p:pic>
    </p:spTree>
    <p:extLst>
      <p:ext uri="{BB962C8B-B14F-4D97-AF65-F5344CB8AC3E}">
        <p14:creationId xmlns:p14="http://schemas.microsoft.com/office/powerpoint/2010/main" val="2635931746"/>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Volute">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998</TotalTime>
  <Words>2150</Words>
  <Application>Microsoft Macintosh PowerPoint</Application>
  <PresentationFormat>Grand écran</PresentationFormat>
  <Paragraphs>482</Paragraphs>
  <Slides>32</Slides>
  <Notes>19</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32</vt:i4>
      </vt:variant>
    </vt:vector>
  </HeadingPairs>
  <TitlesOfParts>
    <vt:vector size="38" baseType="lpstr">
      <vt:lpstr>Calibri</vt:lpstr>
      <vt:lpstr>Century Gothic</vt:lpstr>
      <vt:lpstr>Wingdings</vt:lpstr>
      <vt:lpstr>Wingdings 3</vt:lpstr>
      <vt:lpstr>Arial</vt:lpstr>
      <vt:lpstr>Volute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Réalité augmentée</vt:lpstr>
      <vt:lpstr>Présentation PowerPoint</vt:lpstr>
    </vt:vector>
  </TitlesOfParts>
  <Company/>
  <LinksUpToDate>false</LinksUpToDate>
  <SharedDoc>false</SharedDoc>
  <HyperlinksChanged>false</HyperlinksChanged>
  <AppVersion>15.0038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Johan DUFOUR</dc:creator>
  <cp:lastModifiedBy>Johan DUFOUR</cp:lastModifiedBy>
  <cp:revision>114</cp:revision>
  <dcterms:created xsi:type="dcterms:W3CDTF">2019-01-10T12:39:38Z</dcterms:created>
  <dcterms:modified xsi:type="dcterms:W3CDTF">2019-03-11T07:38:32Z</dcterms:modified>
</cp:coreProperties>
</file>