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72"/>
  </p:notesMasterIdLst>
  <p:sldIdLst>
    <p:sldId id="256" r:id="rId2"/>
    <p:sldId id="257" r:id="rId3"/>
    <p:sldId id="313" r:id="rId4"/>
    <p:sldId id="258" r:id="rId5"/>
    <p:sldId id="259" r:id="rId6"/>
    <p:sldId id="337" r:id="rId7"/>
    <p:sldId id="345" r:id="rId8"/>
    <p:sldId id="304" r:id="rId9"/>
    <p:sldId id="305" r:id="rId10"/>
    <p:sldId id="321" r:id="rId11"/>
    <p:sldId id="342" r:id="rId12"/>
    <p:sldId id="349" r:id="rId13"/>
    <p:sldId id="325" r:id="rId14"/>
    <p:sldId id="348" r:id="rId15"/>
    <p:sldId id="356" r:id="rId16"/>
    <p:sldId id="350" r:id="rId17"/>
    <p:sldId id="352" r:id="rId18"/>
    <p:sldId id="351" r:id="rId19"/>
    <p:sldId id="347" r:id="rId20"/>
    <p:sldId id="261" r:id="rId21"/>
    <p:sldId id="308" r:id="rId22"/>
    <p:sldId id="309" r:id="rId23"/>
    <p:sldId id="291" r:id="rId24"/>
    <p:sldId id="327" r:id="rId25"/>
    <p:sldId id="264" r:id="rId26"/>
    <p:sldId id="292" r:id="rId27"/>
    <p:sldId id="339" r:id="rId28"/>
    <p:sldId id="265" r:id="rId29"/>
    <p:sldId id="311" r:id="rId30"/>
    <p:sldId id="340" r:id="rId31"/>
    <p:sldId id="341" r:id="rId32"/>
    <p:sldId id="266" r:id="rId33"/>
    <p:sldId id="268" r:id="rId34"/>
    <p:sldId id="276" r:id="rId35"/>
    <p:sldId id="277" r:id="rId36"/>
    <p:sldId id="278" r:id="rId37"/>
    <p:sldId id="346" r:id="rId38"/>
    <p:sldId id="306" r:id="rId39"/>
    <p:sldId id="281" r:id="rId40"/>
    <p:sldId id="282" r:id="rId41"/>
    <p:sldId id="284" r:id="rId42"/>
    <p:sldId id="285" r:id="rId43"/>
    <p:sldId id="286" r:id="rId44"/>
    <p:sldId id="287" r:id="rId45"/>
    <p:sldId id="288" r:id="rId46"/>
    <p:sldId id="289" r:id="rId47"/>
    <p:sldId id="293" r:id="rId48"/>
    <p:sldId id="322" r:id="rId49"/>
    <p:sldId id="329" r:id="rId50"/>
    <p:sldId id="328" r:id="rId51"/>
    <p:sldId id="319" r:id="rId52"/>
    <p:sldId id="336" r:id="rId53"/>
    <p:sldId id="330" r:id="rId54"/>
    <p:sldId id="294" r:id="rId55"/>
    <p:sldId id="331" r:id="rId56"/>
    <p:sldId id="298" r:id="rId57"/>
    <p:sldId id="295" r:id="rId58"/>
    <p:sldId id="343" r:id="rId59"/>
    <p:sldId id="344" r:id="rId60"/>
    <p:sldId id="332" r:id="rId61"/>
    <p:sldId id="357" r:id="rId62"/>
    <p:sldId id="354" r:id="rId63"/>
    <p:sldId id="307" r:id="rId64"/>
    <p:sldId id="312" r:id="rId65"/>
    <p:sldId id="333" r:id="rId66"/>
    <p:sldId id="358" r:id="rId67"/>
    <p:sldId id="361" r:id="rId68"/>
    <p:sldId id="360" r:id="rId69"/>
    <p:sldId id="338" r:id="rId70"/>
    <p:sldId id="299"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29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085CCF-58E5-6F72-5227-9BD00294FF6B}" v="126" dt="2019-03-03T17:16:28.6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660"/>
  </p:normalViewPr>
  <p:slideViewPr>
    <p:cSldViewPr snapToGrid="0">
      <p:cViewPr varScale="1">
        <p:scale>
          <a:sx n="112" d="100"/>
          <a:sy n="112" d="100"/>
        </p:scale>
        <p:origin x="1566" y="96"/>
      </p:cViewPr>
      <p:guideLst>
        <p:guide orient="horz" pos="2160"/>
        <p:guide pos="2880"/>
        <p:guide pos="2993"/>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tilisateur invité" userId="S::urn:spo:anon#3f7c7044381a7005850a09ab8feaf2c504da964ad320736f567157e33fac3b0c::" providerId="AD" clId="Web-{661506BA-AB88-5D2F-2250-708BA22F26AE}"/>
    <pc:docChg chg="modSld">
      <pc:chgData name="Utilisateur invité" userId="S::urn:spo:anon#3f7c7044381a7005850a09ab8feaf2c504da964ad320736f567157e33fac3b0c::" providerId="AD" clId="Web-{661506BA-AB88-5D2F-2250-708BA22F26AE}" dt="2019-03-03T23:17:26.397" v="4" actId="20577"/>
      <pc:docMkLst>
        <pc:docMk/>
      </pc:docMkLst>
      <pc:sldChg chg="modSp">
        <pc:chgData name="Utilisateur invité" userId="S::urn:spo:anon#3f7c7044381a7005850a09ab8feaf2c504da964ad320736f567157e33fac3b0c::" providerId="AD" clId="Web-{661506BA-AB88-5D2F-2250-708BA22F26AE}" dt="2019-03-03T23:16:27.098" v="0" actId="20577"/>
        <pc:sldMkLst>
          <pc:docMk/>
          <pc:sldMk cId="1502339284" sldId="259"/>
        </pc:sldMkLst>
        <pc:spChg chg="mod">
          <ac:chgData name="Utilisateur invité" userId="S::urn:spo:anon#3f7c7044381a7005850a09ab8feaf2c504da964ad320736f567157e33fac3b0c::" providerId="AD" clId="Web-{661506BA-AB88-5D2F-2250-708BA22F26AE}" dt="2019-03-03T23:16:27.098" v="0" actId="20577"/>
          <ac:spMkLst>
            <pc:docMk/>
            <pc:sldMk cId="1502339284" sldId="259"/>
            <ac:spMk id="7" creationId="{8E616DF3-F57E-44A9-8295-4E4CE4CCA8E2}"/>
          </ac:spMkLst>
        </pc:spChg>
      </pc:sldChg>
      <pc:sldChg chg="modSp">
        <pc:chgData name="Utilisateur invité" userId="S::urn:spo:anon#3f7c7044381a7005850a09ab8feaf2c504da964ad320736f567157e33fac3b0c::" providerId="AD" clId="Web-{661506BA-AB88-5D2F-2250-708BA22F26AE}" dt="2019-03-03T23:17:26.397" v="4" actId="20577"/>
        <pc:sldMkLst>
          <pc:docMk/>
          <pc:sldMk cId="3434915323" sldId="282"/>
        </pc:sldMkLst>
        <pc:spChg chg="mod">
          <ac:chgData name="Utilisateur invité" userId="S::urn:spo:anon#3f7c7044381a7005850a09ab8feaf2c504da964ad320736f567157e33fac3b0c::" providerId="AD" clId="Web-{661506BA-AB88-5D2F-2250-708BA22F26AE}" dt="2019-03-03T23:17:26.397" v="4" actId="20577"/>
          <ac:spMkLst>
            <pc:docMk/>
            <pc:sldMk cId="3434915323" sldId="282"/>
            <ac:spMk id="2" creationId="{A3E4F61E-EE4F-42D5-A9FB-FF5A64119167}"/>
          </ac:spMkLst>
        </pc:spChg>
      </pc:sldChg>
    </pc:docChg>
  </pc:docChgLst>
  <pc:docChgLst>
    <pc:chgData name="Utilisateur invité" userId="S::urn:spo:anon#3f7c7044381a7005850a09ab8feaf2c504da964ad320736f567157e33fac3b0c::" providerId="AD" clId="Web-{158ED05A-9DDD-C7E6-525E-581376B1A9AC}"/>
    <pc:docChg chg="modSld">
      <pc:chgData name="Utilisateur invité" userId="S::urn:spo:anon#3f7c7044381a7005850a09ab8feaf2c504da964ad320736f567157e33fac3b0c::" providerId="AD" clId="Web-{158ED05A-9DDD-C7E6-525E-581376B1A9AC}" dt="2019-03-03T20:55:21.720" v="77" actId="20577"/>
      <pc:docMkLst>
        <pc:docMk/>
      </pc:docMkLst>
      <pc:sldChg chg="addSp modSp">
        <pc:chgData name="Utilisateur invité" userId="S::urn:spo:anon#3f7c7044381a7005850a09ab8feaf2c504da964ad320736f567157e33fac3b0c::" providerId="AD" clId="Web-{158ED05A-9DDD-C7E6-525E-581376B1A9AC}" dt="2019-03-03T20:55:20.689" v="75" actId="20577"/>
        <pc:sldMkLst>
          <pc:docMk/>
          <pc:sldMk cId="659089829" sldId="333"/>
        </pc:sldMkLst>
        <pc:spChg chg="add mod">
          <ac:chgData name="Utilisateur invité" userId="S::urn:spo:anon#3f7c7044381a7005850a09ab8feaf2c504da964ad320736f567157e33fac3b0c::" providerId="AD" clId="Web-{158ED05A-9DDD-C7E6-525E-581376B1A9AC}" dt="2019-03-03T20:55:20.689" v="75" actId="20577"/>
          <ac:spMkLst>
            <pc:docMk/>
            <pc:sldMk cId="659089829" sldId="333"/>
            <ac:spMk id="3" creationId="{58F5E7D7-8C62-4EED-B43E-8EDB950867F2}"/>
          </ac:spMkLst>
        </pc:spChg>
        <pc:spChg chg="add mod">
          <ac:chgData name="Utilisateur invité" userId="S::urn:spo:anon#3f7c7044381a7005850a09ab8feaf2c504da964ad320736f567157e33fac3b0c::" providerId="AD" clId="Web-{158ED05A-9DDD-C7E6-525E-581376B1A9AC}" dt="2019-03-03T20:52:08.234" v="37" actId="14100"/>
          <ac:spMkLst>
            <pc:docMk/>
            <pc:sldMk cId="659089829" sldId="333"/>
            <ac:spMk id="4" creationId="{CAB2B6A6-3D1C-4CCF-A555-DC62AE7F4CB9}"/>
          </ac:spMkLst>
        </pc:spChg>
        <pc:picChg chg="mod">
          <ac:chgData name="Utilisateur invité" userId="S::urn:spo:anon#3f7c7044381a7005850a09ab8feaf2c504da964ad320736f567157e33fac3b0c::" providerId="AD" clId="Web-{158ED05A-9DDD-C7E6-525E-581376B1A9AC}" dt="2019-03-03T20:52:14.859" v="38" actId="1076"/>
          <ac:picMkLst>
            <pc:docMk/>
            <pc:sldMk cId="659089829" sldId="333"/>
            <ac:picMk id="2" creationId="{6CFDE4AF-6419-4C03-BB20-371B1D382719}"/>
          </ac:picMkLst>
        </pc:picChg>
        <pc:picChg chg="add mod">
          <ac:chgData name="Utilisateur invité" userId="S::urn:spo:anon#3f7c7044381a7005850a09ab8feaf2c504da964ad320736f567157e33fac3b0c::" providerId="AD" clId="Web-{158ED05A-9DDD-C7E6-525E-581376B1A9AC}" dt="2019-03-03T20:55:18.126" v="72" actId="1076"/>
          <ac:picMkLst>
            <pc:docMk/>
            <pc:sldMk cId="659089829" sldId="333"/>
            <ac:picMk id="5" creationId="{8B33DA64-4E67-479B-818B-D8774DDFC8B7}"/>
          </ac:picMkLst>
        </pc:picChg>
      </pc:sldChg>
      <pc:sldChg chg="modSp">
        <pc:chgData name="Utilisateur invité" userId="S::urn:spo:anon#3f7c7044381a7005850a09ab8feaf2c504da964ad320736f567157e33fac3b0c::" providerId="AD" clId="Web-{158ED05A-9DDD-C7E6-525E-581376B1A9AC}" dt="2019-03-03T20:40:49.823" v="7" actId="1076"/>
        <pc:sldMkLst>
          <pc:docMk/>
          <pc:sldMk cId="4202389473" sldId="351"/>
        </pc:sldMkLst>
        <pc:spChg chg="mod">
          <ac:chgData name="Utilisateur invité" userId="S::urn:spo:anon#3f7c7044381a7005850a09ab8feaf2c504da964ad320736f567157e33fac3b0c::" providerId="AD" clId="Web-{158ED05A-9DDD-C7E6-525E-581376B1A9AC}" dt="2019-03-03T20:40:39.370" v="5" actId="20577"/>
          <ac:spMkLst>
            <pc:docMk/>
            <pc:sldMk cId="4202389473" sldId="351"/>
            <ac:spMk id="8" creationId="{00000000-0000-0000-0000-000000000000}"/>
          </ac:spMkLst>
        </pc:spChg>
        <pc:spChg chg="mod">
          <ac:chgData name="Utilisateur invité" userId="S::urn:spo:anon#3f7c7044381a7005850a09ab8feaf2c504da964ad320736f567157e33fac3b0c::" providerId="AD" clId="Web-{158ED05A-9DDD-C7E6-525E-581376B1A9AC}" dt="2019-03-03T20:40:32.433" v="0" actId="20577"/>
          <ac:spMkLst>
            <pc:docMk/>
            <pc:sldMk cId="4202389473" sldId="351"/>
            <ac:spMk id="9" creationId="{00000000-0000-0000-0000-000000000000}"/>
          </ac:spMkLst>
        </pc:spChg>
        <pc:picChg chg="mod">
          <ac:chgData name="Utilisateur invité" userId="S::urn:spo:anon#3f7c7044381a7005850a09ab8feaf2c504da964ad320736f567157e33fac3b0c::" providerId="AD" clId="Web-{158ED05A-9DDD-C7E6-525E-581376B1A9AC}" dt="2019-03-03T20:40:49.823" v="7" actId="1076"/>
          <ac:picMkLst>
            <pc:docMk/>
            <pc:sldMk cId="4202389473" sldId="351"/>
            <ac:picMk id="307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76C57C-C222-EA47-8DA7-62566C0A5D86}" type="datetimeFigureOut">
              <a:rPr lang="fr-FR" smtClean="0"/>
              <a:t>03/03/2019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B334C2-3D4C-D947-ABB8-D827BD90E62B}" type="slidenum">
              <a:rPr lang="fr-FR" smtClean="0"/>
              <a:t>‹N°›</a:t>
            </a:fld>
            <a:endParaRPr lang="fr-FR"/>
          </a:p>
        </p:txBody>
      </p:sp>
    </p:spTree>
    <p:extLst>
      <p:ext uri="{BB962C8B-B14F-4D97-AF65-F5344CB8AC3E}">
        <p14:creationId xmlns:p14="http://schemas.microsoft.com/office/powerpoint/2010/main" val="24930366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8ACDB3CC-F982-40F9-8DD6-BCC9AFBF44BD}" type="datetime1">
              <a:rPr lang="en-US" smtClean="0"/>
              <a:pPr/>
              <a:t>3/3/2019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C5B1FEA-406A-7749-A5C3-DDCB5F67A4CE}" type="slidenum">
              <a:rPr lang="en-US" smtClean="0"/>
              <a:pPr/>
              <a:t>‹N°›</a:t>
            </a:fld>
            <a:endParaRPr lang="en-US"/>
          </a:p>
        </p:txBody>
      </p:sp>
    </p:spTree>
    <p:extLst>
      <p:ext uri="{BB962C8B-B14F-4D97-AF65-F5344CB8AC3E}">
        <p14:creationId xmlns:p14="http://schemas.microsoft.com/office/powerpoint/2010/main" val="401220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7371C1A-CAFA-43FD-A579-55B116A1448A}" type="datetime1">
              <a:rPr lang="en-US" smtClean="0"/>
              <a:pPr/>
              <a:t>3/3/2019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C5B1FEA-406A-7749-A5C3-DDCB5F67A4CE}" type="slidenum">
              <a:rPr lang="en-US" smtClean="0"/>
              <a:pPr/>
              <a:t>‹N°›</a:t>
            </a:fld>
            <a:endParaRPr lang="en-US"/>
          </a:p>
        </p:txBody>
      </p:sp>
    </p:spTree>
    <p:extLst>
      <p:ext uri="{BB962C8B-B14F-4D97-AF65-F5344CB8AC3E}">
        <p14:creationId xmlns:p14="http://schemas.microsoft.com/office/powerpoint/2010/main" val="2315470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DA1BC03-21BF-4F6B-A3BE-29C937D452B1}" type="datetime1">
              <a:rPr lang="en-US" smtClean="0"/>
              <a:pPr/>
              <a:t>3/3/2019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C5B1FEA-406A-7749-A5C3-DDCB5F67A4CE}" type="slidenum">
              <a:rPr lang="en-US" smtClean="0"/>
              <a:pPr/>
              <a:t>‹N°›</a:t>
            </a:fld>
            <a:endParaRPr lang="en-US"/>
          </a:p>
        </p:txBody>
      </p:sp>
    </p:spTree>
    <p:extLst>
      <p:ext uri="{BB962C8B-B14F-4D97-AF65-F5344CB8AC3E}">
        <p14:creationId xmlns:p14="http://schemas.microsoft.com/office/powerpoint/2010/main" val="3525496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3008867-0964-49C4-9DE5-8FBB189497BC}" type="datetime1">
              <a:rPr lang="en-US" smtClean="0"/>
              <a:pPr/>
              <a:t>3/3/2019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C5B1FEA-406A-7749-A5C3-DDCB5F67A4CE}" type="slidenum">
              <a:rPr lang="en-US" smtClean="0"/>
              <a:pPr/>
              <a:t>‹N°›</a:t>
            </a:fld>
            <a:endParaRPr lang="en-US"/>
          </a:p>
        </p:txBody>
      </p:sp>
    </p:spTree>
    <p:extLst>
      <p:ext uri="{BB962C8B-B14F-4D97-AF65-F5344CB8AC3E}">
        <p14:creationId xmlns:p14="http://schemas.microsoft.com/office/powerpoint/2010/main" val="863454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64DDAE5B-B07C-441A-8026-C23A427A74DC}" type="datetime1">
              <a:rPr lang="en-US" smtClean="0"/>
              <a:pPr/>
              <a:t>3/3/2019</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C5B1FEA-406A-7749-A5C3-DDCB5F67A4CE}" type="slidenum">
              <a:rPr lang="en-US" smtClean="0"/>
              <a:pPr/>
              <a:t>‹N°›</a:t>
            </a:fld>
            <a:endParaRPr lang="en-US"/>
          </a:p>
        </p:txBody>
      </p:sp>
    </p:spTree>
    <p:extLst>
      <p:ext uri="{BB962C8B-B14F-4D97-AF65-F5344CB8AC3E}">
        <p14:creationId xmlns:p14="http://schemas.microsoft.com/office/powerpoint/2010/main" val="2782007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151D5B8-D9C5-419F-913D-2186935717ED}" type="datetime1">
              <a:rPr lang="en-US" smtClean="0"/>
              <a:pPr/>
              <a:t>3/3/2019</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AC5B1FEA-406A-7749-A5C3-DDCB5F67A4CE}" type="slidenum">
              <a:rPr lang="en-US" smtClean="0"/>
              <a:pPr/>
              <a:t>‹N°›</a:t>
            </a:fld>
            <a:endParaRPr lang="en-US"/>
          </a:p>
        </p:txBody>
      </p:sp>
    </p:spTree>
    <p:extLst>
      <p:ext uri="{BB962C8B-B14F-4D97-AF65-F5344CB8AC3E}">
        <p14:creationId xmlns:p14="http://schemas.microsoft.com/office/powerpoint/2010/main" val="2761591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86F952F-F888-4FB8-9CB7-51D5F02FA3C8}" type="datetime1">
              <a:rPr lang="en-US" smtClean="0"/>
              <a:pPr/>
              <a:t>3/3/2019</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AC5B1FEA-406A-7749-A5C3-DDCB5F67A4CE}" type="slidenum">
              <a:rPr lang="en-US" smtClean="0"/>
              <a:pPr/>
              <a:t>‹N°›</a:t>
            </a:fld>
            <a:endParaRPr lang="en-US"/>
          </a:p>
        </p:txBody>
      </p:sp>
    </p:spTree>
    <p:extLst>
      <p:ext uri="{BB962C8B-B14F-4D97-AF65-F5344CB8AC3E}">
        <p14:creationId xmlns:p14="http://schemas.microsoft.com/office/powerpoint/2010/main" val="205436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2188DB32-6162-43C0-9325-230E0A9B0177}" type="datetime1">
              <a:rPr lang="en-US" smtClean="0"/>
              <a:pPr/>
              <a:t>3/3/2019</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AC5B1FEA-406A-7749-A5C3-DDCB5F67A4CE}" type="slidenum">
              <a:rPr lang="en-US" smtClean="0"/>
              <a:pPr/>
              <a:t>‹N°›</a:t>
            </a:fld>
            <a:endParaRPr lang="en-US"/>
          </a:p>
        </p:txBody>
      </p:sp>
    </p:spTree>
    <p:extLst>
      <p:ext uri="{BB962C8B-B14F-4D97-AF65-F5344CB8AC3E}">
        <p14:creationId xmlns:p14="http://schemas.microsoft.com/office/powerpoint/2010/main" val="2290646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F219B57-0E9E-4DE4-A7F5-9A169EF1CEE0}" type="datetime1">
              <a:rPr lang="en-US" smtClean="0"/>
              <a:pPr/>
              <a:t>3/3/2019</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AC5B1FEA-406A-7749-A5C3-DDCB5F67A4CE}" type="slidenum">
              <a:rPr lang="en-US" smtClean="0"/>
              <a:pPr/>
              <a:t>‹N°›</a:t>
            </a:fld>
            <a:endParaRPr lang="en-US"/>
          </a:p>
        </p:txBody>
      </p:sp>
    </p:spTree>
    <p:extLst>
      <p:ext uri="{BB962C8B-B14F-4D97-AF65-F5344CB8AC3E}">
        <p14:creationId xmlns:p14="http://schemas.microsoft.com/office/powerpoint/2010/main" val="299930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74F8F86C-0F1B-4333-B99B-B3B2B1F87225}" type="datetime1">
              <a:rPr lang="en-US" smtClean="0"/>
              <a:pPr/>
              <a:t>3/3/2019</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AC5B1FEA-406A-7749-A5C3-DDCB5F67A4CE}" type="slidenum">
              <a:rPr lang="en-US" smtClean="0"/>
              <a:pPr/>
              <a:t>‹N°›</a:t>
            </a:fld>
            <a:endParaRPr lang="en-US"/>
          </a:p>
        </p:txBody>
      </p:sp>
    </p:spTree>
    <p:extLst>
      <p:ext uri="{BB962C8B-B14F-4D97-AF65-F5344CB8AC3E}">
        <p14:creationId xmlns:p14="http://schemas.microsoft.com/office/powerpoint/2010/main" val="1317550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0D7FCD9-7699-43D6-8D62-436E2DD234FF}" type="datetime1">
              <a:rPr lang="en-US" smtClean="0"/>
              <a:pPr/>
              <a:t>3/3/2019</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AC5B1FEA-406A-7749-A5C3-DDCB5F67A4CE}" type="slidenum">
              <a:rPr lang="en-US" smtClean="0"/>
              <a:pPr/>
              <a:t>‹N°›</a:t>
            </a:fld>
            <a:endParaRPr lang="en-US"/>
          </a:p>
        </p:txBody>
      </p:sp>
    </p:spTree>
    <p:extLst>
      <p:ext uri="{BB962C8B-B14F-4D97-AF65-F5344CB8AC3E}">
        <p14:creationId xmlns:p14="http://schemas.microsoft.com/office/powerpoint/2010/main" val="3793282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FC3EB-42FB-4C38-8CAE-7A1293B83421}" type="datetime1">
              <a:rPr lang="en-US" smtClean="0"/>
              <a:pPr/>
              <a:t>3/3/2019</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B1FEA-406A-7749-A5C3-DDCB5F67A4CE}" type="slidenum">
              <a:rPr lang="en-US" smtClean="0"/>
              <a:pPr/>
              <a:t>‹N°›</a:t>
            </a:fld>
            <a:endParaRPr lang="en-US"/>
          </a:p>
        </p:txBody>
      </p:sp>
    </p:spTree>
    <p:extLst>
      <p:ext uri="{BB962C8B-B14F-4D97-AF65-F5344CB8AC3E}">
        <p14:creationId xmlns:p14="http://schemas.microsoft.com/office/powerpoint/2010/main" val="111410721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espace-svt.ac-rennes.fr/applic/oeil/retine/l-retine/l-ret11.htm" TargetMode="External"/><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vimeo.com/168450694" TargetMode="External"/><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youtu.be/Cl8wmM1XNwA"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hyperlink" Target="http://wke.lt/w/s/aaJ9c" TargetMode="External"/><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6.sv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hyperlink" Target="https://fr.wikipedia.org/wiki/Bacillus_cereus" TargetMode="External"/><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hyperlink" Target="https://fr.wikipedia.org/wiki/Escherichia_col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6.svg"/></Relationships>
</file>

<file path=ppt/slides/_rels/slide2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4.png"/><Relationship Id="rId7" Type="http://schemas.openxmlformats.org/officeDocument/2006/relationships/image" Target="../media/image5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6.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hyperlink" Target="http://wke.lt/w/s/aaJ9c" TargetMode="External"/><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hyperlink" Target="http://www2.ac-lyon.fr/enseigne/biologie/spip.php?article367" TargetMode="External"/><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ke.lt/w/s/aaJ9c" TargetMode="External"/><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www2.ac-lyon.fr/enseigne/biologie/spip.php?article367" TargetMode="External"/><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hyperlink" Target="https://en.wikipedia.org/wiki/TAS2R38"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en.wikipedia.org/wiki/TAS2R38" TargetMode="External"/><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2.ac-lyon.fr/enseigne/biologie/spip.php?article367" TargetMode="External"/><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hyperlink" Target="https://libmol.org/" TargetMode="Externa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hyperlink" Target="https://www.persee.fr/doc/bmsap_0037-8984_1996_num_8_3_2463" TargetMode="External"/><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hyperlink" Target="https://www.jeulin.fr/tp-mise-en-evidence-de-la-variation-allelique-du-gene-de-l-amelogenine-par-la-pcr-ress-118661.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planet-vie.ens.fr/content/petits-arn-interferent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chups.jussieu.fr/polys/biochimie/BMbioch/POLY.Chp.11.2.html" TargetMode="External"/><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ipubli.inserm.fr/bitstream/handle/10608/1795/2001_1_103.pdf?sequence=2"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alfred.med.yale.edu/"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hyperlink" Target="https://www.ncbi.nlm.nih.gov/pmc/articles/PMC1274485/"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6.svg"/></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hyperlink" Target="http://svt.discipline.ac-lille.fr/ressources/lycee/seconde/enjeux-planetaires-contemporains-energie-sol-1/comparaison-de-la-teneur-en-matiere-organique-de-differents-sols" TargetMode="External"/><Relationship Id="rId5" Type="http://schemas.openxmlformats.org/officeDocument/2006/relationships/image" Target="../media/image98.pn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6.sv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6.svg"/></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disciplines.ac-montpellier.fr/svt/ressources/risques-majeurs/quand-les-activites-humaines-amplifient-le-risque-majeur-inondation"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6.svg"/></Relationships>
</file>

<file path=ppt/slides/_rels/slide56.xml.rels><?xml version="1.0" encoding="UTF-8" standalone="yes"?>
<Relationships xmlns="http://schemas.openxmlformats.org/package/2006/relationships"><Relationship Id="rId3" Type="http://schemas.openxmlformats.org/officeDocument/2006/relationships/hyperlink" Target="https://www.google.com/url?sa=t&amp;rct=j&amp;q=&amp;esrc=s&amp;source=web&amp;cd=3&amp;ved=2ahUKEwjvleXsgfXfAhVzgM4BHW5xBKwQFjACegQICBAC&amp;url=http://web.ac-reims.fr/lithotheque/html/objectifnotionclasse/experience/gresification.pdf&amp;usg=AOvVaw2VIrNfhxDSNB9NZjHtFpGX" TargetMode="External"/><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8.sv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8.svg"/></Relationships>
</file>

<file path=ppt/slides/_rels/slide5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6.svg"/></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7.png"/><Relationship Id="rId7" Type="http://schemas.openxmlformats.org/officeDocument/2006/relationships/image" Target="../media/image11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hyperlink" Target="https://planet-vie.ens.fr/article/1499/mutagenese-souche-levure-rose-ade-2" TargetMode="External"/><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8.svg"/><Relationship Id="rId9" Type="http://schemas.openxmlformats.org/officeDocument/2006/relationships/image" Target="../media/image116.png"/></Relationships>
</file>

<file path=ppt/slides/_rels/slide63.xml.rels><?xml version="1.0" encoding="UTF-8" standalone="yes"?>
<Relationships xmlns="http://schemas.openxmlformats.org/package/2006/relationships"><Relationship Id="rId3" Type="http://schemas.openxmlformats.org/officeDocument/2006/relationships/hyperlink" Target="http://svt.ac-besancon.fr/wp-content/uploads/sites/104/2016/05/inn04_B73_LEV.pdf" TargetMode="External"/><Relationship Id="rId7" Type="http://schemas.openxmlformats.org/officeDocument/2006/relationships/image" Target="../media/image8.svg"/><Relationship Id="rId2" Type="http://schemas.openxmlformats.org/officeDocument/2006/relationships/image" Target="../media/image118.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eduscol.education.fr/cid48531/textes-de-reference.html" TargetMode="External"/><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hyperlink" Target="http://cache.media.education.gouv.fr/file/ONS/99/3/PLAQUETTE-SVT-02-2016_Couleurs_549993.pd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hyperlink" Target="http://www.snv.jussieu.fr/bmedia/ATP/coelom-ver.htm"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23.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hyperlink" Target="http://wke.lt/w/s/aaJ9c" TargetMode="External"/><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jpeg"/><Relationship Id="rId7" Type="http://schemas.openxmlformats.org/officeDocument/2006/relationships/image" Target="../media/image6.sv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2.jpeg"/><Relationship Id="rId9" Type="http://schemas.openxmlformats.org/officeDocument/2006/relationships/hyperlink" Target="http://www.snv.jussieu.fr/bmedia/ATP/coelom-ver.htm"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hyperlink" Target="https://www.francetvinfo.fr/choix/video-ni-animal-ni-vegetal-qui-est-le-blob-super-heros-de-la-biologie_2245933.html"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hyperlink" Target="https://www.jeulin.fr/kit-decouverte-du-ver-marin-de-roscoff-108041.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rot="360000">
            <a:off x="1306178" y="1843530"/>
            <a:ext cx="7531024" cy="3525241"/>
          </a:xfrm>
        </p:spPr>
        <p:txBody>
          <a:bodyPr>
            <a:noAutofit/>
          </a:bodyPr>
          <a:lstStyle/>
          <a:p>
            <a:br>
              <a:rPr lang="fr-FR" sz="8000"/>
            </a:br>
            <a:endParaRPr lang="fr-FR" sz="8000"/>
          </a:p>
        </p:txBody>
      </p:sp>
      <p:pic>
        <p:nvPicPr>
          <p:cNvPr id="3" name="Image 3" descr="Une image contenant intérieur, plafond, mur, table&#10;&#10;Description générée avec un niveau de confiance très élevé">
            <a:extLst>
              <a:ext uri="{FF2B5EF4-FFF2-40B4-BE49-F238E27FC236}">
                <a16:creationId xmlns:a16="http://schemas.microsoft.com/office/drawing/2014/main" id="{F6D51125-1DC4-4FD0-8609-0F29206DEB83}"/>
              </a:ext>
            </a:extLst>
          </p:cNvPr>
          <p:cNvPicPr>
            <a:picLocks noChangeAspect="1"/>
          </p:cNvPicPr>
          <p:nvPr/>
        </p:nvPicPr>
        <p:blipFill>
          <a:blip r:embed="rId2"/>
          <a:stretch>
            <a:fillRect/>
          </a:stretch>
        </p:blipFill>
        <p:spPr>
          <a:xfrm>
            <a:off x="63129" y="28217"/>
            <a:ext cx="8816880" cy="6638963"/>
          </a:xfrm>
          <a:prstGeom prst="rect">
            <a:avLst/>
          </a:prstGeom>
        </p:spPr>
      </p:pic>
      <p:sp>
        <p:nvSpPr>
          <p:cNvPr id="5" name="ZoneTexte 4">
            <a:extLst>
              <a:ext uri="{FF2B5EF4-FFF2-40B4-BE49-F238E27FC236}">
                <a16:creationId xmlns:a16="http://schemas.microsoft.com/office/drawing/2014/main" id="{F8A38BB5-53DF-4BF3-A79C-1525C38D8EB8}"/>
              </a:ext>
            </a:extLst>
          </p:cNvPr>
          <p:cNvSpPr txBox="1"/>
          <p:nvPr/>
        </p:nvSpPr>
        <p:spPr>
          <a:xfrm>
            <a:off x="425721" y="167507"/>
            <a:ext cx="8078791" cy="1323439"/>
          </a:xfrm>
          <a:prstGeom prst="rect">
            <a:avLst/>
          </a:prstGeom>
          <a:solidFill>
            <a:schemeClr val="bg1">
              <a:lumMod val="6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4000" b="1" dirty="0">
                <a:solidFill>
                  <a:srgbClr val="0070C0"/>
                </a:solidFill>
              </a:rPr>
              <a:t>Un enseignement des SVT ancré sur les pratiques expérimentales</a:t>
            </a:r>
            <a:endParaRPr lang="fr-FR" sz="4000">
              <a:solidFill>
                <a:srgbClr val="0070C0"/>
              </a:solidFill>
              <a:cs typeface="Calibri"/>
            </a:endParaRPr>
          </a:p>
        </p:txBody>
      </p:sp>
    </p:spTree>
    <p:extLst>
      <p:ext uri="{BB962C8B-B14F-4D97-AF65-F5344CB8AC3E}">
        <p14:creationId xmlns:p14="http://schemas.microsoft.com/office/powerpoint/2010/main" val="7381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2F63E4-7BB0-46AD-8DFC-547ACED3DF01}"/>
              </a:ext>
            </a:extLst>
          </p:cNvPr>
          <p:cNvSpPr>
            <a:spLocks noGrp="1"/>
          </p:cNvSpPr>
          <p:nvPr>
            <p:ph type="title"/>
          </p:nvPr>
        </p:nvSpPr>
        <p:spPr>
          <a:xfrm>
            <a:off x="3281170" y="1079653"/>
            <a:ext cx="5728996" cy="1324428"/>
          </a:xfrm>
        </p:spPr>
        <p:txBody>
          <a:bodyPr>
            <a:normAutofit fontScale="90000"/>
          </a:bodyPr>
          <a:lstStyle/>
          <a:p>
            <a:pPr algn="l"/>
            <a:r>
              <a:rPr lang="en-US" sz="2400" b="1" dirty="0">
                <a:solidFill>
                  <a:srgbClr val="000000"/>
                </a:solidFill>
                <a:effectLst>
                  <a:outerShdw blurRad="38100" dist="38100" dir="2700000" algn="tl">
                    <a:srgbClr val="000000">
                      <a:alpha val="43137"/>
                    </a:srgbClr>
                  </a:outerShdw>
                </a:effectLst>
              </a:rPr>
              <a:t>1) pour Homo sapiens : </a:t>
            </a:r>
            <a:br>
              <a:rPr lang="en-US" sz="2400" dirty="0">
                <a:solidFill>
                  <a:srgbClr val="000000"/>
                </a:solidFill>
              </a:rPr>
            </a:br>
            <a:r>
              <a:rPr lang="en-US" sz="2400" dirty="0">
                <a:solidFill>
                  <a:srgbClr val="000000"/>
                </a:solidFill>
              </a:rPr>
              <a:t>la </a:t>
            </a:r>
            <a:r>
              <a:rPr lang="en-US" sz="2400" dirty="0" err="1">
                <a:solidFill>
                  <a:srgbClr val="000000"/>
                </a:solidFill>
              </a:rPr>
              <a:t>photosensibilité</a:t>
            </a:r>
            <a:r>
              <a:rPr lang="en-US" sz="2400" dirty="0">
                <a:solidFill>
                  <a:srgbClr val="000000"/>
                </a:solidFill>
              </a:rPr>
              <a:t> </a:t>
            </a:r>
            <a:r>
              <a:rPr lang="en-US" sz="2400" dirty="0" err="1">
                <a:solidFill>
                  <a:srgbClr val="000000"/>
                </a:solidFill>
              </a:rPr>
              <a:t>est</a:t>
            </a:r>
            <a:r>
              <a:rPr lang="en-US" sz="2400" dirty="0">
                <a:solidFill>
                  <a:srgbClr val="000000"/>
                </a:solidFill>
              </a:rPr>
              <a:t> </a:t>
            </a:r>
            <a:r>
              <a:rPr lang="en-US" sz="2400" dirty="0" err="1">
                <a:solidFill>
                  <a:srgbClr val="000000"/>
                </a:solidFill>
              </a:rPr>
              <a:t>évidente</a:t>
            </a:r>
            <a:r>
              <a:rPr lang="en-US" sz="2400" dirty="0">
                <a:solidFill>
                  <a:srgbClr val="000000"/>
                </a:solidFill>
              </a:rPr>
              <a:t> : on observe le </a:t>
            </a:r>
            <a:r>
              <a:rPr lang="en-US" sz="2400" dirty="0" err="1">
                <a:solidFill>
                  <a:srgbClr val="000000"/>
                </a:solidFill>
              </a:rPr>
              <a:t>tissu</a:t>
            </a:r>
            <a:r>
              <a:rPr lang="en-US" sz="2400" dirty="0">
                <a:solidFill>
                  <a:srgbClr val="000000"/>
                </a:solidFill>
              </a:rPr>
              <a:t> </a:t>
            </a:r>
            <a:r>
              <a:rPr lang="en-US" sz="2400" dirty="0" err="1">
                <a:solidFill>
                  <a:srgbClr val="000000"/>
                </a:solidFill>
              </a:rPr>
              <a:t>photosensible</a:t>
            </a:r>
            <a:r>
              <a:rPr lang="en-US" sz="2400" dirty="0">
                <a:solidFill>
                  <a:srgbClr val="000000"/>
                </a:solidFill>
              </a:rPr>
              <a:t> (la </a:t>
            </a:r>
            <a:r>
              <a:rPr lang="en-US" sz="2400" dirty="0" err="1">
                <a:solidFill>
                  <a:srgbClr val="000000"/>
                </a:solidFill>
              </a:rPr>
              <a:t>rétine</a:t>
            </a:r>
            <a:r>
              <a:rPr lang="en-US" sz="2400" dirty="0">
                <a:solidFill>
                  <a:srgbClr val="000000"/>
                </a:solidFill>
              </a:rPr>
              <a:t>) au microscope à </a:t>
            </a:r>
            <a:r>
              <a:rPr lang="en-US" sz="2400" dirty="0" err="1">
                <a:solidFill>
                  <a:srgbClr val="000000"/>
                </a:solidFill>
              </a:rPr>
              <a:t>partir</a:t>
            </a:r>
            <a:r>
              <a:rPr lang="en-US" sz="2400" dirty="0">
                <a:solidFill>
                  <a:srgbClr val="000000"/>
                </a:solidFill>
              </a:rPr>
              <a:t> de lames minces du commerce pour y </a:t>
            </a:r>
            <a:r>
              <a:rPr lang="en-US" sz="2400" dirty="0" err="1">
                <a:solidFill>
                  <a:srgbClr val="000000"/>
                </a:solidFill>
              </a:rPr>
              <a:t>mettre</a:t>
            </a:r>
            <a:r>
              <a:rPr lang="en-US" sz="2400" dirty="0">
                <a:solidFill>
                  <a:srgbClr val="000000"/>
                </a:solidFill>
              </a:rPr>
              <a:t> en </a:t>
            </a:r>
            <a:r>
              <a:rPr lang="en-US" sz="2400" dirty="0" err="1">
                <a:solidFill>
                  <a:srgbClr val="000000"/>
                </a:solidFill>
              </a:rPr>
              <a:t>évidence</a:t>
            </a:r>
            <a:r>
              <a:rPr lang="en-US" sz="2400" dirty="0">
                <a:solidFill>
                  <a:srgbClr val="000000"/>
                </a:solidFill>
              </a:rPr>
              <a:t> les cellules </a:t>
            </a:r>
            <a:r>
              <a:rPr lang="en-US" sz="2400" dirty="0" err="1">
                <a:solidFill>
                  <a:srgbClr val="000000"/>
                </a:solidFill>
              </a:rPr>
              <a:t>spécialisées</a:t>
            </a:r>
            <a:r>
              <a:rPr lang="en-US" sz="2400" dirty="0">
                <a:solidFill>
                  <a:srgbClr val="000000"/>
                </a:solidFill>
              </a:rPr>
              <a:t> de </a:t>
            </a:r>
            <a:r>
              <a:rPr lang="en-US" sz="2400" dirty="0" err="1">
                <a:solidFill>
                  <a:srgbClr val="000000"/>
                </a:solidFill>
              </a:rPr>
              <a:t>ce</a:t>
            </a:r>
            <a:r>
              <a:rPr lang="en-US" sz="2400" dirty="0">
                <a:solidFill>
                  <a:srgbClr val="000000"/>
                </a:solidFill>
              </a:rPr>
              <a:t> </a:t>
            </a:r>
            <a:r>
              <a:rPr lang="en-US" sz="2400" dirty="0" err="1">
                <a:solidFill>
                  <a:srgbClr val="000000"/>
                </a:solidFill>
              </a:rPr>
              <a:t>tissu</a:t>
            </a:r>
            <a:r>
              <a:rPr lang="en-US" sz="2400" dirty="0">
                <a:solidFill>
                  <a:srgbClr val="000000"/>
                </a:solidFill>
              </a:rPr>
              <a:t> </a:t>
            </a:r>
            <a:r>
              <a:rPr lang="en-US" sz="2400" dirty="0" err="1">
                <a:solidFill>
                  <a:srgbClr val="000000"/>
                </a:solidFill>
              </a:rPr>
              <a:t>nerveux</a:t>
            </a:r>
            <a:r>
              <a:rPr lang="en-US" sz="2400" dirty="0">
                <a:solidFill>
                  <a:srgbClr val="000000"/>
                </a:solidFill>
              </a:rPr>
              <a:t>, </a:t>
            </a:r>
            <a:r>
              <a:rPr lang="en-US" sz="2400" dirty="0" err="1">
                <a:solidFill>
                  <a:srgbClr val="000000"/>
                </a:solidFill>
              </a:rPr>
              <a:t>notamment</a:t>
            </a:r>
            <a:r>
              <a:rPr lang="en-US" sz="2400" dirty="0">
                <a:solidFill>
                  <a:srgbClr val="000000"/>
                </a:solidFill>
              </a:rPr>
              <a:t> la </a:t>
            </a:r>
            <a:r>
              <a:rPr lang="en-US" sz="2400" dirty="0" err="1">
                <a:solidFill>
                  <a:srgbClr val="000000"/>
                </a:solidFill>
              </a:rPr>
              <a:t>couche</a:t>
            </a:r>
            <a:r>
              <a:rPr lang="en-US" sz="2400" dirty="0">
                <a:solidFill>
                  <a:srgbClr val="000000"/>
                </a:solidFill>
              </a:rPr>
              <a:t> des </a:t>
            </a:r>
            <a:r>
              <a:rPr lang="en-US" sz="2400" dirty="0" err="1">
                <a:solidFill>
                  <a:srgbClr val="000000"/>
                </a:solidFill>
              </a:rPr>
              <a:t>cônes</a:t>
            </a:r>
            <a:r>
              <a:rPr lang="en-US" sz="2400" dirty="0">
                <a:solidFill>
                  <a:srgbClr val="000000"/>
                </a:solidFill>
              </a:rPr>
              <a:t> et des </a:t>
            </a:r>
            <a:r>
              <a:rPr lang="en-US" sz="2400" dirty="0" err="1">
                <a:solidFill>
                  <a:srgbClr val="000000"/>
                </a:solidFill>
              </a:rPr>
              <a:t>bâtonnets</a:t>
            </a:r>
            <a:r>
              <a:rPr lang="en-US" sz="2400" dirty="0">
                <a:solidFill>
                  <a:srgbClr val="000000"/>
                </a:solidFill>
              </a:rPr>
              <a:t>.</a:t>
            </a:r>
            <a:endParaRPr lang="en-US" sz="2400" dirty="0">
              <a:cs typeface="Calibri"/>
            </a:endParaRPr>
          </a:p>
          <a:p>
            <a:endParaRPr lang="en-US" sz="2400" dirty="0">
              <a:cs typeface="Calibri"/>
            </a:endParaRPr>
          </a:p>
          <a:p>
            <a:endParaRPr lang="fr-FR" sz="2400" dirty="0">
              <a:solidFill>
                <a:schemeClr val="accent3">
                  <a:lumMod val="50000"/>
                </a:schemeClr>
              </a:solidFill>
              <a:cs typeface="Calibri"/>
            </a:endParaRPr>
          </a:p>
        </p:txBody>
      </p:sp>
      <p:sp>
        <p:nvSpPr>
          <p:cNvPr id="5" name="Rectangle : coins arrondis 4">
            <a:extLst>
              <a:ext uri="{FF2B5EF4-FFF2-40B4-BE49-F238E27FC236}">
                <a16:creationId xmlns:a16="http://schemas.microsoft.com/office/drawing/2014/main" id="{B4D4AD69-0A7A-466A-A949-ADB307368C8E}"/>
              </a:ext>
            </a:extLst>
          </p:cNvPr>
          <p:cNvSpPr/>
          <p:nvPr/>
        </p:nvSpPr>
        <p:spPr>
          <a:xfrm>
            <a:off x="339115" y="321990"/>
            <a:ext cx="1503407" cy="905064"/>
          </a:xfrm>
          <a:prstGeom prst="roundRect">
            <a:avLst/>
          </a:prstGeom>
          <a:solidFill>
            <a:schemeClr val="accent3">
              <a:lumMod val="60000"/>
              <a:lumOff val="4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fr-FR" dirty="0">
                <a:solidFill>
                  <a:schemeClr val="tx1"/>
                </a:solidFill>
              </a:rPr>
              <a:t>Exemple 2 </a:t>
            </a:r>
          </a:p>
        </p:txBody>
      </p:sp>
      <p:pic>
        <p:nvPicPr>
          <p:cNvPr id="7" name="Image 6">
            <a:extLst>
              <a:ext uri="{FF2B5EF4-FFF2-40B4-BE49-F238E27FC236}">
                <a16:creationId xmlns:a16="http://schemas.microsoft.com/office/drawing/2014/main" id="{A9678135-9DDC-440F-8CB3-10C2AE402A49}"/>
              </a:ext>
            </a:extLst>
          </p:cNvPr>
          <p:cNvPicPr>
            <a:picLocks noChangeAspect="1"/>
          </p:cNvPicPr>
          <p:nvPr/>
        </p:nvPicPr>
        <p:blipFill>
          <a:blip r:embed="rId2"/>
          <a:stretch>
            <a:fillRect/>
          </a:stretch>
        </p:blipFill>
        <p:spPr>
          <a:xfrm>
            <a:off x="4144710" y="2951074"/>
            <a:ext cx="4291628" cy="3565044"/>
          </a:xfrm>
          <a:prstGeom prst="rect">
            <a:avLst/>
          </a:prstGeom>
        </p:spPr>
      </p:pic>
      <p:sp>
        <p:nvSpPr>
          <p:cNvPr id="8" name="Rectangle 7">
            <a:extLst>
              <a:ext uri="{FF2B5EF4-FFF2-40B4-BE49-F238E27FC236}">
                <a16:creationId xmlns:a16="http://schemas.microsoft.com/office/drawing/2014/main" id="{8D3FEEDD-C66C-46BE-A2A1-EDAA8CB5E06A}"/>
              </a:ext>
            </a:extLst>
          </p:cNvPr>
          <p:cNvSpPr/>
          <p:nvPr/>
        </p:nvSpPr>
        <p:spPr>
          <a:xfrm>
            <a:off x="339115" y="4171116"/>
            <a:ext cx="3805595" cy="800219"/>
          </a:xfrm>
          <a:prstGeom prst="rect">
            <a:avLst/>
          </a:prstGeom>
        </p:spPr>
        <p:txBody>
          <a:bodyPr wrap="square" anchor="t">
            <a:spAutoFit/>
          </a:bodyPr>
          <a:lstStyle/>
          <a:p>
            <a:pPr algn="ctr"/>
            <a:r>
              <a:rPr lang="fr-FR" sz="1400" b="1" dirty="0">
                <a:hlinkClick r:id="rId3"/>
              </a:rPr>
              <a:t>http://espace-svt.ac rennes.fr/</a:t>
            </a:r>
            <a:r>
              <a:rPr lang="fr-FR" sz="1400" b="1" dirty="0" err="1">
                <a:hlinkClick r:id="rId3"/>
              </a:rPr>
              <a:t>applic</a:t>
            </a:r>
            <a:r>
              <a:rPr lang="fr-FR" sz="1400" b="1" dirty="0">
                <a:hlinkClick r:id="rId3"/>
              </a:rPr>
              <a:t>/</a:t>
            </a:r>
            <a:r>
              <a:rPr lang="fr-FR" sz="1400" b="1" dirty="0" err="1">
                <a:hlinkClick r:id="rId3"/>
              </a:rPr>
              <a:t>oeil</a:t>
            </a:r>
            <a:r>
              <a:rPr lang="fr-FR" sz="1400" b="1" dirty="0">
                <a:hlinkClick r:id="rId3"/>
              </a:rPr>
              <a:t>/</a:t>
            </a:r>
          </a:p>
          <a:p>
            <a:pPr algn="ctr"/>
            <a:r>
              <a:rPr lang="fr-FR" sz="1400" b="1" dirty="0" err="1">
                <a:hlinkClick r:id="rId3"/>
              </a:rPr>
              <a:t>retine</a:t>
            </a:r>
            <a:r>
              <a:rPr lang="fr-FR" sz="1400" b="1" dirty="0">
                <a:hlinkClick r:id="rId3"/>
              </a:rPr>
              <a:t>/l-</a:t>
            </a:r>
            <a:r>
              <a:rPr lang="fr-FR" sz="1400" b="1" dirty="0" err="1">
                <a:hlinkClick r:id="rId3"/>
              </a:rPr>
              <a:t>retine</a:t>
            </a:r>
            <a:r>
              <a:rPr lang="fr-FR" sz="1400" b="1" dirty="0">
                <a:hlinkClick r:id="rId3"/>
              </a:rPr>
              <a:t>/l-ret11.htm</a:t>
            </a:r>
            <a:endParaRPr lang="fr-FR" sz="1400" b="1" dirty="0">
              <a:cs typeface="Calibri"/>
            </a:endParaRPr>
          </a:p>
          <a:p>
            <a:pPr algn="ctr"/>
            <a:endParaRPr lang="fr-FR" dirty="0">
              <a:cs typeface="Calibri"/>
            </a:endParaRPr>
          </a:p>
        </p:txBody>
      </p:sp>
      <p:pic>
        <p:nvPicPr>
          <p:cNvPr id="3" name="Graphic 20" descr="Fiole">
            <a:extLst>
              <a:ext uri="{FF2B5EF4-FFF2-40B4-BE49-F238E27FC236}">
                <a16:creationId xmlns:a16="http://schemas.microsoft.com/office/drawing/2014/main" id="{D70F18D6-B2B4-491A-99FF-1330187077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1739" y="321990"/>
            <a:ext cx="1180214" cy="914400"/>
          </a:xfrm>
          <a:prstGeom prst="rect">
            <a:avLst/>
          </a:prstGeom>
        </p:spPr>
      </p:pic>
    </p:spTree>
    <p:extLst>
      <p:ext uri="{BB962C8B-B14F-4D97-AF65-F5344CB8AC3E}">
        <p14:creationId xmlns:p14="http://schemas.microsoft.com/office/powerpoint/2010/main" val="947625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F5B39917-D2C6-4BDF-8463-A940817A10DC}"/>
              </a:ext>
            </a:extLst>
          </p:cNvPr>
          <p:cNvSpPr>
            <a:spLocks noGrp="1"/>
          </p:cNvSpPr>
          <p:nvPr/>
        </p:nvSpPr>
        <p:spPr>
          <a:xfrm>
            <a:off x="3361033" y="1256336"/>
            <a:ext cx="5561650" cy="3274784"/>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a:effectLst>
                  <a:outerShdw blurRad="38100" dist="38100" dir="2700000" algn="tl">
                    <a:srgbClr val="000000">
                      <a:alpha val="43137"/>
                    </a:srgbClr>
                  </a:outerShdw>
                </a:effectLst>
                <a:cs typeface="Calibri"/>
              </a:rPr>
              <a:t>2) Chez les </a:t>
            </a:r>
            <a:r>
              <a:rPr lang="en-US" sz="2400" b="1" dirty="0" err="1">
                <a:effectLst>
                  <a:outerShdw blurRad="38100" dist="38100" dir="2700000" algn="tl">
                    <a:srgbClr val="000000">
                      <a:alpha val="43137"/>
                    </a:srgbClr>
                  </a:outerShdw>
                </a:effectLst>
                <a:cs typeface="Calibri"/>
              </a:rPr>
              <a:t>vers</a:t>
            </a:r>
            <a:r>
              <a:rPr lang="en-US" sz="2400" b="1" dirty="0">
                <a:effectLst>
                  <a:outerShdw blurRad="38100" dist="38100" dir="2700000" algn="tl">
                    <a:srgbClr val="000000">
                      <a:alpha val="43137"/>
                    </a:srgbClr>
                  </a:outerShdw>
                </a:effectLst>
                <a:cs typeface="Calibri"/>
              </a:rPr>
              <a:t> de </a:t>
            </a:r>
            <a:r>
              <a:rPr lang="en-US" sz="2400" b="1" dirty="0" err="1">
                <a:effectLst>
                  <a:outerShdw blurRad="38100" dist="38100" dir="2700000" algn="tl">
                    <a:srgbClr val="000000">
                      <a:alpha val="43137"/>
                    </a:srgbClr>
                  </a:outerShdw>
                </a:effectLst>
                <a:cs typeface="Calibri"/>
              </a:rPr>
              <a:t>Roscoff</a:t>
            </a:r>
            <a:r>
              <a:rPr lang="en-US" sz="2400" b="1" dirty="0">
                <a:effectLst>
                  <a:outerShdw blurRad="38100" dist="38100" dir="2700000" algn="tl">
                    <a:srgbClr val="000000">
                      <a:alpha val="43137"/>
                    </a:srgbClr>
                  </a:outerShdw>
                </a:effectLst>
                <a:cs typeface="Calibri"/>
              </a:rPr>
              <a:t> </a:t>
            </a:r>
            <a:r>
              <a:rPr lang="en-US" sz="2400" dirty="0">
                <a:cs typeface="Calibri"/>
              </a:rPr>
              <a:t>: </a:t>
            </a:r>
            <a:br>
              <a:rPr lang="en-US" dirty="0"/>
            </a:br>
            <a:r>
              <a:rPr lang="en-US" sz="2400" dirty="0">
                <a:cs typeface="Calibri"/>
              </a:rPr>
              <a:t>on place les </a:t>
            </a:r>
            <a:r>
              <a:rPr lang="en-US" sz="2400" dirty="0" err="1">
                <a:cs typeface="Calibri"/>
              </a:rPr>
              <a:t>vers</a:t>
            </a:r>
            <a:r>
              <a:rPr lang="en-US" sz="2400" dirty="0">
                <a:cs typeface="Calibri"/>
              </a:rPr>
              <a:t> dans un </a:t>
            </a:r>
            <a:r>
              <a:rPr lang="en-US" sz="2400" dirty="0" err="1">
                <a:cs typeface="Calibri"/>
              </a:rPr>
              <a:t>peu</a:t>
            </a:r>
            <a:r>
              <a:rPr lang="en-US" sz="2400" dirty="0">
                <a:cs typeface="Calibri"/>
              </a:rPr>
              <a:t> </a:t>
            </a:r>
            <a:r>
              <a:rPr lang="en-US" sz="2400" dirty="0" err="1">
                <a:cs typeface="Calibri"/>
              </a:rPr>
              <a:t>d'eau</a:t>
            </a:r>
            <a:r>
              <a:rPr lang="en-US" sz="2400" dirty="0">
                <a:cs typeface="Calibri"/>
              </a:rPr>
              <a:t> de </a:t>
            </a:r>
            <a:r>
              <a:rPr lang="en-US" sz="2400" dirty="0" err="1">
                <a:cs typeface="Calibri"/>
              </a:rPr>
              <a:t>mer</a:t>
            </a:r>
            <a:r>
              <a:rPr lang="en-US" sz="2400" dirty="0">
                <a:cs typeface="Calibri"/>
              </a:rPr>
              <a:t>, dans un tube à </a:t>
            </a:r>
            <a:r>
              <a:rPr lang="en-US" sz="2400" dirty="0" err="1">
                <a:cs typeface="Calibri"/>
              </a:rPr>
              <a:t>essai</a:t>
            </a:r>
            <a:r>
              <a:rPr lang="en-US" sz="2400" dirty="0">
                <a:cs typeface="Calibri"/>
              </a:rPr>
              <a:t> </a:t>
            </a:r>
            <a:r>
              <a:rPr lang="en-US" sz="2400" dirty="0" err="1">
                <a:cs typeface="Calibri"/>
              </a:rPr>
              <a:t>bouché</a:t>
            </a:r>
            <a:r>
              <a:rPr lang="en-US" sz="2400" dirty="0">
                <a:cs typeface="Calibri"/>
              </a:rPr>
              <a:t> et </a:t>
            </a:r>
            <a:r>
              <a:rPr lang="en-US" sz="2400" dirty="0" err="1">
                <a:cs typeface="Calibri"/>
              </a:rPr>
              <a:t>couché</a:t>
            </a:r>
            <a:r>
              <a:rPr lang="en-US" sz="2400" dirty="0">
                <a:cs typeface="Calibri"/>
              </a:rPr>
              <a:t>. </a:t>
            </a:r>
            <a:r>
              <a:rPr lang="en-US" sz="2400" dirty="0" err="1">
                <a:cs typeface="Calibri"/>
              </a:rPr>
              <a:t>Eclairage</a:t>
            </a:r>
            <a:r>
              <a:rPr lang="en-US" sz="2400" dirty="0">
                <a:cs typeface="Calibri"/>
              </a:rPr>
              <a:t> </a:t>
            </a:r>
            <a:r>
              <a:rPr lang="en-US" sz="2400" dirty="0" err="1">
                <a:cs typeface="Calibri"/>
              </a:rPr>
              <a:t>latéral</a:t>
            </a:r>
            <a:r>
              <a:rPr lang="en-US" sz="2400" dirty="0">
                <a:cs typeface="Calibri"/>
              </a:rPr>
              <a:t>. </a:t>
            </a:r>
          </a:p>
          <a:p>
            <a:pPr algn="l"/>
            <a:r>
              <a:rPr lang="en-US" sz="2400" dirty="0">
                <a:cs typeface="Calibri"/>
              </a:rPr>
              <a:t>On met en </a:t>
            </a:r>
            <a:r>
              <a:rPr lang="en-US" sz="2400" dirty="0" err="1">
                <a:cs typeface="Calibri"/>
              </a:rPr>
              <a:t>évidence</a:t>
            </a:r>
            <a:r>
              <a:rPr lang="en-US" sz="2400" dirty="0">
                <a:cs typeface="Calibri"/>
              </a:rPr>
              <a:t> un </a:t>
            </a:r>
            <a:r>
              <a:rPr lang="en-US" sz="2400" dirty="0" err="1">
                <a:cs typeface="Calibri"/>
              </a:rPr>
              <a:t>phototropisme</a:t>
            </a:r>
            <a:r>
              <a:rPr lang="en-US" sz="2400" dirty="0">
                <a:cs typeface="Calibri"/>
              </a:rPr>
              <a:t> </a:t>
            </a:r>
            <a:r>
              <a:rPr lang="en-US" sz="2400" dirty="0" err="1">
                <a:cs typeface="Calibri"/>
              </a:rPr>
              <a:t>positif</a:t>
            </a:r>
            <a:r>
              <a:rPr lang="en-US" sz="2400" dirty="0">
                <a:cs typeface="Calibri"/>
              </a:rPr>
              <a:t> : Les </a:t>
            </a:r>
            <a:r>
              <a:rPr lang="en-US" sz="2400" dirty="0" err="1">
                <a:cs typeface="Calibri"/>
              </a:rPr>
              <a:t>vers</a:t>
            </a:r>
            <a:r>
              <a:rPr lang="en-US" sz="2400" dirty="0">
                <a:cs typeface="Calibri"/>
              </a:rPr>
              <a:t> se </a:t>
            </a:r>
            <a:r>
              <a:rPr lang="en-US" sz="2400" dirty="0" err="1">
                <a:cs typeface="Calibri"/>
              </a:rPr>
              <a:t>déplacent</a:t>
            </a:r>
            <a:r>
              <a:rPr lang="en-US" sz="2400" dirty="0">
                <a:cs typeface="Calibri"/>
              </a:rPr>
              <a:t> </a:t>
            </a:r>
            <a:r>
              <a:rPr lang="en-US" sz="2400" dirty="0" err="1">
                <a:cs typeface="Calibri"/>
              </a:rPr>
              <a:t>vers</a:t>
            </a:r>
            <a:r>
              <a:rPr lang="en-US" sz="2400" dirty="0">
                <a:cs typeface="Calibri"/>
              </a:rPr>
              <a:t> la lumière.</a:t>
            </a:r>
            <a:br>
              <a:rPr lang="en-US" sz="2400" dirty="0">
                <a:cs typeface="Calibri"/>
              </a:rPr>
            </a:br>
            <a:br>
              <a:rPr lang="en-US" sz="2400" dirty="0">
                <a:cs typeface="Calibri"/>
              </a:rPr>
            </a:br>
            <a:r>
              <a:rPr lang="en-US" sz="2400" dirty="0">
                <a:cs typeface="Calibri"/>
              </a:rPr>
              <a:t> On met </a:t>
            </a:r>
            <a:r>
              <a:rPr lang="en-US" sz="2400" dirty="0" err="1">
                <a:cs typeface="Calibri"/>
              </a:rPr>
              <a:t>ensuite</a:t>
            </a:r>
            <a:r>
              <a:rPr lang="en-US" sz="2400" dirty="0">
                <a:cs typeface="Calibri"/>
              </a:rPr>
              <a:t> en </a:t>
            </a:r>
            <a:r>
              <a:rPr lang="en-US" sz="2400" dirty="0" err="1">
                <a:cs typeface="Calibri"/>
              </a:rPr>
              <a:t>évidence</a:t>
            </a:r>
            <a:r>
              <a:rPr lang="en-US" sz="2400" dirty="0">
                <a:cs typeface="Calibri"/>
              </a:rPr>
              <a:t> les </a:t>
            </a:r>
            <a:r>
              <a:rPr lang="en-US" sz="2400" dirty="0" err="1">
                <a:cs typeface="Calibri"/>
              </a:rPr>
              <a:t>photorécépteurs</a:t>
            </a:r>
            <a:r>
              <a:rPr lang="en-US" sz="2400" dirty="0">
                <a:cs typeface="Calibri"/>
              </a:rPr>
              <a:t> en observant les </a:t>
            </a:r>
            <a:r>
              <a:rPr lang="en-US" sz="2400" dirty="0" err="1">
                <a:cs typeface="Calibri"/>
              </a:rPr>
              <a:t>vers</a:t>
            </a:r>
            <a:r>
              <a:rPr lang="en-US" sz="2400" dirty="0">
                <a:cs typeface="Calibri"/>
              </a:rPr>
              <a:t> </a:t>
            </a:r>
            <a:r>
              <a:rPr lang="en-US" sz="2400" dirty="0" err="1">
                <a:cs typeface="Calibri"/>
              </a:rPr>
              <a:t>anesthésiés</a:t>
            </a:r>
            <a:r>
              <a:rPr lang="en-US" sz="2400" dirty="0">
                <a:cs typeface="Calibri"/>
              </a:rPr>
              <a:t> sous microscope : on observe "dans la tête" des cellules </a:t>
            </a:r>
            <a:r>
              <a:rPr lang="en-US" sz="2400" dirty="0" err="1">
                <a:cs typeface="Calibri"/>
              </a:rPr>
              <a:t>différenciées</a:t>
            </a:r>
            <a:r>
              <a:rPr lang="en-US" sz="2400" dirty="0">
                <a:cs typeface="Calibri"/>
              </a:rPr>
              <a:t> </a:t>
            </a:r>
            <a:r>
              <a:rPr lang="en-US" sz="2400" dirty="0" err="1">
                <a:cs typeface="Calibri"/>
              </a:rPr>
              <a:t>différentes</a:t>
            </a:r>
            <a:r>
              <a:rPr lang="en-US" sz="2400" dirty="0">
                <a:cs typeface="Calibri"/>
              </a:rPr>
              <a:t> des cellules </a:t>
            </a:r>
            <a:r>
              <a:rPr lang="en-US" sz="2400" dirty="0" err="1">
                <a:cs typeface="Calibri"/>
              </a:rPr>
              <a:t>musculaires</a:t>
            </a:r>
            <a:r>
              <a:rPr lang="en-US" sz="2400" dirty="0">
                <a:cs typeface="Calibri"/>
              </a:rPr>
              <a:t> </a:t>
            </a:r>
            <a:r>
              <a:rPr lang="en-US" sz="2400" dirty="0" err="1">
                <a:cs typeface="Calibri"/>
              </a:rPr>
              <a:t>ou</a:t>
            </a:r>
            <a:r>
              <a:rPr lang="en-US" sz="2400" dirty="0">
                <a:cs typeface="Calibri"/>
              </a:rPr>
              <a:t> des </a:t>
            </a:r>
            <a:r>
              <a:rPr lang="en-US" sz="2400" dirty="0" err="1">
                <a:cs typeface="Calibri"/>
              </a:rPr>
              <a:t>protoplastes</a:t>
            </a:r>
            <a:r>
              <a:rPr lang="en-US" sz="2400" dirty="0">
                <a:cs typeface="Calibri"/>
              </a:rPr>
              <a:t> </a:t>
            </a:r>
            <a:r>
              <a:rPr lang="en-US" sz="2400" dirty="0" err="1">
                <a:cs typeface="Calibri"/>
              </a:rPr>
              <a:t>alguaux</a:t>
            </a:r>
            <a:r>
              <a:rPr lang="en-US" sz="2400" dirty="0">
                <a:cs typeface="Calibri"/>
              </a:rPr>
              <a:t> </a:t>
            </a:r>
            <a:r>
              <a:rPr lang="en-US" sz="2400" dirty="0" err="1">
                <a:cs typeface="Calibri"/>
              </a:rPr>
              <a:t>symbiotiques</a:t>
            </a:r>
            <a:r>
              <a:rPr lang="en-US" sz="2400" dirty="0">
                <a:cs typeface="Calibri"/>
              </a:rPr>
              <a:t>.</a:t>
            </a:r>
            <a:br>
              <a:rPr lang="en-US" sz="2400" dirty="0">
                <a:cs typeface="Calibri"/>
              </a:rPr>
            </a:br>
            <a:br>
              <a:rPr lang="en-US" sz="2400" dirty="0">
                <a:cs typeface="Calibri"/>
              </a:rPr>
            </a:br>
            <a:endParaRPr lang="en-US" sz="2400" dirty="0">
              <a:cs typeface="Calibri"/>
            </a:endParaRPr>
          </a:p>
          <a:p>
            <a:endParaRPr lang="en-US" sz="2400" dirty="0">
              <a:cs typeface="Calibri"/>
            </a:endParaRPr>
          </a:p>
          <a:p>
            <a:endParaRPr lang="fr-FR" sz="2400" dirty="0">
              <a:solidFill>
                <a:schemeClr val="accent3">
                  <a:lumMod val="50000"/>
                </a:schemeClr>
              </a:solidFill>
              <a:cs typeface="Calibri"/>
            </a:endParaRPr>
          </a:p>
        </p:txBody>
      </p:sp>
      <p:sp>
        <p:nvSpPr>
          <p:cNvPr id="5" name="Rectangle : coins arrondis 4">
            <a:extLst>
              <a:ext uri="{FF2B5EF4-FFF2-40B4-BE49-F238E27FC236}">
                <a16:creationId xmlns:a16="http://schemas.microsoft.com/office/drawing/2014/main" id="{6BF8D19D-B72D-433B-BDCE-D5B8EC75DDC2}"/>
              </a:ext>
            </a:extLst>
          </p:cNvPr>
          <p:cNvSpPr/>
          <p:nvPr/>
        </p:nvSpPr>
        <p:spPr>
          <a:xfrm>
            <a:off x="561517" y="358761"/>
            <a:ext cx="1503407" cy="905064"/>
          </a:xfrm>
          <a:prstGeom prst="roundRect">
            <a:avLst/>
          </a:prstGeom>
          <a:solidFill>
            <a:schemeClr val="accent3">
              <a:lumMod val="60000"/>
              <a:lumOff val="40000"/>
            </a:schemeClr>
          </a:solidFill>
        </p:spPr>
        <p:style>
          <a:lnRef idx="1">
            <a:schemeClr val="accent3"/>
          </a:lnRef>
          <a:fillRef idx="3">
            <a:schemeClr val="accent3"/>
          </a:fillRef>
          <a:effectRef idx="2">
            <a:schemeClr val="accent3"/>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FR">
                <a:solidFill>
                  <a:schemeClr val="tx1"/>
                </a:solidFill>
              </a:rPr>
              <a:t>Exemple 2 </a:t>
            </a:r>
          </a:p>
        </p:txBody>
      </p:sp>
      <p:pic>
        <p:nvPicPr>
          <p:cNvPr id="6" name="Graphic 20" descr="Fiole">
            <a:extLst>
              <a:ext uri="{FF2B5EF4-FFF2-40B4-BE49-F238E27FC236}">
                <a16:creationId xmlns:a16="http://schemas.microsoft.com/office/drawing/2014/main" id="{8037EB68-883B-430C-B7FB-A41A5C70DB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91834" y="323798"/>
            <a:ext cx="1180214" cy="914400"/>
          </a:xfrm>
          <a:prstGeom prst="rect">
            <a:avLst/>
          </a:prstGeom>
        </p:spPr>
      </p:pic>
      <p:pic>
        <p:nvPicPr>
          <p:cNvPr id="7" name="Image 7" descr="Une image contenant animal, intérieur, invertébré, photo&#10;&#10;Description générée avec un niveau de confiance élevé">
            <a:extLst>
              <a:ext uri="{FF2B5EF4-FFF2-40B4-BE49-F238E27FC236}">
                <a16:creationId xmlns:a16="http://schemas.microsoft.com/office/drawing/2014/main" id="{EA6B865D-CC47-4132-A983-25D396CB5731}"/>
              </a:ext>
            </a:extLst>
          </p:cNvPr>
          <p:cNvPicPr>
            <a:picLocks noChangeAspect="1"/>
          </p:cNvPicPr>
          <p:nvPr/>
        </p:nvPicPr>
        <p:blipFill>
          <a:blip r:embed="rId4"/>
          <a:stretch>
            <a:fillRect/>
          </a:stretch>
        </p:blipFill>
        <p:spPr>
          <a:xfrm>
            <a:off x="425178" y="2773604"/>
            <a:ext cx="2743200" cy="2342606"/>
          </a:xfrm>
          <a:prstGeom prst="rect">
            <a:avLst/>
          </a:prstGeom>
        </p:spPr>
      </p:pic>
      <p:cxnSp>
        <p:nvCxnSpPr>
          <p:cNvPr id="9" name="Connecteur droit avec flèche 8">
            <a:extLst>
              <a:ext uri="{FF2B5EF4-FFF2-40B4-BE49-F238E27FC236}">
                <a16:creationId xmlns:a16="http://schemas.microsoft.com/office/drawing/2014/main" id="{17224AC4-3E3B-482F-BB07-49FA6739DA19}"/>
              </a:ext>
            </a:extLst>
          </p:cNvPr>
          <p:cNvCxnSpPr/>
          <p:nvPr/>
        </p:nvCxnSpPr>
        <p:spPr>
          <a:xfrm flipH="1">
            <a:off x="1653470" y="3911364"/>
            <a:ext cx="1816347" cy="35401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pic>
        <p:nvPicPr>
          <p:cNvPr id="10" name="Image 10">
            <a:extLst>
              <a:ext uri="{FF2B5EF4-FFF2-40B4-BE49-F238E27FC236}">
                <a16:creationId xmlns:a16="http://schemas.microsoft.com/office/drawing/2014/main" id="{3490BF5D-4EA9-4C2A-8E12-D392B2D49210}"/>
              </a:ext>
            </a:extLst>
          </p:cNvPr>
          <p:cNvPicPr>
            <a:picLocks noChangeAspect="1"/>
          </p:cNvPicPr>
          <p:nvPr/>
        </p:nvPicPr>
        <p:blipFill>
          <a:blip r:embed="rId5"/>
          <a:stretch>
            <a:fillRect/>
          </a:stretch>
        </p:blipFill>
        <p:spPr>
          <a:xfrm>
            <a:off x="3469817" y="4375899"/>
            <a:ext cx="2743200" cy="2052797"/>
          </a:xfrm>
          <a:prstGeom prst="rect">
            <a:avLst/>
          </a:prstGeom>
        </p:spPr>
      </p:pic>
      <p:sp>
        <p:nvSpPr>
          <p:cNvPr id="12" name="ZoneTexte 11">
            <a:extLst>
              <a:ext uri="{FF2B5EF4-FFF2-40B4-BE49-F238E27FC236}">
                <a16:creationId xmlns:a16="http://schemas.microsoft.com/office/drawing/2014/main" id="{4B8CB676-B0C4-494C-9423-9A6DB50EA6B7}"/>
              </a:ext>
            </a:extLst>
          </p:cNvPr>
          <p:cNvSpPr txBox="1"/>
          <p:nvPr/>
        </p:nvSpPr>
        <p:spPr>
          <a:xfrm>
            <a:off x="291754" y="1688260"/>
            <a:ext cx="342811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https://vimeo.com/168450694</a:t>
            </a:r>
          </a:p>
          <a:p>
            <a:endParaRPr lang="en-US">
              <a:cs typeface="Calibri"/>
            </a:endParaRPr>
          </a:p>
        </p:txBody>
      </p:sp>
    </p:spTree>
    <p:extLst>
      <p:ext uri="{BB962C8B-B14F-4D97-AF65-F5344CB8AC3E}">
        <p14:creationId xmlns:p14="http://schemas.microsoft.com/office/powerpoint/2010/main" val="3174292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9024" y="274638"/>
            <a:ext cx="7272339" cy="609946"/>
          </a:xfrm>
          <a:solidFill>
            <a:schemeClr val="bg1">
              <a:lumMod val="85000"/>
            </a:schemeClr>
          </a:solidFill>
          <a:ln>
            <a:solidFill>
              <a:schemeClr val="bg1">
                <a:lumMod val="65000"/>
              </a:schemeClr>
            </a:solidFill>
          </a:ln>
        </p:spPr>
        <p:txBody>
          <a:bodyPr/>
          <a:lstStyle/>
          <a:p>
            <a:r>
              <a:rPr lang="fr-FR" sz="2800" b="1" dirty="0">
                <a:solidFill>
                  <a:schemeClr val="accent3">
                    <a:lumMod val="75000"/>
                  </a:schemeClr>
                </a:solidFill>
              </a:rPr>
              <a:t>Des résultats d’observation…</a:t>
            </a:r>
            <a:endParaRPr lang="fr-FR" sz="2800" b="1" i="1" dirty="0">
              <a:solidFill>
                <a:schemeClr val="accent3">
                  <a:lumMod val="75000"/>
                </a:schemeClr>
              </a:solidFill>
              <a:cs typeface="Calibri"/>
            </a:endParaRPr>
          </a:p>
        </p:txBody>
      </p:sp>
      <p:sp>
        <p:nvSpPr>
          <p:cNvPr id="4" name="ZoneTexte 3"/>
          <p:cNvSpPr txBox="1"/>
          <p:nvPr/>
        </p:nvSpPr>
        <p:spPr>
          <a:xfrm>
            <a:off x="299110" y="4537494"/>
            <a:ext cx="4370593" cy="1246495"/>
          </a:xfrm>
          <a:prstGeom prst="rect">
            <a:avLst/>
          </a:prstGeom>
          <a:noFill/>
        </p:spPr>
        <p:txBody>
          <a:bodyPr wrap="square" rtlCol="0">
            <a:spAutoFit/>
          </a:bodyPr>
          <a:lstStyle/>
          <a:p>
            <a:pPr algn="ctr"/>
            <a:r>
              <a:rPr lang="fr-FR" sz="1600" dirty="0"/>
              <a:t>Observation de la « tête » de </a:t>
            </a:r>
            <a:r>
              <a:rPr lang="fr-FR" sz="1600" i="1" dirty="0"/>
              <a:t>S. </a:t>
            </a:r>
            <a:r>
              <a:rPr lang="fr-FR" sz="1600" i="1" dirty="0" err="1"/>
              <a:t>roscoffensis</a:t>
            </a:r>
            <a:endParaRPr lang="fr-FR" sz="1600" i="1" dirty="0"/>
          </a:p>
          <a:p>
            <a:pPr algn="ctr"/>
            <a:r>
              <a:rPr lang="fr-FR" sz="1600" dirty="0">
                <a:solidFill>
                  <a:schemeClr val="accent2"/>
                </a:solidFill>
              </a:rPr>
              <a:t>1 : statocyste</a:t>
            </a:r>
          </a:p>
          <a:p>
            <a:pPr algn="ctr"/>
            <a:r>
              <a:rPr lang="fr-FR" sz="1600" dirty="0">
                <a:solidFill>
                  <a:srgbClr val="0070C0"/>
                </a:solidFill>
              </a:rPr>
              <a:t>2 : photorécepteur</a:t>
            </a:r>
          </a:p>
          <a:p>
            <a:pPr algn="ctr"/>
            <a:r>
              <a:rPr lang="fr-FR" sz="1100" dirty="0"/>
              <a:t>Microscope optique objectif 10, caméra oculaire 1,3MP</a:t>
            </a:r>
          </a:p>
          <a:p>
            <a:pPr algn="ctr"/>
            <a:endParaRPr lang="fr-FR" sz="1600" dirty="0"/>
          </a:p>
        </p:txBody>
      </p:sp>
      <p:grpSp>
        <p:nvGrpSpPr>
          <p:cNvPr id="10" name="Groupe 12"/>
          <p:cNvGrpSpPr/>
          <p:nvPr/>
        </p:nvGrpSpPr>
        <p:grpSpPr>
          <a:xfrm>
            <a:off x="299110" y="1078395"/>
            <a:ext cx="4370593" cy="3277945"/>
            <a:chOff x="815009" y="1078395"/>
            <a:chExt cx="4370593" cy="3277945"/>
          </a:xfrm>
        </p:grpSpPr>
        <p:pic>
          <p:nvPicPr>
            <p:cNvPr id="3" name="Image 2" descr="adulte_statophoto_x10.jpg"/>
            <p:cNvPicPr>
              <a:picLocks noChangeAspect="1"/>
            </p:cNvPicPr>
            <p:nvPr/>
          </p:nvPicPr>
          <p:blipFill>
            <a:blip r:embed="rId2" cstate="print"/>
            <a:stretch>
              <a:fillRect/>
            </a:stretch>
          </p:blipFill>
          <p:spPr>
            <a:xfrm>
              <a:off x="815009" y="1078395"/>
              <a:ext cx="4370593" cy="3277945"/>
            </a:xfrm>
            <a:prstGeom prst="rect">
              <a:avLst/>
            </a:prstGeom>
          </p:spPr>
        </p:pic>
        <p:sp>
          <p:nvSpPr>
            <p:cNvPr id="5" name="Ellipse 4"/>
            <p:cNvSpPr/>
            <p:nvPr/>
          </p:nvSpPr>
          <p:spPr>
            <a:xfrm>
              <a:off x="2889849" y="2406770"/>
              <a:ext cx="284672" cy="319177"/>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p:cNvSpPr/>
            <p:nvPr/>
          </p:nvSpPr>
          <p:spPr>
            <a:xfrm>
              <a:off x="3422401" y="2826591"/>
              <a:ext cx="284672" cy="319177"/>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2484407" y="1984075"/>
              <a:ext cx="284672" cy="319177"/>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2904818" y="2135838"/>
              <a:ext cx="465827" cy="369332"/>
            </a:xfrm>
            <a:prstGeom prst="rect">
              <a:avLst/>
            </a:prstGeom>
            <a:noFill/>
          </p:spPr>
          <p:txBody>
            <a:bodyPr wrap="square" rtlCol="0">
              <a:spAutoFit/>
            </a:bodyPr>
            <a:lstStyle/>
            <a:p>
              <a:r>
                <a:rPr lang="fr-FR" b="1" dirty="0">
                  <a:solidFill>
                    <a:schemeClr val="accent2"/>
                  </a:solidFill>
                </a:rPr>
                <a:t>1</a:t>
              </a:r>
            </a:p>
          </p:txBody>
        </p:sp>
        <p:sp>
          <p:nvSpPr>
            <p:cNvPr id="9" name="ZoneTexte 8"/>
            <p:cNvSpPr txBox="1"/>
            <p:nvPr/>
          </p:nvSpPr>
          <p:spPr>
            <a:xfrm>
              <a:off x="3422401" y="2541281"/>
              <a:ext cx="465827" cy="369332"/>
            </a:xfrm>
            <a:prstGeom prst="rect">
              <a:avLst/>
            </a:prstGeom>
            <a:noFill/>
          </p:spPr>
          <p:txBody>
            <a:bodyPr wrap="square" rtlCol="0">
              <a:spAutoFit/>
            </a:bodyPr>
            <a:lstStyle/>
            <a:p>
              <a:r>
                <a:rPr lang="fr-FR" b="1" dirty="0">
                  <a:solidFill>
                    <a:srgbClr val="0070C0"/>
                  </a:solidFill>
                </a:rPr>
                <a:t>2</a:t>
              </a:r>
            </a:p>
          </p:txBody>
        </p:sp>
        <p:sp>
          <p:nvSpPr>
            <p:cNvPr id="11" name="ZoneTexte 10"/>
            <p:cNvSpPr txBox="1"/>
            <p:nvPr/>
          </p:nvSpPr>
          <p:spPr>
            <a:xfrm>
              <a:off x="2475778" y="1706124"/>
              <a:ext cx="465827" cy="369332"/>
            </a:xfrm>
            <a:prstGeom prst="rect">
              <a:avLst/>
            </a:prstGeom>
            <a:noFill/>
          </p:spPr>
          <p:txBody>
            <a:bodyPr wrap="square" rtlCol="0">
              <a:spAutoFit/>
            </a:bodyPr>
            <a:lstStyle/>
            <a:p>
              <a:r>
                <a:rPr lang="fr-FR" b="1" dirty="0">
                  <a:solidFill>
                    <a:srgbClr val="0070C0"/>
                  </a:solidFill>
                </a:rPr>
                <a:t>2</a:t>
              </a:r>
            </a:p>
          </p:txBody>
        </p:sp>
      </p:grpSp>
      <p:sp>
        <p:nvSpPr>
          <p:cNvPr id="14" name="ZoneTexte 13"/>
          <p:cNvSpPr txBox="1"/>
          <p:nvPr/>
        </p:nvSpPr>
        <p:spPr>
          <a:xfrm>
            <a:off x="5293207" y="4066646"/>
            <a:ext cx="3747089" cy="1246495"/>
          </a:xfrm>
          <a:prstGeom prst="rect">
            <a:avLst/>
          </a:prstGeom>
          <a:noFill/>
        </p:spPr>
        <p:txBody>
          <a:bodyPr wrap="square" rtlCol="0">
            <a:spAutoFit/>
          </a:bodyPr>
          <a:lstStyle/>
          <a:p>
            <a:pPr algn="ctr"/>
            <a:r>
              <a:rPr lang="fr-FR" sz="1600" dirty="0"/>
              <a:t>Observation de la « tête » de </a:t>
            </a:r>
            <a:r>
              <a:rPr lang="fr-FR" sz="1600" i="1" dirty="0"/>
              <a:t>S. </a:t>
            </a:r>
            <a:r>
              <a:rPr lang="fr-FR" sz="1600" i="1" dirty="0" err="1"/>
              <a:t>roscoffensis</a:t>
            </a:r>
            <a:endParaRPr lang="fr-FR" sz="1600" i="1" dirty="0"/>
          </a:p>
          <a:p>
            <a:pPr algn="ctr"/>
            <a:r>
              <a:rPr lang="fr-FR" sz="1600" dirty="0">
                <a:solidFill>
                  <a:schemeClr val="accent2"/>
                </a:solidFill>
              </a:rPr>
              <a:t>1 : statocyste</a:t>
            </a:r>
          </a:p>
          <a:p>
            <a:pPr algn="ctr"/>
            <a:r>
              <a:rPr lang="fr-FR" sz="1600" dirty="0">
                <a:solidFill>
                  <a:srgbClr val="0070C0"/>
                </a:solidFill>
              </a:rPr>
              <a:t>2 : photorécepteur</a:t>
            </a:r>
          </a:p>
          <a:p>
            <a:pPr algn="ctr"/>
            <a:r>
              <a:rPr lang="fr-FR" sz="1100" dirty="0"/>
              <a:t>Microscope optique objectif 40, caméra oculaire 1,3MP</a:t>
            </a:r>
          </a:p>
          <a:p>
            <a:pPr algn="ctr"/>
            <a:endParaRPr lang="fr-FR" sz="1600" dirty="0"/>
          </a:p>
        </p:txBody>
      </p:sp>
      <p:grpSp>
        <p:nvGrpSpPr>
          <p:cNvPr id="13" name="Groupe 18"/>
          <p:cNvGrpSpPr/>
          <p:nvPr/>
        </p:nvGrpSpPr>
        <p:grpSpPr>
          <a:xfrm>
            <a:off x="5293207" y="1078395"/>
            <a:ext cx="3731772" cy="2798829"/>
            <a:chOff x="5293207" y="1078395"/>
            <a:chExt cx="3731772" cy="2798829"/>
          </a:xfrm>
        </p:grpSpPr>
        <p:pic>
          <p:nvPicPr>
            <p:cNvPr id="12" name="Image 11" descr="adulte_statophoto_x40.jpg"/>
            <p:cNvPicPr>
              <a:picLocks noChangeAspect="1"/>
            </p:cNvPicPr>
            <p:nvPr/>
          </p:nvPicPr>
          <p:blipFill>
            <a:blip r:embed="rId3" cstate="print"/>
            <a:stretch>
              <a:fillRect/>
            </a:stretch>
          </p:blipFill>
          <p:spPr>
            <a:xfrm>
              <a:off x="5293207" y="1078395"/>
              <a:ext cx="3731772" cy="2798829"/>
            </a:xfrm>
            <a:prstGeom prst="rect">
              <a:avLst/>
            </a:prstGeom>
          </p:spPr>
        </p:pic>
        <p:sp>
          <p:nvSpPr>
            <p:cNvPr id="15" name="Ellipse 14"/>
            <p:cNvSpPr/>
            <p:nvPr/>
          </p:nvSpPr>
          <p:spPr>
            <a:xfrm>
              <a:off x="6262777" y="1386947"/>
              <a:ext cx="414068" cy="484985"/>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7530860" y="2878348"/>
              <a:ext cx="465827" cy="511834"/>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6314530" y="1124647"/>
              <a:ext cx="465827" cy="369332"/>
            </a:xfrm>
            <a:prstGeom prst="rect">
              <a:avLst/>
            </a:prstGeom>
            <a:noFill/>
          </p:spPr>
          <p:txBody>
            <a:bodyPr wrap="square" rtlCol="0">
              <a:spAutoFit/>
            </a:bodyPr>
            <a:lstStyle/>
            <a:p>
              <a:r>
                <a:rPr lang="fr-FR" b="1" dirty="0">
                  <a:solidFill>
                    <a:srgbClr val="0070C0"/>
                  </a:solidFill>
                </a:rPr>
                <a:t>2</a:t>
              </a:r>
            </a:p>
          </p:txBody>
        </p:sp>
        <p:sp>
          <p:nvSpPr>
            <p:cNvPr id="18" name="ZoneTexte 17"/>
            <p:cNvSpPr txBox="1"/>
            <p:nvPr/>
          </p:nvSpPr>
          <p:spPr>
            <a:xfrm>
              <a:off x="7677502" y="2607421"/>
              <a:ext cx="465827" cy="369332"/>
            </a:xfrm>
            <a:prstGeom prst="rect">
              <a:avLst/>
            </a:prstGeom>
            <a:noFill/>
          </p:spPr>
          <p:txBody>
            <a:bodyPr wrap="square" rtlCol="0">
              <a:spAutoFit/>
            </a:bodyPr>
            <a:lstStyle/>
            <a:p>
              <a:r>
                <a:rPr lang="fr-FR" b="1" dirty="0">
                  <a:solidFill>
                    <a:schemeClr val="accent2"/>
                  </a:solidFill>
                </a:rPr>
                <a:t>1</a:t>
              </a:r>
            </a:p>
          </p:txBody>
        </p:sp>
      </p:grpSp>
      <p:sp>
        <p:nvSpPr>
          <p:cNvPr id="20" name="ZoneTexte 19"/>
          <p:cNvSpPr txBox="1"/>
          <p:nvPr/>
        </p:nvSpPr>
        <p:spPr>
          <a:xfrm>
            <a:off x="163282" y="6398110"/>
            <a:ext cx="4506421" cy="246221"/>
          </a:xfrm>
          <a:prstGeom prst="rect">
            <a:avLst/>
          </a:prstGeom>
          <a:noFill/>
        </p:spPr>
        <p:txBody>
          <a:bodyPr wrap="square" rtlCol="0">
            <a:spAutoFit/>
          </a:bodyPr>
          <a:lstStyle/>
          <a:p>
            <a:r>
              <a:rPr lang="fr-FR" sz="1000" i="1" dirty="0"/>
              <a:t>Images : laboratoire SVT, lycée Henri Wallon</a:t>
            </a:r>
          </a:p>
        </p:txBody>
      </p:sp>
      <p:pic>
        <p:nvPicPr>
          <p:cNvPr id="22" name="Image 21" descr="logoSVT_color.jpg"/>
          <p:cNvPicPr>
            <a:picLocks noChangeAspect="1"/>
          </p:cNvPicPr>
          <p:nvPr/>
        </p:nvPicPr>
        <p:blipFill>
          <a:blip r:embed="rId4"/>
          <a:stretch>
            <a:fillRect/>
          </a:stretch>
        </p:blipFill>
        <p:spPr>
          <a:xfrm>
            <a:off x="8465032" y="6195951"/>
            <a:ext cx="678968" cy="650541"/>
          </a:xfrm>
          <a:prstGeom prst="rect">
            <a:avLst/>
          </a:prstGeom>
        </p:spPr>
      </p:pic>
    </p:spTree>
    <p:extLst>
      <p:ext uri="{BB962C8B-B14F-4D97-AF65-F5344CB8AC3E}">
        <p14:creationId xmlns:p14="http://schemas.microsoft.com/office/powerpoint/2010/main" val="3900294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2F63E4-7BB0-46AD-8DFC-547ACED3DF01}"/>
              </a:ext>
            </a:extLst>
          </p:cNvPr>
          <p:cNvSpPr>
            <a:spLocks noGrp="1"/>
          </p:cNvSpPr>
          <p:nvPr>
            <p:ph type="title"/>
          </p:nvPr>
        </p:nvSpPr>
        <p:spPr>
          <a:xfrm>
            <a:off x="6223872" y="3946913"/>
            <a:ext cx="2198719" cy="1094773"/>
          </a:xfrm>
        </p:spPr>
        <p:txBody>
          <a:bodyPr>
            <a:normAutofit fontScale="90000"/>
          </a:bodyPr>
          <a:lstStyle/>
          <a:p>
            <a:pPr algn="l"/>
            <a:br>
              <a:rPr lang="en-US" sz="2400">
                <a:cs typeface="Calibri"/>
              </a:rPr>
            </a:br>
            <a:br>
              <a:rPr lang="en-US" sz="2400">
                <a:cs typeface="Calibri"/>
              </a:rPr>
            </a:br>
            <a:endParaRPr lang="en-US" sz="2400">
              <a:cs typeface="Calibri"/>
            </a:endParaRPr>
          </a:p>
          <a:p>
            <a:endParaRPr lang="en-US" sz="2400">
              <a:cs typeface="Calibri"/>
            </a:endParaRPr>
          </a:p>
          <a:p>
            <a:endParaRPr lang="fr-FR" sz="2400">
              <a:solidFill>
                <a:schemeClr val="accent3">
                  <a:lumMod val="50000"/>
                </a:schemeClr>
              </a:solidFill>
              <a:cs typeface="Calibri"/>
            </a:endParaRPr>
          </a:p>
        </p:txBody>
      </p:sp>
      <p:sp>
        <p:nvSpPr>
          <p:cNvPr id="5" name="Rectangle : coins arrondis 4">
            <a:extLst>
              <a:ext uri="{FF2B5EF4-FFF2-40B4-BE49-F238E27FC236}">
                <a16:creationId xmlns:a16="http://schemas.microsoft.com/office/drawing/2014/main" id="{B4D4AD69-0A7A-466A-A949-ADB307368C8E}"/>
              </a:ext>
            </a:extLst>
          </p:cNvPr>
          <p:cNvSpPr/>
          <p:nvPr/>
        </p:nvSpPr>
        <p:spPr>
          <a:xfrm>
            <a:off x="371500" y="387444"/>
            <a:ext cx="1503407" cy="905064"/>
          </a:xfrm>
          <a:prstGeom prst="roundRect">
            <a:avLst/>
          </a:prstGeom>
          <a:solidFill>
            <a:schemeClr val="accent3">
              <a:lumMod val="60000"/>
              <a:lumOff val="4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fr-FR">
                <a:solidFill>
                  <a:schemeClr val="tx1"/>
                </a:solidFill>
              </a:rPr>
              <a:t>Exemple 2 </a:t>
            </a:r>
          </a:p>
        </p:txBody>
      </p:sp>
      <p:pic>
        <p:nvPicPr>
          <p:cNvPr id="3" name="Graphic 20" descr="Fiole">
            <a:extLst>
              <a:ext uri="{FF2B5EF4-FFF2-40B4-BE49-F238E27FC236}">
                <a16:creationId xmlns:a16="http://schemas.microsoft.com/office/drawing/2014/main" id="{D70F18D6-B2B4-491A-99FF-1330187077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10025" y="387444"/>
            <a:ext cx="1180214" cy="914400"/>
          </a:xfrm>
          <a:prstGeom prst="rect">
            <a:avLst/>
          </a:prstGeom>
        </p:spPr>
      </p:pic>
      <p:sp>
        <p:nvSpPr>
          <p:cNvPr id="7" name="TextBox 6">
            <a:extLst>
              <a:ext uri="{FF2B5EF4-FFF2-40B4-BE49-F238E27FC236}">
                <a16:creationId xmlns:a16="http://schemas.microsoft.com/office/drawing/2014/main" id="{15AF9195-2D57-46A8-8C05-28E6F8DC3D15}"/>
              </a:ext>
            </a:extLst>
          </p:cNvPr>
          <p:cNvSpPr txBox="1"/>
          <p:nvPr/>
        </p:nvSpPr>
        <p:spPr>
          <a:xfrm>
            <a:off x="2997843" y="393539"/>
            <a:ext cx="5839427" cy="190821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Calibri"/>
              </a:rPr>
              <a:t>Les </a:t>
            </a:r>
            <a:r>
              <a:rPr lang="en-US" sz="2000" dirty="0" err="1">
                <a:cs typeface="Calibri"/>
              </a:rPr>
              <a:t>photorécépteurs</a:t>
            </a:r>
            <a:r>
              <a:rPr lang="en-US" sz="2000" dirty="0">
                <a:cs typeface="Calibri"/>
              </a:rPr>
              <a:t> </a:t>
            </a:r>
            <a:r>
              <a:rPr lang="en-US" sz="2000" dirty="0" err="1">
                <a:cs typeface="Calibri"/>
              </a:rPr>
              <a:t>sont</a:t>
            </a:r>
            <a:r>
              <a:rPr lang="en-US" sz="2000" dirty="0">
                <a:cs typeface="Calibri"/>
              </a:rPr>
              <a:t> </a:t>
            </a:r>
            <a:r>
              <a:rPr lang="en-US" sz="2000" dirty="0" err="1">
                <a:cs typeface="Calibri"/>
              </a:rPr>
              <a:t>moléculaires</a:t>
            </a:r>
            <a:r>
              <a:rPr lang="en-US" sz="2000" dirty="0">
                <a:cs typeface="Calibri"/>
              </a:rPr>
              <a:t> et </a:t>
            </a:r>
            <a:r>
              <a:rPr lang="en-US" sz="2000" dirty="0" err="1">
                <a:cs typeface="Calibri"/>
              </a:rPr>
              <a:t>intégrés</a:t>
            </a:r>
            <a:r>
              <a:rPr lang="en-US" sz="2000" dirty="0">
                <a:cs typeface="Calibri"/>
              </a:rPr>
              <a:t> à la membrane.​ </a:t>
            </a:r>
            <a:r>
              <a:rPr lang="en-US" sz="2000" dirty="0" err="1">
                <a:cs typeface="Calibri"/>
              </a:rPr>
              <a:t>Ils</a:t>
            </a:r>
            <a:r>
              <a:rPr lang="en-US" sz="2000" dirty="0">
                <a:cs typeface="Calibri"/>
              </a:rPr>
              <a:t> ne </a:t>
            </a:r>
            <a:r>
              <a:rPr lang="en-US" sz="2000" dirty="0" err="1">
                <a:cs typeface="Calibri"/>
              </a:rPr>
              <a:t>sont</a:t>
            </a:r>
            <a:r>
              <a:rPr lang="en-US" sz="2000" dirty="0">
                <a:cs typeface="Calibri"/>
              </a:rPr>
              <a:t> pas encore </a:t>
            </a:r>
            <a:r>
              <a:rPr lang="en-US" sz="2000" dirty="0" err="1">
                <a:cs typeface="Calibri"/>
              </a:rPr>
              <a:t>identifiés</a:t>
            </a:r>
            <a:r>
              <a:rPr lang="en-US" sz="2000" dirty="0">
                <a:cs typeface="Calibri"/>
              </a:rPr>
              <a:t> </a:t>
            </a:r>
            <a:r>
              <a:rPr lang="en-US" sz="2000" dirty="0" err="1">
                <a:cs typeface="Calibri"/>
              </a:rPr>
              <a:t>mais</a:t>
            </a:r>
            <a:r>
              <a:rPr lang="en-US" sz="2000" dirty="0">
                <a:cs typeface="Calibri"/>
              </a:rPr>
              <a:t> </a:t>
            </a:r>
            <a:r>
              <a:rPr lang="en-US" sz="2000" dirty="0" err="1">
                <a:cs typeface="Calibri"/>
              </a:rPr>
              <a:t>sont</a:t>
            </a:r>
            <a:r>
              <a:rPr lang="en-US" sz="2000" dirty="0">
                <a:cs typeface="Calibri"/>
              </a:rPr>
              <a:t> de type phytochrome </a:t>
            </a:r>
            <a:r>
              <a:rPr lang="en-US" sz="2000" dirty="0" err="1">
                <a:cs typeface="Calibri"/>
              </a:rPr>
              <a:t>comme</a:t>
            </a:r>
            <a:r>
              <a:rPr lang="en-US" sz="2000" dirty="0">
                <a:cs typeface="Calibri"/>
              </a:rPr>
              <a:t> pour les </a:t>
            </a:r>
            <a:r>
              <a:rPr lang="en-US" sz="2000" dirty="0" err="1">
                <a:cs typeface="Calibri"/>
              </a:rPr>
              <a:t>végétaux</a:t>
            </a:r>
            <a:r>
              <a:rPr lang="en-US" sz="2000" dirty="0">
                <a:cs typeface="Calibri"/>
              </a:rPr>
              <a:t> avec </a:t>
            </a:r>
            <a:r>
              <a:rPr lang="en-US" sz="2000" dirty="0" err="1">
                <a:cs typeface="Calibri"/>
              </a:rPr>
              <a:t>sensibilité</a:t>
            </a:r>
            <a:r>
              <a:rPr lang="en-US" sz="2000" dirty="0">
                <a:cs typeface="Calibri"/>
              </a:rPr>
              <a:t> au rouge </a:t>
            </a:r>
            <a:r>
              <a:rPr lang="en-US" sz="2000" dirty="0" err="1">
                <a:cs typeface="Calibri"/>
              </a:rPr>
              <a:t>proche</a:t>
            </a:r>
            <a:r>
              <a:rPr lang="en-US" sz="2000" dirty="0">
                <a:cs typeface="Calibri"/>
              </a:rPr>
              <a:t> et </a:t>
            </a:r>
            <a:r>
              <a:rPr lang="en-US" sz="2000" dirty="0" err="1">
                <a:cs typeface="Calibri"/>
              </a:rPr>
              <a:t>lointain</a:t>
            </a:r>
            <a:r>
              <a:rPr lang="en-US" sz="2000" dirty="0">
                <a:cs typeface="Calibri"/>
              </a:rPr>
              <a:t>.​</a:t>
            </a:r>
            <a:endParaRPr lang="fr-FR" sz="2000" dirty="0">
              <a:cs typeface="Calibri"/>
            </a:endParaRPr>
          </a:p>
          <a:p>
            <a:pPr algn="ctr"/>
            <a:endParaRPr lang="en-US" sz="2000" dirty="0">
              <a:cs typeface="Calibri"/>
            </a:endParaRPr>
          </a:p>
          <a:p>
            <a:pPr algn="ctr"/>
            <a:r>
              <a:rPr lang="en-US" dirty="0">
                <a:cs typeface="Calibri"/>
              </a:rPr>
              <a:t>​</a:t>
            </a:r>
          </a:p>
        </p:txBody>
      </p:sp>
      <p:pic>
        <p:nvPicPr>
          <p:cNvPr id="9" name="Image 2">
            <a:extLst>
              <a:ext uri="{FF2B5EF4-FFF2-40B4-BE49-F238E27FC236}">
                <a16:creationId xmlns:a16="http://schemas.microsoft.com/office/drawing/2014/main" id="{0565F111-7557-41B5-9BAC-430E5932760A}"/>
              </a:ext>
            </a:extLst>
          </p:cNvPr>
          <p:cNvPicPr>
            <a:picLocks noChangeAspect="1"/>
          </p:cNvPicPr>
          <p:nvPr/>
        </p:nvPicPr>
        <p:blipFill>
          <a:blip r:embed="rId4"/>
          <a:stretch>
            <a:fillRect/>
          </a:stretch>
        </p:blipFill>
        <p:spPr>
          <a:xfrm>
            <a:off x="434197" y="2695486"/>
            <a:ext cx="5501832" cy="3022772"/>
          </a:xfrm>
          <a:prstGeom prst="rect">
            <a:avLst/>
          </a:prstGeom>
        </p:spPr>
      </p:pic>
      <p:sp>
        <p:nvSpPr>
          <p:cNvPr id="10" name="TextBox 9">
            <a:extLst>
              <a:ext uri="{FF2B5EF4-FFF2-40B4-BE49-F238E27FC236}">
                <a16:creationId xmlns:a16="http://schemas.microsoft.com/office/drawing/2014/main" id="{D124074E-06F1-48A0-A368-6231080F8E71}"/>
              </a:ext>
            </a:extLst>
          </p:cNvPr>
          <p:cNvSpPr txBox="1"/>
          <p:nvPr/>
        </p:nvSpPr>
        <p:spPr>
          <a:xfrm>
            <a:off x="6174106" y="3893504"/>
            <a:ext cx="2743200" cy="1200329"/>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i="1" dirty="0"/>
              <a:t>En vente chez les fournisseurs habituels ​</a:t>
            </a:r>
            <a:endParaRPr lang="fr-FR" i="1" dirty="0">
              <a:cs typeface="Calibri"/>
            </a:endParaRPr>
          </a:p>
          <a:p>
            <a:pPr algn="ctr"/>
            <a:r>
              <a:rPr lang="fr-FR" i="1" dirty="0"/>
              <a:t>Nom scientifique du blob : </a:t>
            </a:r>
            <a:r>
              <a:rPr lang="fr-FR" i="1" dirty="0" err="1"/>
              <a:t>Physarum</a:t>
            </a:r>
            <a:r>
              <a:rPr lang="fr-FR" i="1" dirty="0"/>
              <a:t> </a:t>
            </a:r>
            <a:r>
              <a:rPr lang="fr-FR" i="1" dirty="0" err="1"/>
              <a:t>polycephalum</a:t>
            </a:r>
            <a:endParaRPr lang="fr-FR" i="1" dirty="0" err="1">
              <a:cs typeface="Calibri"/>
            </a:endParaRPr>
          </a:p>
        </p:txBody>
      </p:sp>
      <p:pic>
        <p:nvPicPr>
          <p:cNvPr id="12" name="Image 7" descr="Une image contenant ciel&#10;&#10;Description générée avec un niveau de confiance élevé">
            <a:extLst>
              <a:ext uri="{FF2B5EF4-FFF2-40B4-BE49-F238E27FC236}">
                <a16:creationId xmlns:a16="http://schemas.microsoft.com/office/drawing/2014/main" id="{FA8D5FC4-B477-4AA0-9158-C0ADDE825178}"/>
              </a:ext>
            </a:extLst>
          </p:cNvPr>
          <p:cNvPicPr>
            <a:picLocks noChangeAspect="1"/>
          </p:cNvPicPr>
          <p:nvPr/>
        </p:nvPicPr>
        <p:blipFill>
          <a:blip r:embed="rId5"/>
          <a:stretch>
            <a:fillRect/>
          </a:stretch>
        </p:blipFill>
        <p:spPr>
          <a:xfrm>
            <a:off x="371500" y="5806308"/>
            <a:ext cx="5627225" cy="624955"/>
          </a:xfrm>
          <a:prstGeom prst="rect">
            <a:avLst/>
          </a:prstGeom>
        </p:spPr>
      </p:pic>
      <p:sp>
        <p:nvSpPr>
          <p:cNvPr id="4" name="Rectangle 3"/>
          <p:cNvSpPr/>
          <p:nvPr/>
        </p:nvSpPr>
        <p:spPr>
          <a:xfrm>
            <a:off x="6174106" y="2645393"/>
            <a:ext cx="2815840" cy="523220"/>
          </a:xfrm>
          <a:prstGeom prst="rect">
            <a:avLst/>
          </a:prstGeom>
        </p:spPr>
        <p:txBody>
          <a:bodyPr wrap="square">
            <a:spAutoFit/>
          </a:bodyPr>
          <a:lstStyle/>
          <a:p>
            <a:pPr algn="ctr"/>
            <a:r>
              <a:rPr lang="fr-FR" sz="1400" dirty="0">
                <a:hlinkClick r:id="rId6"/>
              </a:rPr>
              <a:t>https://youtu.be/Cl8wmM1XNwA</a:t>
            </a:r>
            <a:endParaRPr lang="fr-FR" sz="1400" dirty="0"/>
          </a:p>
          <a:p>
            <a:pPr algn="ctr"/>
            <a:endParaRPr lang="fr-FR" sz="1400" dirty="0"/>
          </a:p>
        </p:txBody>
      </p:sp>
    </p:spTree>
    <p:extLst>
      <p:ext uri="{BB962C8B-B14F-4D97-AF65-F5344CB8AC3E}">
        <p14:creationId xmlns:p14="http://schemas.microsoft.com/office/powerpoint/2010/main" val="2080925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648" y="218802"/>
            <a:ext cx="8712968" cy="584775"/>
          </a:xfrm>
          <a:prstGeom prst="rect">
            <a:avLst/>
          </a:prstGeom>
          <a:solidFill>
            <a:schemeClr val="bg1">
              <a:lumMod val="85000"/>
            </a:schemeClr>
          </a:solidFill>
          <a:ln>
            <a:solidFill>
              <a:schemeClr val="bg1">
                <a:lumMod val="65000"/>
              </a:schemeClr>
            </a:solidFill>
          </a:ln>
        </p:spPr>
        <p:txBody>
          <a:bodyPr wrap="square" anchor="t">
            <a:spAutoFit/>
          </a:bodyPr>
          <a:lstStyle/>
          <a:p>
            <a:pPr algn="ctr"/>
            <a:r>
              <a:rPr lang="fr-FR" dirty="0"/>
              <a:t>	</a:t>
            </a:r>
            <a:r>
              <a:rPr lang="fr-FR" sz="3200" b="1" dirty="0">
                <a:solidFill>
                  <a:schemeClr val="accent3">
                    <a:lumMod val="75000"/>
                  </a:schemeClr>
                </a:solidFill>
                <a:latin typeface="+mj-lt"/>
              </a:rPr>
              <a:t>Tester la photophobie du blob</a:t>
            </a:r>
            <a:endParaRPr lang="fr-FR" b="1" dirty="0">
              <a:solidFill>
                <a:schemeClr val="accent3">
                  <a:lumMod val="75000"/>
                </a:schemeClr>
              </a:solidFill>
              <a:cs typeface="Calibri"/>
            </a:endParaRPr>
          </a:p>
        </p:txBody>
      </p:sp>
      <p:pic>
        <p:nvPicPr>
          <p:cNvPr id="5" name="Image 4" descr="20190225_132940.jpg"/>
          <p:cNvPicPr>
            <a:picLocks noChangeAspect="1"/>
          </p:cNvPicPr>
          <p:nvPr/>
        </p:nvPicPr>
        <p:blipFill>
          <a:blip r:embed="rId2"/>
          <a:srcRect l="21368" t="21509" r="1579" b="42187"/>
          <a:stretch>
            <a:fillRect/>
          </a:stretch>
        </p:blipFill>
        <p:spPr>
          <a:xfrm rot="5400000">
            <a:off x="-1008286" y="2548329"/>
            <a:ext cx="4158114" cy="1102014"/>
          </a:xfrm>
          <a:prstGeom prst="rect">
            <a:avLst/>
          </a:prstGeom>
        </p:spPr>
      </p:pic>
      <p:sp>
        <p:nvSpPr>
          <p:cNvPr id="6" name="ZoneTexte 5"/>
          <p:cNvSpPr txBox="1"/>
          <p:nvPr/>
        </p:nvSpPr>
        <p:spPr>
          <a:xfrm>
            <a:off x="1621778" y="1145406"/>
            <a:ext cx="1078029" cy="3416320"/>
          </a:xfrm>
          <a:prstGeom prst="rect">
            <a:avLst/>
          </a:prstGeom>
          <a:noFill/>
        </p:spPr>
        <p:txBody>
          <a:bodyPr wrap="square" rtlCol="0">
            <a:spAutoFit/>
          </a:bodyPr>
          <a:lstStyle/>
          <a:p>
            <a:r>
              <a:rPr lang="fr-FR" sz="1200" dirty="0">
                <a:latin typeface="+mn-lt"/>
              </a:rPr>
              <a:t>Avoine</a:t>
            </a:r>
          </a:p>
          <a:p>
            <a:endParaRPr lang="fr-FR" sz="1200" dirty="0">
              <a:latin typeface="+mn-lt"/>
            </a:endParaRPr>
          </a:p>
          <a:p>
            <a:endParaRPr lang="fr-FR" sz="1200" dirty="0">
              <a:latin typeface="+mn-lt"/>
            </a:endParaRPr>
          </a:p>
          <a:p>
            <a:r>
              <a:rPr lang="fr-FR" sz="1200" dirty="0">
                <a:latin typeface="+mn-lt"/>
              </a:rPr>
              <a:t>Gouttière</a:t>
            </a:r>
          </a:p>
          <a:p>
            <a:endParaRPr lang="fr-FR" sz="1200" dirty="0">
              <a:latin typeface="+mn-lt"/>
            </a:endParaRPr>
          </a:p>
          <a:p>
            <a:endParaRPr lang="fr-FR" sz="1200" dirty="0">
              <a:latin typeface="+mn-lt"/>
            </a:endParaRPr>
          </a:p>
          <a:p>
            <a:r>
              <a:rPr lang="fr-FR" sz="1200" dirty="0">
                <a:latin typeface="+mn-lt"/>
              </a:rPr>
              <a:t>Blob</a:t>
            </a: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r>
              <a:rPr lang="fr-FR" sz="1200" dirty="0">
                <a:latin typeface="+mn-lt"/>
              </a:rPr>
              <a:t>Avoine</a:t>
            </a: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r>
              <a:rPr lang="fr-FR" sz="1200" dirty="0">
                <a:latin typeface="+mn-lt"/>
              </a:rPr>
              <a:t>Cache noir</a:t>
            </a:r>
            <a:endParaRPr lang="fr-FR" sz="1600" dirty="0">
              <a:latin typeface="+mn-lt"/>
            </a:endParaRPr>
          </a:p>
        </p:txBody>
      </p:sp>
      <p:cxnSp>
        <p:nvCxnSpPr>
          <p:cNvPr id="8" name="Connecteur droit avec flèche 7"/>
          <p:cNvCxnSpPr/>
          <p:nvPr/>
        </p:nvCxnSpPr>
        <p:spPr>
          <a:xfrm rot="10800000">
            <a:off x="1212784" y="1347535"/>
            <a:ext cx="408995" cy="2887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rot="10800000">
            <a:off x="1313085" y="1799923"/>
            <a:ext cx="408995" cy="2887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rot="10800000">
            <a:off x="1260988" y="2367815"/>
            <a:ext cx="408995" cy="2887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rot="10800000">
            <a:off x="1260988" y="3311091"/>
            <a:ext cx="408995" cy="2887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rot="10800000">
            <a:off x="1260988" y="4369869"/>
            <a:ext cx="408995" cy="2887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519765" y="5303520"/>
            <a:ext cx="1102014" cy="1015663"/>
          </a:xfrm>
          <a:prstGeom prst="rect">
            <a:avLst/>
          </a:prstGeom>
          <a:noFill/>
        </p:spPr>
        <p:txBody>
          <a:bodyPr wrap="square" rtlCol="0">
            <a:spAutoFit/>
          </a:bodyPr>
          <a:lstStyle/>
          <a:p>
            <a:pPr algn="ctr"/>
            <a:r>
              <a:rPr lang="fr-FR" sz="1000" dirty="0"/>
              <a:t>1 : Préparer une gouttière en plexiglas, placer le blob au centre et de  l’avoine aux 2 extrémités</a:t>
            </a:r>
          </a:p>
        </p:txBody>
      </p:sp>
      <p:pic>
        <p:nvPicPr>
          <p:cNvPr id="15" name="Image 14" descr="20190226_080226.jpg"/>
          <p:cNvPicPr>
            <a:picLocks noChangeAspect="1"/>
          </p:cNvPicPr>
          <p:nvPr/>
        </p:nvPicPr>
        <p:blipFill>
          <a:blip r:embed="rId3"/>
          <a:srcRect t="12901" r="41895" b="52292"/>
          <a:stretch>
            <a:fillRect/>
          </a:stretch>
        </p:blipFill>
        <p:spPr>
          <a:xfrm rot="5400000">
            <a:off x="1208784" y="2357301"/>
            <a:ext cx="4032986" cy="1358941"/>
          </a:xfrm>
          <a:prstGeom prst="rect">
            <a:avLst/>
          </a:prstGeom>
        </p:spPr>
      </p:pic>
      <p:sp>
        <p:nvSpPr>
          <p:cNvPr id="16" name="ZoneTexte 15"/>
          <p:cNvSpPr txBox="1"/>
          <p:nvPr/>
        </p:nvSpPr>
        <p:spPr>
          <a:xfrm>
            <a:off x="2699807" y="5178393"/>
            <a:ext cx="1102014" cy="1477328"/>
          </a:xfrm>
          <a:prstGeom prst="rect">
            <a:avLst/>
          </a:prstGeom>
          <a:noFill/>
        </p:spPr>
        <p:txBody>
          <a:bodyPr wrap="square" rtlCol="0">
            <a:spAutoFit/>
          </a:bodyPr>
          <a:lstStyle/>
          <a:p>
            <a:pPr algn="ctr"/>
            <a:r>
              <a:rPr lang="fr-FR" sz="1000" dirty="0"/>
              <a:t>2 : Couvrir la moitié de la gouttière par le cache noir. Le blob doit être couvert. Eclairer la moitié non couverte par une lampe</a:t>
            </a:r>
          </a:p>
        </p:txBody>
      </p:sp>
      <p:sp>
        <p:nvSpPr>
          <p:cNvPr id="17" name="ZoneTexte 16"/>
          <p:cNvSpPr txBox="1"/>
          <p:nvPr/>
        </p:nvSpPr>
        <p:spPr>
          <a:xfrm>
            <a:off x="3904748" y="2685403"/>
            <a:ext cx="1078029" cy="2492990"/>
          </a:xfrm>
          <a:prstGeom prst="rect">
            <a:avLst/>
          </a:prstGeom>
          <a:noFill/>
        </p:spPr>
        <p:txBody>
          <a:bodyPr wrap="square" rtlCol="0">
            <a:spAutoFit/>
          </a:bodyPr>
          <a:lstStyle/>
          <a:p>
            <a:endParaRPr lang="fr-FR" sz="1200" dirty="0"/>
          </a:p>
          <a:p>
            <a:r>
              <a:rPr lang="fr-FR" sz="1200" dirty="0"/>
              <a:t>Avoine</a:t>
            </a:r>
          </a:p>
          <a:p>
            <a:endParaRPr lang="fr-FR" sz="1200" dirty="0"/>
          </a:p>
          <a:p>
            <a:endParaRPr lang="fr-FR" sz="1200" dirty="0"/>
          </a:p>
          <a:p>
            <a:endParaRPr lang="fr-FR" sz="1200" dirty="0"/>
          </a:p>
          <a:p>
            <a:r>
              <a:rPr lang="fr-FR" sz="1200" dirty="0"/>
              <a:t>Zone de gouttière éclairée</a:t>
            </a:r>
          </a:p>
          <a:p>
            <a:endParaRPr lang="fr-FR" sz="1200" dirty="0"/>
          </a:p>
          <a:p>
            <a:endParaRPr lang="fr-FR" sz="1200" dirty="0"/>
          </a:p>
          <a:p>
            <a:endParaRPr lang="fr-FR" sz="1200" dirty="0"/>
          </a:p>
          <a:p>
            <a:r>
              <a:rPr lang="fr-FR" sz="1200" dirty="0"/>
              <a:t>Cache noir</a:t>
            </a:r>
          </a:p>
          <a:p>
            <a:endParaRPr lang="fr-FR" sz="1200" dirty="0"/>
          </a:p>
        </p:txBody>
      </p:sp>
      <p:cxnSp>
        <p:nvCxnSpPr>
          <p:cNvPr id="18" name="Connecteur droit avec flèche 17"/>
          <p:cNvCxnSpPr/>
          <p:nvPr/>
        </p:nvCxnSpPr>
        <p:spPr>
          <a:xfrm rot="10800000">
            <a:off x="3539577" y="3041582"/>
            <a:ext cx="408995" cy="2887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rot="10800000">
            <a:off x="3558827" y="3667225"/>
            <a:ext cx="408995" cy="2887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rot="10800000">
            <a:off x="3627124" y="4754880"/>
            <a:ext cx="408995" cy="2887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21" name="Image 20" descr="20190226_080412.jpg"/>
          <p:cNvPicPr>
            <a:picLocks noChangeAspect="1"/>
          </p:cNvPicPr>
          <p:nvPr/>
        </p:nvPicPr>
        <p:blipFill>
          <a:blip r:embed="rId4"/>
          <a:srcRect l="1538" t="30808" r="9789" b="13556"/>
          <a:stretch>
            <a:fillRect/>
          </a:stretch>
        </p:blipFill>
        <p:spPr>
          <a:xfrm rot="5400000">
            <a:off x="3519897" y="2288020"/>
            <a:ext cx="4087789" cy="1442701"/>
          </a:xfrm>
          <a:prstGeom prst="rect">
            <a:avLst/>
          </a:prstGeom>
        </p:spPr>
      </p:pic>
      <p:sp>
        <p:nvSpPr>
          <p:cNvPr id="22" name="ZoneTexte 21"/>
          <p:cNvSpPr txBox="1"/>
          <p:nvPr/>
        </p:nvSpPr>
        <p:spPr>
          <a:xfrm>
            <a:off x="4982777" y="5178393"/>
            <a:ext cx="1102014" cy="1169551"/>
          </a:xfrm>
          <a:prstGeom prst="rect">
            <a:avLst/>
          </a:prstGeom>
          <a:noFill/>
        </p:spPr>
        <p:txBody>
          <a:bodyPr wrap="square" rtlCol="0">
            <a:spAutoFit/>
          </a:bodyPr>
          <a:lstStyle/>
          <a:p>
            <a:pPr algn="ctr"/>
            <a:r>
              <a:rPr lang="fr-FR" sz="1000" dirty="0"/>
              <a:t>3 : 24h plus tard (au maximum !) le blob est venu s’installer uniquement sur l’avoine à l’obscurité</a:t>
            </a:r>
          </a:p>
        </p:txBody>
      </p:sp>
      <p:sp>
        <p:nvSpPr>
          <p:cNvPr id="23" name="ZoneTexte 22"/>
          <p:cNvSpPr txBox="1"/>
          <p:nvPr/>
        </p:nvSpPr>
        <p:spPr>
          <a:xfrm>
            <a:off x="6285142" y="1020278"/>
            <a:ext cx="1078029" cy="3785652"/>
          </a:xfrm>
          <a:prstGeom prst="rect">
            <a:avLst/>
          </a:prstGeom>
          <a:noFill/>
        </p:spPr>
        <p:txBody>
          <a:bodyPr wrap="square" rtlCol="0">
            <a:spAutoFit/>
          </a:bodyPr>
          <a:lstStyle/>
          <a:p>
            <a:endParaRPr lang="fr-FR" sz="1200" dirty="0">
              <a:latin typeface="+mn-lt"/>
            </a:endParaRPr>
          </a:p>
          <a:p>
            <a:r>
              <a:rPr lang="fr-FR" sz="1200" dirty="0">
                <a:latin typeface="+mn-lt"/>
              </a:rPr>
              <a:t>Avoine</a:t>
            </a:r>
          </a:p>
          <a:p>
            <a:endParaRPr lang="fr-FR" sz="1200" dirty="0">
              <a:latin typeface="+mn-lt"/>
            </a:endParaRPr>
          </a:p>
          <a:p>
            <a:endParaRPr lang="fr-FR" sz="1200" dirty="0">
              <a:latin typeface="+mn-lt"/>
            </a:endParaRPr>
          </a:p>
          <a:p>
            <a:r>
              <a:rPr lang="fr-FR" sz="1200" dirty="0">
                <a:latin typeface="+mn-lt"/>
              </a:rPr>
              <a:t>Gouttière</a:t>
            </a: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r>
              <a:rPr lang="fr-FR" sz="1200" dirty="0">
                <a:latin typeface="+mn-lt"/>
              </a:rPr>
              <a:t>Position initiale du blob</a:t>
            </a: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r>
              <a:rPr lang="fr-FR" sz="1200" dirty="0">
                <a:latin typeface="+mn-lt"/>
              </a:rPr>
              <a:t>Avoine et Blob</a:t>
            </a:r>
          </a:p>
        </p:txBody>
      </p:sp>
      <p:cxnSp>
        <p:nvCxnSpPr>
          <p:cNvPr id="24" name="Connecteur droit avec flèche 23"/>
          <p:cNvCxnSpPr/>
          <p:nvPr/>
        </p:nvCxnSpPr>
        <p:spPr>
          <a:xfrm rot="10800000">
            <a:off x="5876147" y="1376412"/>
            <a:ext cx="408995" cy="2887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rot="10800000">
            <a:off x="5976448" y="1828800"/>
            <a:ext cx="408995" cy="2887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rot="10800000">
            <a:off x="5976449" y="4561726"/>
            <a:ext cx="408995" cy="2887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rot="10800000">
            <a:off x="5880293" y="3282215"/>
            <a:ext cx="408995" cy="2887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28" name="Image 27" descr="20190301_082830.jpg"/>
          <p:cNvPicPr>
            <a:picLocks noChangeAspect="1"/>
          </p:cNvPicPr>
          <p:nvPr/>
        </p:nvPicPr>
        <p:blipFill>
          <a:blip r:embed="rId5"/>
          <a:srcRect t="23193" b="18421"/>
          <a:stretch>
            <a:fillRect/>
          </a:stretch>
        </p:blipFill>
        <p:spPr>
          <a:xfrm rot="16200000">
            <a:off x="5632843" y="2341388"/>
            <a:ext cx="4263993" cy="1400386"/>
          </a:xfrm>
          <a:prstGeom prst="rect">
            <a:avLst/>
          </a:prstGeom>
        </p:spPr>
      </p:pic>
      <p:sp>
        <p:nvSpPr>
          <p:cNvPr id="29" name="ZoneTexte 28"/>
          <p:cNvSpPr txBox="1"/>
          <p:nvPr/>
        </p:nvSpPr>
        <p:spPr>
          <a:xfrm>
            <a:off x="7209014" y="5226520"/>
            <a:ext cx="1102014" cy="1323439"/>
          </a:xfrm>
          <a:prstGeom prst="rect">
            <a:avLst/>
          </a:prstGeom>
          <a:noFill/>
        </p:spPr>
        <p:txBody>
          <a:bodyPr wrap="square" rtlCol="0">
            <a:spAutoFit/>
          </a:bodyPr>
          <a:lstStyle/>
          <a:p>
            <a:pPr algn="ctr"/>
            <a:r>
              <a:rPr lang="fr-FR" sz="1000" dirty="0"/>
              <a:t>4 : Si on reprend  à partir de l’étape 3  en inversant la position du cache, le blob se déplace vers les autres flocons </a:t>
            </a:r>
            <a:r>
              <a:rPr lang="fr-FR" sz="1000" dirty="0">
                <a:sym typeface="Wingdings" pitchFamily="2" charset="2"/>
              </a:rPr>
              <a:t></a:t>
            </a:r>
            <a:endParaRPr lang="fr-FR" sz="1000" dirty="0"/>
          </a:p>
        </p:txBody>
      </p:sp>
      <p:sp>
        <p:nvSpPr>
          <p:cNvPr id="30" name="ZoneTexte 29"/>
          <p:cNvSpPr txBox="1"/>
          <p:nvPr/>
        </p:nvSpPr>
        <p:spPr>
          <a:xfrm>
            <a:off x="8314601" y="1145406"/>
            <a:ext cx="675395" cy="4001095"/>
          </a:xfrm>
          <a:prstGeom prst="rect">
            <a:avLst/>
          </a:prstGeom>
          <a:noFill/>
        </p:spPr>
        <p:txBody>
          <a:bodyPr wrap="square" rtlCol="0">
            <a:spAutoFit/>
          </a:bodyPr>
          <a:lstStyle/>
          <a:p>
            <a:endParaRPr lang="fr-FR" sz="1200" dirty="0">
              <a:latin typeface="+mn-lt"/>
            </a:endParaRPr>
          </a:p>
          <a:p>
            <a:r>
              <a:rPr lang="fr-FR" sz="1100" dirty="0">
                <a:latin typeface="+mn-lt"/>
              </a:rPr>
              <a:t>Avoine+blob </a:t>
            </a:r>
          </a:p>
          <a:p>
            <a:endParaRPr lang="fr-FR" sz="1100" dirty="0">
              <a:latin typeface="+mn-lt"/>
            </a:endParaRPr>
          </a:p>
          <a:p>
            <a:endParaRPr lang="fr-FR" sz="1100" dirty="0">
              <a:latin typeface="+mn-lt"/>
            </a:endParaRPr>
          </a:p>
          <a:p>
            <a:endParaRPr lang="fr-FR" sz="1100" dirty="0">
              <a:latin typeface="+mn-lt"/>
            </a:endParaRPr>
          </a:p>
          <a:p>
            <a:endParaRPr lang="fr-FR" sz="1100" dirty="0">
              <a:latin typeface="+mn-lt"/>
            </a:endParaRPr>
          </a:p>
          <a:p>
            <a:endParaRPr lang="fr-FR" sz="1100" dirty="0">
              <a:latin typeface="+mn-lt"/>
            </a:endParaRPr>
          </a:p>
          <a:p>
            <a:endParaRPr lang="fr-FR" sz="1100" dirty="0">
              <a:latin typeface="+mn-lt"/>
            </a:endParaRPr>
          </a:p>
          <a:p>
            <a:endParaRPr lang="fr-FR" sz="1100" dirty="0">
              <a:latin typeface="+mn-lt"/>
            </a:endParaRPr>
          </a:p>
          <a:p>
            <a:endParaRPr lang="fr-FR" sz="1100" dirty="0">
              <a:latin typeface="+mn-lt"/>
            </a:endParaRPr>
          </a:p>
          <a:p>
            <a:endParaRPr lang="fr-FR" sz="1100" dirty="0">
              <a:latin typeface="+mn-lt"/>
            </a:endParaRPr>
          </a:p>
          <a:p>
            <a:endParaRPr lang="fr-FR" sz="1100" dirty="0">
              <a:latin typeface="+mn-lt"/>
            </a:endParaRPr>
          </a:p>
          <a:p>
            <a:endParaRPr lang="fr-FR" sz="1100" dirty="0">
              <a:latin typeface="+mn-lt"/>
            </a:endParaRPr>
          </a:p>
          <a:p>
            <a:endParaRPr lang="fr-FR" sz="1100" dirty="0">
              <a:latin typeface="+mn-lt"/>
            </a:endParaRPr>
          </a:p>
          <a:p>
            <a:endParaRPr lang="fr-FR" sz="1100" dirty="0">
              <a:latin typeface="+mn-lt"/>
            </a:endParaRPr>
          </a:p>
          <a:p>
            <a:endParaRPr lang="fr-FR" sz="1100" dirty="0">
              <a:latin typeface="+mn-lt"/>
            </a:endParaRPr>
          </a:p>
          <a:p>
            <a:r>
              <a:rPr lang="fr-FR" sz="1100" dirty="0">
                <a:latin typeface="+mn-lt"/>
              </a:rPr>
              <a:t>Avoine et position du Blob à l’étape 3</a:t>
            </a:r>
          </a:p>
        </p:txBody>
      </p:sp>
      <p:cxnSp>
        <p:nvCxnSpPr>
          <p:cNvPr id="31" name="Connecteur droit avec flèche 30"/>
          <p:cNvCxnSpPr/>
          <p:nvPr/>
        </p:nvCxnSpPr>
        <p:spPr>
          <a:xfrm rot="10800000">
            <a:off x="7905606" y="1499935"/>
            <a:ext cx="408995" cy="2887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rot="10800000">
            <a:off x="7905606" y="4398745"/>
            <a:ext cx="408995" cy="2887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674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Folded Corner 3">
            <a:extLst>
              <a:ext uri="{FF2B5EF4-FFF2-40B4-BE49-F238E27FC236}">
                <a16:creationId xmlns:a16="http://schemas.microsoft.com/office/drawing/2014/main" id="{691D070D-6D0B-4156-A3B8-8FAA9D437DC4}"/>
              </a:ext>
            </a:extLst>
          </p:cNvPr>
          <p:cNvSpPr/>
          <p:nvPr/>
        </p:nvSpPr>
        <p:spPr>
          <a:xfrm>
            <a:off x="555584" y="570053"/>
            <a:ext cx="7955665" cy="5785411"/>
          </a:xfrm>
          <a:prstGeom prst="foldedCorner">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http://wke.lt/w/s/aaJ9c</a:t>
            </a:r>
            <a:endParaRPr lang="en-US">
              <a:solidFill>
                <a:srgbClr val="C3D69B"/>
              </a:solidFill>
            </a:endParaRPr>
          </a:p>
        </p:txBody>
      </p:sp>
      <p:pic>
        <p:nvPicPr>
          <p:cNvPr id="5" name="Picture 5">
            <a:extLst>
              <a:ext uri="{FF2B5EF4-FFF2-40B4-BE49-F238E27FC236}">
                <a16:creationId xmlns:a16="http://schemas.microsoft.com/office/drawing/2014/main" id="{2E3DACE9-EF9D-438B-A614-78C236F2EB04}"/>
              </a:ext>
            </a:extLst>
          </p:cNvPr>
          <p:cNvPicPr>
            <a:picLocks noChangeAspect="1"/>
          </p:cNvPicPr>
          <p:nvPr/>
        </p:nvPicPr>
        <p:blipFill>
          <a:blip r:embed="rId2"/>
          <a:stretch>
            <a:fillRect/>
          </a:stretch>
        </p:blipFill>
        <p:spPr>
          <a:xfrm>
            <a:off x="1502780" y="666023"/>
            <a:ext cx="6244541" cy="5429498"/>
          </a:xfrm>
          <a:prstGeom prst="rect">
            <a:avLst/>
          </a:prstGeom>
        </p:spPr>
      </p:pic>
      <p:pic>
        <p:nvPicPr>
          <p:cNvPr id="8" name="Graphic 20" descr="Fiole">
            <a:extLst>
              <a:ext uri="{FF2B5EF4-FFF2-40B4-BE49-F238E27FC236}">
                <a16:creationId xmlns:a16="http://schemas.microsoft.com/office/drawing/2014/main" id="{B9C12E61-C25F-483D-AF4D-1AA030CF53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5098" y="828520"/>
            <a:ext cx="1180214" cy="914400"/>
          </a:xfrm>
          <a:prstGeom prst="rect">
            <a:avLst/>
          </a:prstGeom>
        </p:spPr>
      </p:pic>
      <p:sp>
        <p:nvSpPr>
          <p:cNvPr id="2" name="ZoneTexte 1">
            <a:extLst>
              <a:ext uri="{FF2B5EF4-FFF2-40B4-BE49-F238E27FC236}">
                <a16:creationId xmlns:a16="http://schemas.microsoft.com/office/drawing/2014/main" id="{FEFD8E3D-8972-4A45-AB16-100F7CDEEDD4}"/>
              </a:ext>
            </a:extLst>
          </p:cNvPr>
          <p:cNvSpPr txBox="1"/>
          <p:nvPr/>
        </p:nvSpPr>
        <p:spPr>
          <a:xfrm>
            <a:off x="5557560" y="700921"/>
            <a:ext cx="2743200"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hlinkClick r:id="rId5"/>
              </a:rPr>
              <a:t>http://wke.lt/w/s/aaJ9c</a:t>
            </a:r>
          </a:p>
          <a:p>
            <a:endParaRPr lang="en-US">
              <a:cs typeface="Calibri"/>
            </a:endParaRPr>
          </a:p>
        </p:txBody>
      </p:sp>
    </p:spTree>
    <p:extLst>
      <p:ext uri="{BB962C8B-B14F-4D97-AF65-F5344CB8AC3E}">
        <p14:creationId xmlns:p14="http://schemas.microsoft.com/office/powerpoint/2010/main" val="14576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p:cNvSpPr>
            <a:spLocks noGrp="1"/>
          </p:cNvSpPr>
          <p:nvPr>
            <p:ph type="title"/>
          </p:nvPr>
        </p:nvSpPr>
        <p:spPr>
          <a:xfrm>
            <a:off x="532720" y="134938"/>
            <a:ext cx="8042275" cy="603250"/>
          </a:xfrm>
          <a:solidFill>
            <a:schemeClr val="bg1">
              <a:lumMod val="85000"/>
            </a:schemeClr>
          </a:solidFill>
        </p:spPr>
        <p:txBody>
          <a:bodyPr/>
          <a:lstStyle/>
          <a:p>
            <a:pPr eaLnBrk="1" hangingPunct="1"/>
            <a:r>
              <a:rPr lang="fr-FR" sz="3200" dirty="0">
                <a:solidFill>
                  <a:srgbClr val="0070C0"/>
                </a:solidFill>
                <a:latin typeface="Cambria"/>
                <a:ea typeface="MS PGothic"/>
              </a:rPr>
              <a:t>Homo sapiens, organisme symbiotique</a:t>
            </a:r>
          </a:p>
        </p:txBody>
      </p:sp>
      <p:sp>
        <p:nvSpPr>
          <p:cNvPr id="9219" name="Espace réservé du contenu 2"/>
          <p:cNvSpPr>
            <a:spLocks noGrp="1"/>
          </p:cNvSpPr>
          <p:nvPr>
            <p:ph idx="1"/>
          </p:nvPr>
        </p:nvSpPr>
        <p:spPr>
          <a:xfrm>
            <a:off x="6824663" y="3868738"/>
            <a:ext cx="2184400" cy="1916112"/>
          </a:xfrm>
        </p:spPr>
        <p:txBody>
          <a:bodyPr>
            <a:normAutofit lnSpcReduction="10000"/>
          </a:bodyPr>
          <a:lstStyle/>
          <a:p>
            <a:pPr algn="ctr" eaLnBrk="1" hangingPunct="1">
              <a:buFont typeface="Rage Italic" pitchFamily="66" charset="0"/>
              <a:buNone/>
            </a:pPr>
            <a:r>
              <a:rPr lang="fr-FR" sz="1000" b="1" dirty="0">
                <a:latin typeface="Cambria" pitchFamily="18" charset="0"/>
                <a:ea typeface="MS PGothic" pitchFamily="34" charset="-128"/>
              </a:rPr>
              <a:t>Le </a:t>
            </a:r>
            <a:r>
              <a:rPr lang="fr-FR" sz="1000" b="1" dirty="0" err="1">
                <a:latin typeface="Cambria" pitchFamily="18" charset="0"/>
                <a:ea typeface="MS PGothic" pitchFamily="34" charset="-128"/>
              </a:rPr>
              <a:t>microbiote</a:t>
            </a:r>
            <a:r>
              <a:rPr lang="fr-FR" sz="1000" b="1" dirty="0">
                <a:latin typeface="Cambria" pitchFamily="18" charset="0"/>
                <a:ea typeface="MS PGothic" pitchFamily="34" charset="-128"/>
              </a:rPr>
              <a:t> en chiffres :</a:t>
            </a:r>
          </a:p>
          <a:p>
            <a:pPr algn="just" eaLnBrk="1" hangingPunct="1">
              <a:buFont typeface="Rage Italic" pitchFamily="66" charset="0"/>
              <a:buNone/>
            </a:pPr>
            <a:endParaRPr lang="fr-FR" sz="1000" dirty="0">
              <a:latin typeface="Cambria" pitchFamily="18" charset="0"/>
              <a:ea typeface="MS PGothic" pitchFamily="34" charset="-128"/>
            </a:endParaRPr>
          </a:p>
          <a:p>
            <a:pPr algn="just" eaLnBrk="1" hangingPunct="1"/>
            <a:r>
              <a:rPr lang="fr-FR" sz="1000" dirty="0">
                <a:latin typeface="Cambria" pitchFamily="18" charset="0"/>
                <a:ea typeface="MS PGothic" pitchFamily="34" charset="-128"/>
              </a:rPr>
              <a:t>100 000 milliards de bactéries intestinales.</a:t>
            </a:r>
          </a:p>
          <a:p>
            <a:pPr algn="just" eaLnBrk="1" hangingPunct="1"/>
            <a:r>
              <a:rPr lang="fr-FR" sz="1000" dirty="0">
                <a:latin typeface="Cambria" pitchFamily="18" charset="0"/>
                <a:ea typeface="MS PGothic" pitchFamily="34" charset="-128"/>
              </a:rPr>
              <a:t>De autant à 10 fois plus de bactéries dans notre intestin que de cellules dans notre organisme</a:t>
            </a:r>
          </a:p>
          <a:p>
            <a:pPr algn="just" eaLnBrk="1" hangingPunct="1"/>
            <a:r>
              <a:rPr lang="fr-FR" sz="1000" dirty="0">
                <a:latin typeface="Cambria" pitchFamily="18" charset="0"/>
                <a:ea typeface="MS PGothic" pitchFamily="34" charset="-128"/>
              </a:rPr>
              <a:t>1 Kg de bactéries intestinales</a:t>
            </a:r>
          </a:p>
          <a:p>
            <a:pPr algn="just" eaLnBrk="1" hangingPunct="1"/>
            <a:r>
              <a:rPr lang="fr-FR" sz="1000" dirty="0">
                <a:latin typeface="Cambria" pitchFamily="18" charset="0"/>
                <a:ea typeface="MS PGothic" pitchFamily="34" charset="-128"/>
              </a:rPr>
              <a:t>3 millions de gènes différents contre 20 000 pour l’Homme</a:t>
            </a:r>
          </a:p>
          <a:p>
            <a:pPr eaLnBrk="1" hangingPunct="1">
              <a:buFont typeface="Rage Italic" pitchFamily="66" charset="0"/>
              <a:buNone/>
            </a:pPr>
            <a:endParaRPr lang="fr-FR" dirty="0">
              <a:latin typeface="Cambria" pitchFamily="18" charset="0"/>
              <a:ea typeface="MS PGothic" pitchFamily="34" charset="-128"/>
            </a:endParaRPr>
          </a:p>
        </p:txBody>
      </p:sp>
      <p:sp>
        <p:nvSpPr>
          <p:cNvPr id="9220" name="ZoneTexte 7"/>
          <p:cNvSpPr txBox="1">
            <a:spLocks noChangeArrowheads="1"/>
          </p:cNvSpPr>
          <p:nvPr/>
        </p:nvSpPr>
        <p:spPr bwMode="auto">
          <a:xfrm>
            <a:off x="381000" y="6346825"/>
            <a:ext cx="1976438" cy="277813"/>
          </a:xfrm>
          <a:prstGeom prst="rect">
            <a:avLst/>
          </a:prstGeom>
          <a:noFill/>
          <a:ln w="9525">
            <a:noFill/>
            <a:miter lim="800000"/>
            <a:headEnd/>
            <a:tailEnd/>
          </a:ln>
        </p:spPr>
        <p:txBody>
          <a:bodyPr>
            <a:spAutoFit/>
          </a:bodyPr>
          <a:lstStyle/>
          <a:p>
            <a:r>
              <a:rPr lang="fr-FR" sz="1200" i="1"/>
              <a:t>Source : PLS, janvier 2015</a:t>
            </a:r>
          </a:p>
        </p:txBody>
      </p:sp>
      <p:pic>
        <p:nvPicPr>
          <p:cNvPr id="9221" name="Picture 2"/>
          <p:cNvPicPr>
            <a:picLocks noChangeAspect="1" noChangeArrowheads="1"/>
          </p:cNvPicPr>
          <p:nvPr/>
        </p:nvPicPr>
        <p:blipFill>
          <a:blip r:embed="rId2">
            <a:lum bright="-30000" contrast="44000"/>
          </a:blip>
          <a:srcRect/>
          <a:stretch>
            <a:fillRect/>
          </a:stretch>
        </p:blipFill>
        <p:spPr bwMode="auto">
          <a:xfrm>
            <a:off x="223838" y="738188"/>
            <a:ext cx="4625975" cy="5680075"/>
          </a:xfrm>
          <a:prstGeom prst="rect">
            <a:avLst/>
          </a:prstGeom>
          <a:noFill/>
          <a:ln w="9525">
            <a:noFill/>
            <a:miter lim="800000"/>
            <a:headEnd/>
            <a:tailEnd/>
          </a:ln>
        </p:spPr>
      </p:pic>
      <p:pic>
        <p:nvPicPr>
          <p:cNvPr id="9222" name="Picture 3"/>
          <p:cNvPicPr>
            <a:picLocks noChangeAspect="1" noChangeArrowheads="1"/>
          </p:cNvPicPr>
          <p:nvPr/>
        </p:nvPicPr>
        <p:blipFill>
          <a:blip r:embed="rId3">
            <a:lum bright="-30000" contrast="44000"/>
          </a:blip>
          <a:srcRect r="5168"/>
          <a:stretch>
            <a:fillRect/>
          </a:stretch>
        </p:blipFill>
        <p:spPr bwMode="auto">
          <a:xfrm>
            <a:off x="4849813" y="1389063"/>
            <a:ext cx="2165350" cy="4960937"/>
          </a:xfrm>
          <a:prstGeom prst="rect">
            <a:avLst/>
          </a:prstGeom>
          <a:noFill/>
          <a:ln w="9525">
            <a:noFill/>
            <a:miter lim="800000"/>
            <a:headEnd/>
            <a:tailEnd/>
          </a:ln>
        </p:spPr>
      </p:pic>
    </p:spTree>
    <p:extLst>
      <p:ext uri="{BB962C8B-B14F-4D97-AF65-F5344CB8AC3E}">
        <p14:creationId xmlns:p14="http://schemas.microsoft.com/office/powerpoint/2010/main" val="2771438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1"/>
          <p:cNvSpPr>
            <a:spLocks noGrp="1"/>
          </p:cNvSpPr>
          <p:nvPr>
            <p:ph type="title"/>
          </p:nvPr>
        </p:nvSpPr>
        <p:spPr>
          <a:xfrm>
            <a:off x="550863" y="134938"/>
            <a:ext cx="8042275" cy="603250"/>
          </a:xfrm>
        </p:spPr>
        <p:txBody>
          <a:bodyPr/>
          <a:lstStyle/>
          <a:p>
            <a:pPr eaLnBrk="1" hangingPunct="1"/>
            <a:r>
              <a:rPr lang="fr-FR" sz="3200" dirty="0">
                <a:solidFill>
                  <a:srgbClr val="0070C0"/>
                </a:solidFill>
                <a:latin typeface="Cambria"/>
                <a:ea typeface="MS PGothic"/>
              </a:rPr>
              <a:t>Soigner à « la soupe de caca »</a:t>
            </a:r>
          </a:p>
        </p:txBody>
      </p:sp>
      <p:sp>
        <p:nvSpPr>
          <p:cNvPr id="19459" name="ZoneTexte 7"/>
          <p:cNvSpPr txBox="1">
            <a:spLocks noChangeArrowheads="1"/>
          </p:cNvSpPr>
          <p:nvPr/>
        </p:nvSpPr>
        <p:spPr bwMode="auto">
          <a:xfrm>
            <a:off x="381000" y="6346825"/>
            <a:ext cx="1976438" cy="277813"/>
          </a:xfrm>
          <a:prstGeom prst="rect">
            <a:avLst/>
          </a:prstGeom>
          <a:noFill/>
          <a:ln w="9525">
            <a:noFill/>
            <a:miter lim="800000"/>
            <a:headEnd/>
            <a:tailEnd/>
          </a:ln>
        </p:spPr>
        <p:txBody>
          <a:bodyPr>
            <a:spAutoFit/>
          </a:bodyPr>
          <a:lstStyle/>
          <a:p>
            <a:r>
              <a:rPr lang="fr-FR" sz="1200" i="1"/>
              <a:t>Source : PLS, avril 2017</a:t>
            </a:r>
          </a:p>
        </p:txBody>
      </p:sp>
      <p:pic>
        <p:nvPicPr>
          <p:cNvPr id="19460" name="Picture 2"/>
          <p:cNvPicPr>
            <a:picLocks noChangeAspect="1" noChangeArrowheads="1"/>
          </p:cNvPicPr>
          <p:nvPr/>
        </p:nvPicPr>
        <p:blipFill>
          <a:blip r:embed="rId2"/>
          <a:srcRect b="1990"/>
          <a:stretch>
            <a:fillRect/>
          </a:stretch>
        </p:blipFill>
        <p:spPr bwMode="auto">
          <a:xfrm>
            <a:off x="2357438" y="784225"/>
            <a:ext cx="4295775" cy="5451475"/>
          </a:xfrm>
          <a:prstGeom prst="rect">
            <a:avLst/>
          </a:prstGeom>
          <a:noFill/>
          <a:ln w="9525">
            <a:noFill/>
            <a:miter lim="800000"/>
            <a:headEnd/>
            <a:tailEnd/>
          </a:ln>
        </p:spPr>
      </p:pic>
    </p:spTree>
    <p:extLst>
      <p:ext uri="{BB962C8B-B14F-4D97-AF65-F5344CB8AC3E}">
        <p14:creationId xmlns:p14="http://schemas.microsoft.com/office/powerpoint/2010/main" val="3490636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1"/>
          <p:cNvSpPr>
            <a:spLocks noGrp="1"/>
          </p:cNvSpPr>
          <p:nvPr>
            <p:ph type="title"/>
          </p:nvPr>
        </p:nvSpPr>
        <p:spPr>
          <a:xfrm>
            <a:off x="50130" y="0"/>
            <a:ext cx="3680663" cy="603250"/>
          </a:xfrm>
        </p:spPr>
        <p:txBody>
          <a:bodyPr>
            <a:normAutofit/>
          </a:bodyPr>
          <a:lstStyle/>
          <a:p>
            <a:pPr eaLnBrk="1" hangingPunct="1"/>
            <a:r>
              <a:rPr lang="fr-FR" sz="2400" dirty="0">
                <a:solidFill>
                  <a:srgbClr val="0070C0"/>
                </a:solidFill>
                <a:latin typeface="Cambria" pitchFamily="18" charset="0"/>
                <a:ea typeface="MS PGothic" pitchFamily="34" charset="-128"/>
              </a:rPr>
              <a:t>…ou avec des </a:t>
            </a:r>
            <a:r>
              <a:rPr lang="fr-FR" sz="2400" dirty="0" err="1">
                <a:solidFill>
                  <a:srgbClr val="0070C0"/>
                </a:solidFill>
                <a:latin typeface="Cambria" pitchFamily="18" charset="0"/>
                <a:ea typeface="MS PGothic" pitchFamily="34" charset="-128"/>
              </a:rPr>
              <a:t>probiotiques</a:t>
            </a:r>
            <a:endParaRPr lang="fr-FR" sz="2400" dirty="0">
              <a:solidFill>
                <a:srgbClr val="0070C0"/>
              </a:solidFill>
              <a:latin typeface="Cambria" pitchFamily="18" charset="0"/>
              <a:ea typeface="MS PGothic" pitchFamily="34" charset="-128"/>
            </a:endParaRPr>
          </a:p>
        </p:txBody>
      </p:sp>
      <p:pic>
        <p:nvPicPr>
          <p:cNvPr id="1026" name="Picture 2" descr="PILEJE Lactibiane RÃ©fÃ©rence - 30 gÃ©lules"/>
          <p:cNvPicPr>
            <a:picLocks noChangeAspect="1" noChangeArrowheads="1"/>
          </p:cNvPicPr>
          <p:nvPr/>
        </p:nvPicPr>
        <p:blipFill rotWithShape="1">
          <a:blip r:embed="rId2"/>
          <a:srcRect l="15876" r="17581"/>
          <a:stretch/>
        </p:blipFill>
        <p:spPr bwMode="auto">
          <a:xfrm>
            <a:off x="293920" y="883328"/>
            <a:ext cx="1540857" cy="2315550"/>
          </a:xfrm>
          <a:prstGeom prst="rect">
            <a:avLst/>
          </a:prstGeom>
          <a:noFill/>
        </p:spPr>
      </p:pic>
      <p:pic>
        <p:nvPicPr>
          <p:cNvPr id="1028" name="Picture 4" descr="Probiolog Fort 30 GÃ©lules"/>
          <p:cNvPicPr>
            <a:picLocks noChangeAspect="1" noChangeArrowheads="1"/>
          </p:cNvPicPr>
          <p:nvPr/>
        </p:nvPicPr>
        <p:blipFill rotWithShape="1">
          <a:blip r:embed="rId3"/>
          <a:srcRect l="11209" t="13686" r="11554" b="17876"/>
          <a:stretch/>
        </p:blipFill>
        <p:spPr bwMode="auto">
          <a:xfrm>
            <a:off x="3844927" y="239282"/>
            <a:ext cx="2674833" cy="2708046"/>
          </a:xfrm>
          <a:prstGeom prst="rect">
            <a:avLst/>
          </a:prstGeom>
          <a:noFill/>
        </p:spPr>
      </p:pic>
      <p:sp>
        <p:nvSpPr>
          <p:cNvPr id="8" name="ZoneTexte 7"/>
          <p:cNvSpPr txBox="1"/>
          <p:nvPr/>
        </p:nvSpPr>
        <p:spPr>
          <a:xfrm>
            <a:off x="117072" y="3257724"/>
            <a:ext cx="2188126" cy="1569660"/>
          </a:xfrm>
          <a:prstGeom prst="rect">
            <a:avLst/>
          </a:prstGeom>
          <a:noFill/>
        </p:spPr>
        <p:txBody>
          <a:bodyPr wrap="square" rtlCol="0" anchor="t">
            <a:spAutoFit/>
          </a:bodyPr>
          <a:lstStyle/>
          <a:p>
            <a:r>
              <a:rPr lang="fr-FR" sz="1200" b="1" dirty="0" err="1"/>
              <a:t>Lactibiane</a:t>
            </a:r>
            <a:r>
              <a:rPr lang="fr-FR" sz="1200" b="1" dirty="0"/>
              <a:t> Référence avec </a:t>
            </a:r>
            <a:endParaRPr lang="fr-FR" sz="1200" b="1" dirty="0">
              <a:cs typeface="Calibri"/>
            </a:endParaRPr>
          </a:p>
          <a:p>
            <a:r>
              <a:rPr lang="fr-FR" sz="1200" b="1" dirty="0"/>
              <a:t>4 souches bactériennes :</a:t>
            </a:r>
            <a:r>
              <a:rPr lang="fr-FR" sz="1200" dirty="0"/>
              <a:t> </a:t>
            </a:r>
            <a:r>
              <a:rPr lang="fr-FR" sz="1200" i="1" dirty="0" err="1"/>
              <a:t>Bifidobacterium</a:t>
            </a:r>
            <a:r>
              <a:rPr lang="fr-FR" sz="1200" i="1" dirty="0"/>
              <a:t> </a:t>
            </a:r>
            <a:r>
              <a:rPr lang="fr-FR" sz="1200" i="1" dirty="0" err="1"/>
              <a:t>longum</a:t>
            </a:r>
            <a:r>
              <a:rPr lang="fr-FR" sz="1200" i="1" dirty="0"/>
              <a:t>, Lactobacillus </a:t>
            </a:r>
            <a:r>
              <a:rPr lang="fr-FR" sz="1200" i="1" dirty="0" err="1"/>
              <a:t>helveticus</a:t>
            </a:r>
            <a:r>
              <a:rPr lang="fr-FR" sz="1200" i="1" dirty="0"/>
              <a:t>, Lactococcus </a:t>
            </a:r>
            <a:r>
              <a:rPr lang="fr-FR" sz="1200" i="1" dirty="0" err="1"/>
              <a:t>lactis</a:t>
            </a:r>
            <a:r>
              <a:rPr lang="fr-FR" sz="1200" i="1" dirty="0"/>
              <a:t>, </a:t>
            </a:r>
            <a:endParaRPr lang="fr-FR" sz="1200" i="1" dirty="0">
              <a:cs typeface="Calibri"/>
            </a:endParaRPr>
          </a:p>
          <a:p>
            <a:r>
              <a:rPr lang="fr-FR" sz="1200" i="1" dirty="0"/>
              <a:t>Streptococcus thermophilus ,</a:t>
            </a:r>
            <a:endParaRPr lang="fr-FR" sz="1200" i="1" dirty="0">
              <a:cs typeface="Calibri"/>
            </a:endParaRPr>
          </a:p>
          <a:p>
            <a:r>
              <a:rPr lang="fr-FR" sz="1200" dirty="0"/>
              <a:t>à raison de 10 milliards de bactéries par gélule.</a:t>
            </a:r>
          </a:p>
        </p:txBody>
      </p:sp>
      <p:sp>
        <p:nvSpPr>
          <p:cNvPr id="9" name="ZoneTexte 8"/>
          <p:cNvSpPr txBox="1"/>
          <p:nvPr/>
        </p:nvSpPr>
        <p:spPr>
          <a:xfrm>
            <a:off x="6560936" y="528759"/>
            <a:ext cx="2198503" cy="1015663"/>
          </a:xfrm>
          <a:prstGeom prst="rect">
            <a:avLst/>
          </a:prstGeom>
          <a:noFill/>
        </p:spPr>
        <p:txBody>
          <a:bodyPr wrap="square" rtlCol="0" anchor="t">
            <a:spAutoFit/>
          </a:bodyPr>
          <a:lstStyle/>
          <a:p>
            <a:r>
              <a:rPr lang="fr-FR" sz="1200" b="1" dirty="0" err="1"/>
              <a:t>Probiolog</a:t>
            </a:r>
            <a:r>
              <a:rPr lang="fr-FR" sz="1200" b="1" dirty="0"/>
              <a:t> Fort avec  2 souches bactériennes :</a:t>
            </a:r>
            <a:r>
              <a:rPr lang="fr-FR" sz="1200" dirty="0"/>
              <a:t> </a:t>
            </a:r>
            <a:r>
              <a:rPr lang="fr-FR" sz="1200" i="1" dirty="0" err="1"/>
              <a:t>Bifidobacterium</a:t>
            </a:r>
            <a:r>
              <a:rPr lang="fr-FR" sz="1200" i="1" dirty="0"/>
              <a:t> </a:t>
            </a:r>
            <a:r>
              <a:rPr lang="fr-FR" sz="1200" i="1" dirty="0" err="1"/>
              <a:t>lactis</a:t>
            </a:r>
            <a:r>
              <a:rPr lang="fr-FR" sz="1200" i="1" dirty="0"/>
              <a:t>, Lactobacillus </a:t>
            </a:r>
            <a:r>
              <a:rPr lang="fr-FR" sz="1200" i="1" dirty="0" err="1"/>
              <a:t>acidophilus</a:t>
            </a:r>
            <a:r>
              <a:rPr lang="fr-FR" sz="1200" i="1" dirty="0"/>
              <a:t>, </a:t>
            </a:r>
            <a:r>
              <a:rPr lang="fr-FR" sz="1200" dirty="0"/>
              <a:t>à raison de 2 milliards de bactéries par gélule.</a:t>
            </a:r>
          </a:p>
        </p:txBody>
      </p:sp>
      <p:pic>
        <p:nvPicPr>
          <p:cNvPr id="3076" name="Picture 4" descr="https://upload.wikimedia.org/wikipedia/commons/thumb/0/03/Probiotic.png/800px-Probiot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2924" y="3522655"/>
            <a:ext cx="2624240" cy="293258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2" name="AutoShape 6" descr="data:image/jpg;base64,%20/9j/4AAQSkZJRgABAQEAYABgAAD/2wBDAAUDBAQEAwUEBAQFBQUGBwwIBwcHBw8LCwkMEQ8SEhEPERETFhwXExQaFRERGCEYGh0dHx8fExciJCIeJBweHx7/2wBDAQUFBQcGBw4ICA4eFBEUHh4eHh4eHh4eHh4eHh4eHh4eHh4eHh4eHh4eHh4eHh4eHh4eHh4eHh4eHh4eHh4eHh7/wAARCALUA8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H24PrSfy9KcS235uaac4BFUAd+lHJP4Uo5AzkUHGR2oAAduDik6duaMcdqM4NAB9VoOCaQ96D0FAhT0xmk45pV9BQaQw4x0NHB7AUhznnmg9PpTAO1HagUnOOKAF7dqQZ6460p60ckUAIMZ6A0fSg9O9IcHtSAO/vR+FA6UuOKQrCDk0HjpQMUZP0FMYHpR7DpQOnOBS9BjNIQhz9KTtS8c0dulAMQ9qKOPrS0wE47UdjSjGeRSGgYdKTml7/hQDwelACe9Ln1o4xRSATp2o6HtQehoz7UAHTvxTs9OcgU3jGKBigAoHSlHSk9ffrQApHpRR6DNGKBBRjvSjnA/WkNAwbk9OaB+tLmkB98UAB/LFHNLnNIO3XFABilKjaCDk+lJQetAAKKX3HXvSH360AFKuDw3A70mfSjvQAHr7UY9MmgdaMDPJoAUEZFH0pPpQaAA/Sl+tFHegQhpc/hQKAM0DE7ilzx0FJ+tL3oAPxo6cUHFH1/CgQUde1H8/Wj65oGLijFHpzR+dABQOOcUZ/Gj+VABgdaU8UhHpS4PrQADrnign8TQOaOpoAUDjuTR+tBzQDgEDkUAKuByc0Hr2xTe3SlAoAOxP8qB+FKOnHXvQM9RQADH40AYznml5Pb60g5OOwoAPpS8A80YwKTGMZOaAF7cU7II96b2oxQAoznijvj09KB04pAOetAAP504LzjrSHr1xilX3zQArrsJHvSHsR+VIcHvxQo496Bi85o7nrQvIJ5pfTmgBSoHfNHGO+e9BX60HsOaADGenWjjA9acOOOtJt78gUAJx6e1KMccCl7c5pQR3NAAOnfGaaevXinZ59qX7y8L0oATG4kqD+FAHJOec80KSvP54oX1NAxxOT6f1puBnnp607BJ9KDwD0NAAwPHNJznGeDSjr8q0m043UAKq0Dg9iaXd6daUfex3oBAADnt6UYI4z+VJuOfmAoJ4IGc5oAAMD2pQMnjj3oHT7tBHA556YNABnOAucelOy2ex7GgN8oOKQY5OcUhgeAM8gdqUd/8ACk6tkGnNyP8AGgBnQ8jOOtFL/EQetFMRSB47mjHH86Vcc037xOPSqJFwV5zQfeg5xjijGRk0ABHpzQB3/wD1UZXNGOR8tACBcZNFOYgtTB96gBQKF5+lK3TuKD8v8PX1oASk/nmgd/ShfpSACeaO9GMnjikPTpzTAWk3YGeKP0pSccYpAGRj3pOcelB49ce1AOc0AJ+tKCc9RRwKBQAjcdvag4oPWjP/AOugAPTkZNJSjt6UYyOaAAhewpB096PajvSEGMn1o7UH8aDTAfCqu+15FjGD8zZ/pTSMCkNA6daQwxSgcikFFAAfrSfrRTmAUDkE96AENIetB60o9KAAcmkHJ9KXj0NFACEcjFL29+1GKAKADt0pSKSjv/WgQfpR296OOvSj/PWgBRSY5NBwBwaUUDEHSjNB7dqKBAOh9aO1LjmkoGLnik5xS8Un0oAOopR70DApDQIO5oPWjpSjrQMQjil79KTvSnj60AIfegdaccNjH45pPrmgBMUo6CjtQOtADwqtGx3DcBnHrTP0pfwpO9ABjNKcYxxxSUe5oAO3rS8Yob19aMUAJ0o/GlPJo5/CgBcZ7ce1B60fQ8UfoaAFHNJ6jpigdelKetABigD26UAc8ilAOcUAJnPbmgDA6fU0vGcc0fTmgBcYHak5AoJ56UYz1oACcilDcHrRwRRxt680AIefalA4+UcUnr6Uo6H0oAUZ780gznjjilz2X1pO54oAXoB60GlUc5IpD3Y96AF9jQvXjik96du4PBoGJ+H40v8AtUHkBc0D05oAMBuRR396av6U/PcCgBMcHNIBn5jTv4fTNJgH8KAF28Dn9aTGT/Wjt3qQ42jB5/lQAmAqgigcKPr3pPbPFLgKcYzQAdT6fSg9MYped3SkI70DFxxinEbcHdn1pmPl96X0H8qAFWgZ69qQdf5c0oHHsf0oAUY444pSAMcUDBO3p+NInXnn8aAD5uSMfhRtx978vWgg9hyOlOPTpQA0DknGKVwfpSg4J9O9Lx06UDEwPr35pOpP9aUFeevFAxt5/CgADDOOuadwwxwPWgFc/KDSHJbnikAYHJGMHgCkOaX5s9KdyeTQA0dc7efSnHcchec0Hg5PNHrz19KLgIQx4PpRQ3QDv1op3FoUe5BoXNGPWgZ+n0qiQOCaVA2eDn2pueaUfeoAGOT1pPzpTyOefSkPA9aAF7ikbnntQc0g4PFAC5PTvRn3pD7Ud+1AAevShgcdOKBnnI49aQjB9RQAoz+lH60dT0zR9aAD3pP5Uufek60gA98UHoOtA75ob2pgAHoc0dqBx2pO/frxQAnI44pR7UH8aBwc54oAQ9MZNL26UHGfWjtSEIec0flml/X60n8qADnAoFFB65zQADrR7UUUgD8aKFP4Un8qYxRQetBopAHfmkPSl96U9OegoATFIOaXqKUfrTExvrS/ypeQTn8qQnikADoPX3o9qKXHGaYxKO/pS496MUgExzS4Pfmk7+1LnjGKBIQdaUDmijvQMD1pD7UvfrSqpY8AsfQCnYBKOQKvWmkapdNttdOu5z22Qs38hWxY+AfGV8wW38N6gx9Wj2D82xRYLHM/ypa7lPhR46Kh5NIWH2kuIwf508fCfxbjLx2a+ubgf0FFh2OCOeDilr0e0+Dfiy4P7t7E/SRj/SrP/ClPEayKk13ZoM8lQxI/QUrruHKzy7jHAor1i8+B/iKPa1vdQyoRyXjZMfzqi/wZ8TqxHn2QI7FyD/KnYOVnmvvRXf3Pwp8SxZAksnI6hZT/AIVTPw08WFtsdpDJ/uyikFmccMBSNvNIRXVXHw98YRHnRZnI/uMDn9a7P4l+EdBi8FaFNoOl39vrMUKJfwfZpG3MRlmZ/uk56Y7H2q4wUk3fYTueQ4xShfUVYnsbyA/vrWZP96MioQOTvGPapsA0j5uKBnPNOY59qTDEUgE9s0UEUo/KgAxx60h9M045684o/DmgBMe9C9cUvY0gHHrQA9iobC8jHem+9CHHajJznoKAFLcD6UnXNK3QUdumaADGMe/el6/4UgHHeg/pQAfTpmlwA3FBPyjikII44oAPXvRgHHPPpSgcUAfjQAZ4oB9qU9MdCKMfhQAncelLSfU59KUff9qAFZsnH50g5pTyR6UhwD3waADgD1pR0yPSjljgZo9aAAUuAB+FJ79aXJ4xQO4DB9zjrSDrgdaUZ/WlHTPagBB8xOetKOvFJ1zinKCRQIM/Lx+NG3kA/pRk9RzQeme9AwG3p1pxIJ+WkCqMHJzSYw2P5UAO6GlB49frSLg8mlBAB7elAwVe+Bn60DGM0jNzS5HB/KgBR19KUH0pFJ79KXr349qAGhueKeVG4HpSA4780Hd1zQAmPqKX7vfPNIwJPGfc04ADnqKAAAcDPFKScc8imr2wPpTsdmoGDY/SjOeg+tHH1oU7TntRYVwzg/1FAyTt6k0N65OO9C5HINKwxThQD1Pt2oz8uKTGVOWwf50fzoAdnnkduKQNk5xzRzgdfxoJIPy8n6UAIM89RRTgefm6n2oouFihtOOOaQdutAPcUvueRVkAfc0YP40d/Y0nORj8KAFHB6E0ELjvmjcRxxkd6QsWPXmgVwUGk5J/nTjjjJpPb17kUAB5b8KNxB4oIwARSdsigYvGOOPb0pOeMUcnGKUt8vfP0oAQcGg/KOefQ0gzgUHnmkAlOPtg0nejpnOaYB/nNA9+fSig8jvigBG4o9qUnIHA+tIAD3NIQd/SgevFHakH5UDD8DSgHNHIpCfqaLiA84FB6+1LkE+9B+WhAJ9KM5o/nS/SgBDR1PFHagdO9AAe1L97PSk4zS0AC4JG7p3xQeM45HY0Unf3oGA60tIRxSnGeM0hCGlz0pCKXH4UADMWcs2ST60lL+lBpjA/hRj+VKqsxCqMk9AO9dRoHgHxZrhQ2ekTLG3R5RsX6880AkctxR3r2jRPgXd7TLrurJBgbjHbruOPqf8ACu60f4V+CrCASJpbX7Iu4y3chw30B4/Spc4rqUos+ZLS0urp/LtbaWdvSNCx/Suk0v4eeMNRCmHRp41P8UuEH619J+H49Js5hbQWcNuvQJFEBz9a0Z7zaPMhtmIRzIN/RgPQiolVSdrFKB8+Wfwh1QEf2lqVtbY+8qKXYfyrcsvhToMW03d9eXDdwoCCvTfFF59pvRLFMh3oCfKTbg+hzmsYqxwS759zWkW5K9hNJMboHw38GRQC4ksbdwvH71y7Zz3FdXpfhzw3ZojQ6faRtuKgLANze4wDXO2d3cWzfuJNpz2q0dW1Jhg3c3B3daxnTqyejKUoroamqzw2btDDNcRlQc4Xbn0XBxj61htqNwfvSTYJ/v1HK7zOZJGZie7GmLEzt0BPatqcHFasmUriveSiQswyfc9avWOsyW9qV8qNjvBB8vJH41nvC3U0iwNt74NVKN1ZiUrHbeHPF32aRijQWjk54t8g/jmtXUfiVq9pMYRcpM6gDJgjK/ng15/ZR3ETHygQWUqcr2NH2KbjKGub6tFSuX7R2sd1qXxN8VafFCtprEPzAsUt4VCKffjrWfD8W/GSyl7i9inGP+WsCE/yrlv7NueWESkZ/vj86glsJuSV+YdgQa2jBJWuS5M6i8+JOr3wkjuYNNCyZ+ZbJNxyPXjms7wpqMslzN8kEjeUfvRdB3x81YElqwPzqwP0p1oZbZy8LMrYxkHoKJ0uaLSYKep6LJO7qFigs/NQqTsYggd+MGp3W3eFDcaarFh2lU5P4gVxVnftIIklkkhZM4kQ459WPU1fn1KWNZNtyWMmNmedoHU1wSw81omaqaJfFdnosdvGJbeSyZgeTCrhj74Jrzq6s9DmcifTrKQf7cGP5V0niG9fUJ0wG8mNQFDN1Pc1ivbt17CuyhTlGPvMzqTTehz114Q8N3jswsY4yT1ikx+lRWvwp0a+lc/b723RRuOxA564wB/9euiMKnhsfQir2j3baf5jRowkZQAwfGB3471s7oi55vrXwmv4XdtMvlnjB4E8ZRh9cZFc5feAPFVqCx0xplHeFg/8q+mLTxFMmnRS3dwshZuYwqsMdPmHX9av2V1pOoRlPslu7Fif3RMb/l/9eud13H4omnKmfG91aXVu+25tpoSOzoVqDtyOK+tNbtNGnvFtY8yszbGimhD7fXkVia18JNC1C3aaC3tQ2Cd1tLtI/DpVqrB21E4HzPz6ZpQTtI9a9b1z4M3sEXmWV247hZoyOPqK4PWPB3iDTGPnafJIo/jiG4fpVqz2IsznwuRSkdBxTnR42KurKe4Ixg03bzTsIOh60c9KMfnR2GOvc0gAds0qgd/wFJmlHX60AHcd6O9B79OaB3oAcAME0h7UgU9CcUHsM96ADjHv7Up9qDwBxSDr+NAB+tOPc5oGfc0eh6UAIF4OTinAHI6Y7U33p236jHWgBCfmIoPTjoaVsZAHb0oP+7QADg4pCMkYyM0o6A8UdyeetABzmjrSscD0pox1xQAuDgHoaUk4zik6HNKfug9KBgDxSjAJHWjPHy9KUY/SgLCdSeopV6HIzR6DnGetKR19KAEHLelLzuHTFICD0GKUHAwaBgfvEdRTsYGFpB90noM0q/dPc4oABzj0NKc5K9vrR6jFKOmCfwoATkjkD2ozkY4/CkB/uinAYXjFADRwfrS/8CpzY28CmjGDnpQA5cH8OtBHzLnP50iH5Tj8zR3z1pWGKW7gHrQny5IozuHTj1pQCecYwKYkByTn1pO/T680pGSMmg98/SgY3uAMfQ08fKeeV74pFX1z7UrY28Mc570gQKM9Txmhh6UcA+tIPbn+lACqMnGcmigE9R1AopAUgvPIBHXmkzz04xyKRshv5UvOOlaEAWA4x+VDZIHPalUAjk4I70g9D1HpQA0YHqaAOflPOaU7cn6+lJxyaBBg55FLnIx0pDSYPfr6UDDjb60E8Htz0oPX5aSgQ4MduASB3pNvSlDc8d+tHuaBjOhzinRrlhyAT60Z6entRnAoADgH6UnUH1pO9LQAdqPXtRnJobt0oATJJoOQTxg0p68fpSDJoEGePT+tHHbOfelUfXNA/LmgBDg+1A/IUrYyetIOScA0AHfjnmko/nSnsaQWFYEDJ6kUh/Kgj2o7UDE6CkGe5pe1FAgO3Py8D3o5pe1IT7UAKTxSUtHGeaBgOaTPPpTqVVJ4AJJ6Ac0WAYM0uK9u8D/s2eOtc0BPEWrJFomlMA4+0f65kPcJ/jivRdI+GPgPwnCsi2v9pXoGfNusPz7L0FD0KUbnzh4c8EeKPEBX+zdJneE/8tnXZGB67jXpvhn4GKzo+sai9w38UNmvAPoXNeqDUkV1NxzAowsKfKB6AAUk3iC8KeXBsgQjGFGKzlOW0UaKK6sTw18OfC+hBZY7O0gIPzM/7yTj3PSuzgNrHb+TZxYDcB2bBP0715+2pXjK6GZm8z73PWpBqF2SjF+UTYBgcCuedGrP4mClGOx0uqusMgWa7j3NgFI1+Yj0B60ljptrqFqWNzLIQxOehX25rJt7eO9tWmG+O5z8uAcf/XNaGl2s9qjIrFS+CRu70OnyxtfUaldlTxFYR6cLaW1hVn3Y3NyD6cVTaGEwi4vC7SO5TyFbYqn+99K6K8MewLdMjbuQuN3PriqVsscsjKLXYFB2tIAoNXBe7qTLcxtesgZ4/scH7oIFOxTgN3571RXSrlhny9nu3FdbLG8UcMlzIsUbybXwwOF7HIrI1e0WO7/d3FxcQPzGQevtW9N/ZIl3M1NJ2/fuYkFXLbRrKQ/8fMj+yRk5q/a6Sq2Ud01m0vmEhEBJYn1IPaur0uCaI29sywL8hZwOOfYDg1FasoLRjgr7nHnSLaKMyLY3MwXgkjv9KjLRRsVj0OUMO7LivR54flAgWItkbt3ZaxNf0m3Mwlnysb4QMDxGfWueni1J+8XKnbY5NrmZkCx6Varju7qD/Olh+2PIFEdjHk93Bx+VPl0p21eWxs/NuBHjMmQFUe5q1PbaRpvkrdPLLKzDeQ3yoM/ma65VIW0MkpFu00fUJJVE32cIOpVOavXHh2WQYiuFXjvHmti2v7Dy4Y451IcYiYn72KuxyxuDtYY615c8RVudKjE4e+0fUbWDK7CFO4uoyD6fLWTbjVWnEYSKPnqyEDP5V6RMIw23mQONpDHIrj9QjitNYEb2bRAtvUJMQDzyw7dK3oV3LR7kTglsZLwalNO8MrRS7ScMil8nGetP0TRri+EjtAAowBlcc/jXf6c9qbeOOEAAoDjGTg+uKq3UtrpsrC6lWOOZuGPfA6VLxcnpFB7NbtnOP4WjjTbjJPbHWo7jwlnARQPU12wZM+Yg+VhnIGc1HPcJC8Ym4DYAOerHtWKxNXuVyRPL9Ys9P0+5NvMj+YuMkn5ay5Le1kY+XPj0B9K9T8QaTFrFi8ciFWQ7gVGWOPSvLtU0prOfyZW2sQGAI5xXo4asqkbPcwqxcX5Fc6fISCGjZe2DTjpd1gN5JPqVOa0bHw7qFwUWGORZHOQG4G31z/8AWrr7PwdOhiaW/ZcY3qq4DVdXEQp7sIwlI84a3deGQg98jFNTzYSJI2/eA8EHGK9Ju/C8/m/urxSrH7rp2+tY2vaQbC2Wa7tldCcFohyPeohiac9ExunJHFoZRceczOG3ZJB5/Oulsr9UWCW9kaSByVBLZdQD3I5qB9LhlUFPOiLY++hqvLpdwrEIUcjjirnGM9BK6O6hukeBJo70iID5VkO5T+fNYGu3mjOTG0duXHVrY4/MHj9a50m8tTlfNjI6elZ0qOSWzkk5rKnhuV3uVKpfoP8AFOm+Gdc0R7O4igS5XISQRgSA9iDXD+H/AINTavYajLHr9pDcwrm0glUr57Z6Fu1dbIrMnzrkdKlimljjCwyeWRwCBmu+DV/eVzKTvscT8afhLJ4Ds9Ou7O9N/E8Ci9YsuYpyOQAOSvvivK+cCvoLUY7jUCReRrc725JORn1wa5HX/h9aXEgfT5BazEHcmdyk/TqKKqi3eKsKKaWrPLO/3eRQT9cetbOteGtV0p28638xB/HH8wrHx2PB96wcWUIcHpkmjuKUD8KRuuO1IA7UUoPtSr1PI9qAEwRzRxTuO3WkGB70AIDwBSnpik6E8Cl/GgBScmjrQoz357UAYJ55oAUY70jfWjOD+PWlwoJBoAQfc5FL2HSk3Z46Cl25GcUALgdeSaafcUpJ4PA5pfmPNACelKcdufUUgzkZzQM0DHeoHIoyO/PpS7ScZ9elIOgyKBinkgkce1DcfdORQx6c0cbvWgQg45pxzjpSHsBSpk+1ACt9PpQihh159KQtxjJpQpHOfxoGKvU9xSkBSGIB+lHzY9c0nTIzQApYY6Ug6gYpR83bJoAPTkmgB2FxgkYpD6daAPm5B/Ggn5u2R6UAIOuDxilPHTAoPXPUUpwM4zQMQZyOeKAO24EGjkqCV/XpSlTjtg0AJ1A+bNKTyAR/9alUDb3pMYIOfwoEKAwyc+wwaBtAy38qUgbt3QUhHByR7Uhinv0z1pvJIJ459aBTgc44xjoKAEYDcMDAopD0PPfiigTKY+bO31pDyDheQfWnY+b5cUhPI4xWhI3qetKvJx/Oj5SfQ+1AyCe9JgN5HWnNtK5JBPp7UhznGeKQdQeeOtAANwNA65PFLlSMdOaTOM0CE7c4+tLjAwQD7ikHftTwR/FgelAxnGc9u1LwTnv7UpzxjikbkjrmgA9P84pDkGjjP480pPGKAG+hx9KOc8ZpSPfB9KP50CEGc5zQDRk5FIOuMZoGKB17UDAHf/GncbecZ9KZSEKATjGSaSl7e9Jg5pgBwOc5pdpxnigjHy96UH2HTvQAh6005I7Uvf0o7e1IYZp8cTyMdq59+gpqZJOO3NKzu/J/+tTQgmQI+1WDepHrTcYPpQPpzSk5/rQMQetBXae34UcilApAJxj3pe9dX4C+H3ibxndCPR7BjCDh7mXKxJ+Pf8K9/wDCnwV8J+EYI73xBOur6gvIDjESn2Xv+NDkluUoNngHg34f+JvFUi/2fYOluetxN8qD8e/4V7P4R+E+heFbq31DUrltQ1GFhIgxhFYdCF7/AI13d9rI8sQ2UaW8SjChRjA/pWNcTswLZJYnkk9aSbZokkeg+I/idfar4Zh0ma3AkjcF5t3+sAHGQK8+uryW4ctIxJJqJIppj8iM/wBBWpp+gXk4DyoYI88tJxTsluK99jHYEjuT6Vc03S7q8JKLhR/E1b23SLEiJYhcSjjCjJzV2GDVrwrGiQ6bEenmcMR/ujmpctAsjEXQ4Yl33FwB7dKuafp0E+77HatcFcfMeBXQ2Phe38xZppXu8k53fKPyrpILaONVVVCgdAo4FclbFqOkdS4U77mHp+jYjHndcZ2qMY/GppNJCyK0MYJHbOBj1963duOaacL7Vw+3m3c1cEjHt9JVBtXag/2FApv9gabtCzR+Zzncx5rTuruO3t3nkyEQZPHSvPdT8WarqUhi0yJIbds4d1JOM4yT2rSn7ao/dZEnFbnavZ6XAmww28Rx8pZRVCK3s2WP7PfW6KCVAEQByT2z0/KuLttM1bVD++1ZvvFmXDDa35AVoweFQLqW+a6e42oGUytjdJ7kHpW/slFe9Mz5m+h11zs02zMkMTyKgJbB+bHt71yl1fXE93HdyXkn2YFWXy8ZjDHBDDhvbNavh+8vHgls7x7R3RjvKSngnnbjH9a4rUXWy8RXqnfHDKAhJJZlJ5yo6nkU6FO7ae4TlZI9AfVLWEK0s0UcLHCOzEZA78jr71mP4u0F4EtWkubvc+Duiyev61z2m6Hc6hp63l/fXj5kDCNwWAAP8QznmuiksdLSaO4ijt/LVipKKMbj2Pvn0qHSpxeruCnJmXq+o2t1CTb3joYn2rFLGVEjHsT1wKp6ZaSagk+m6h/o95CNsMoPDc8jj7xFde9na6gvl3lukiRkPHuA4I4x71j6fb2b3ZksIo/MtNysuPmLN/tdK0jU92yE1qPg0W6hhjs5ruS4aGTzIpMkBR/d9c/jWjbzSxrGkZDFCFcSdSMc/r3q/IreQrMBvCZYA98etURDAAlx9nhBJ3MHGcHHOMdKxcnPcpKxcCzBMm4EpxuAwBj6Yqjrdq19amCC5dLh/mVxyq8dD7Gp4po513RTRShWK/KQR+dPTZtZQg2/xAHp71K913G9TH0ZtS02xlW4hjXy5AqxwZy/HX29aul/t+neZMsilmBGNsgB9sdab4nkmXw/O9kv7wLkKBknH48fWuM8Ka20l3Fbi7uEkdv4yNigclRnrk1tGk6ic0K9tDt1uZZ4WhWOYFRtLkbQ3PYHn9MVNBJb2rLEqJsXHzFvu+/tSQ3KSbmSJw7jcFc7WHtio3iKyS3Egiy/Awm5vY/hWPKO5cN1tYxrny/LZjIB909q5TxBZ3VxNafZ5DPNFJuKhA2CTkHB7cetdFYttxA04LK+MEYL465FRTtcWl3O1tbRySTfdZiAAR0z7fnTp3g9BvVGVoT31vqt3c6gysc7WkH30Uc428hRXWR3EYAZpVxn5cnv6Vi2gkuiZJoUWSZQJIy2UbHcetVorm6ub26s2t4Jfs77oyQQGHGD9aVSHPqEZWOpZwdrBgRzwo5NUdTjF1ZSQyBTFIuDk4wPw71SR2mRBJcskyNuyqbVIz0p8Fy0dxlp0PlqRLCnJyT8vPWs1TtsXzXH2ccVxZLDGqAw7Q4b5unr3zig6Za+X5e1ZCn3iVGcVnmZbG8lvYbW4d2XzJlY7Anf0wa0Y9UtriSN4rpCNnmcDgj60SjJaoE0YOv6LstpJtPILR8vGw4I9q4ydrXzWjvIDBIOCV6V63FNFcglQHjOd2e1crrnhPTDBLPHM0bYyMZPPfiurDYnl92ZlUp31icQdOikBa2mRx1CtwaqXNjPCDvhbHrjIrSOjysC1ncpPg9AdrD8DT4otVjV91rLLHGcMSpwK9LmS6nPZ9jB8vPUd+RSruXnap9iK3QtncbvtELxN0JAxiq13pjAGW3fzFHrVc1wMhkgkUs0QDeh5FYGreDtE1QNNPELSQj5WiIGT/KullhkiP7xGX1BFRMikY27wfahoEzx7XfBOqWBaS3X7XCveMfMPwrmJI2jcq4YEdQRzX0IiNG37o7efunkGsjXPDmj6wp+124t5/8AnsnB/PvScSlqeJcgYppxjjr7V1niDwNqmnb5bRGu7cHIKDLAe4rmprS4tsG4t5Yif76Fc1FgsQ9OvSlFH3vqKTnP/wBekIH4+lL1J70AjJ4zTlyU7cc0AN+nX1pByORmlz90cfSjjJYjmgBSMY/UUm33o796cBlQufrQArLgDbSevPWk7cHvS96Bif55pVb5s9xR1JP6UE/z5oAUfN8x9aCOnNA3UYPOfrQMX5io9c9KRRyfXtS7emetHI4/SgQiAg+nfmncZz7Ui/T8aU520AIDyTQOny/jQP507GFHIzQMTG7r1p4UA46n0poyeMcUpoAVMjHHNJjJPXJpSMeue+KTqBtoAdnBwueKOfpSLnPQgd6DnnnNAxVAwTklj0FJxt6UvzYGetAPYigQqDgnP4UfQ+/NBGAOtB6j5uccUADdO+c+tNIJPyg075j9fWlHqTntQAgyOMmjG0ZI5o29eec0o27sdaBgSAMUi4JyOT70uOPUUvPsO5pAIRwO9GDgdPejGDwM0rnp/hQA1lOOnX0opTnBwMiii4WKQ2468+9IdueP0pTjHoPcUcsAOPrWhAqgDAOM96XOCT+VR85pR6Y/XpQAFNqBjjk+tJkkYzxmhvvZ6ilzkbePakAg5wAOaDuAPPFHp6jrSlgV2kk46UAJ1A5GeuKTnbtx9DSkc0divX0oAM4GMZxQ2MYH50n+9zQQ2OuaAEx+VBI7daUjHcCk9DigBT90ZwDSHH3hgYobkDjBpO/agBRjkkUD5QM0Hr6D0o5OaAE/z0pRgY/pSHpmkPXigB3Q0nPJzSg7uuDimnqR+tAAcZ9KO9LzQeDQAg5xQOtHfiloABSZ+tKASD7UAc4oEFHtQQfrXqvwp+C+veMGjv8AUFfTNJzkyuvzyD/ZB/maWg0mzzrQtG1PXNQSw0mxmu7h+Akak/n6Cvfvhv8AAmysmTUfGUi3DrhhaRt+7X/ePf6CvTdG03wr4D03+z9FtYkccSP1dz6s3U/Ss7U9ZvLh8mbAPRR2H0pXb2NlBR3Nq71610yzXTdGtY7aKIbV2qFAA9B/jXK3l5LcymSWRmZv4ic0+GzuJmDPlQT1PUmum0jwkzqbi+YQRLyQ/BI/pUtwhrJj96WxyCxSzMAiknPAx/SuqstLt7fTY5ptMQysOZbpyQPog/rWql1p1rdC20HTTfXZGAypnFVdThjiYy+ItSMk3UWVqwOPZmHA/DNC5qnSyFdQK1rflXNtp1k1zOTj5EwP0pLxGDFtZ1LZ/wBOtsdzfQnoKa97fXFrJFp1utjZKMsI1I49WPU1P4asbKTUk+ZL0CPfI5OFjPbOetaOMKacmZqcpaIfo0Mlw+3TbRdOhxuaUgtIw/3j3+mK6XTtHit3aRm81XHLPyzH3NEmqaNYPskulllA6IN20HvgdBWlHdQXEImhkV0IyMGvLxGInPZWRvCCRBe3VrYwGW4kSJB0GeT7Ad6zbfW5L63eSxtlUh9oEz4P1wOareINMNxdjUZZDLFGuVhZQQMehqW0kCr5owpGTtAHA9D3JrKNOPLfdj5ncGudZh2yyXNq+9v9SI8ZI6gHNXo7gz2674mR2GSpPQ1ViddiMzIzdcbcdasyMdhPygDknPShpdhXYy8hW8sJrWQlQ6FWIPSvMre3bR5jFcfaLW6gkG0RsSblCegHSvSlcMpDZ3Hk7e9U9Zslv7by8ssqfMrKcMD9a1oVORtPZkyV9TE0D7Q9gqXMk485jJGu8YxnoeOPoa0JJvKsrhlzL5a/dcgKvp1xmqlrDPaubRQ0kzKC8jn5mx1z/s444rEuINYuPET3McMUC4xHHONyMQOg9625FKTJ5rI6jQRJd2LvdWcNvO7cbejDHWuZ17R1j1WC9slmBSYKXkUMufUL1NObVdem1SK1IS2aMndDGoyR36+3pWtqmpafeWcFxFLAJ94SJXBbaw9v8ihRnCV+4NpouCa4QRiSQyH/AJahFCkHuevT6Vn6jfWUcL28k0ISNwTFEdjBuoI65pXe4YLGqys+3zfN2nJPcewPpTktT5ct5NFFbNt5OMAkg8gjvUxir6hfQt6PPb3ljbyRszYHdslAT0b3/Cr1naW9jtjjjWJST83cnNUdDkjMERjIcN/GwPzMOp56/WtZ/nX52DAc5PYVnNWY0UrvVLGO7+wtLksMAqMgH3IpZ4hD5WxEc5wGJ6Dv9fpWLaG1/tOeNi5kLbl5wrD1ArZ1C4TyRGsbSM3ChOi+5IocOW1gTILXyIJwsdq7K54wuOvU7antmjZmUW7KoYBCfl5Hv3qtpDPb3rTXMhYvwozuJHoKtXF1bvcPulI67Ym4yO/HehrUZBqQdrcQwNGCc5XJ3H6GvP8AVNFubfWbW0s7V8D97wfnbB9TwT9K765ItLITQzEMuXXf8/1H0xXP311baq8c0b2cV/DL0bIZkHUc8Z68V0UZOOxMlc17UCSyMl2Z1+X5pZfvAdhx0NWIkniaFvtJETnAUxc49Pb61Dpot7qUX9oolAO19rdfYg+lWZZCrJHMG2HcQ6t0z6HtWT3GhUdo18xWBYgqHYZzzT5ck4kZQmAcp8xz6YNVLeaP5AshIUEEMf3hGfve4qSCSMXPyR3WSwU8cKPXHQClYLlW2na31O7gSEyKCGLKfn5HoT0+laVnbotvlmkOTuyxw+evJ71h65az/wBtm882FUICKrLkAfU8g/StGPMGHnkldSgIlB3Lk9sCnKOiBF92RUaJJNsmfXk85PSo5jN5TeWywSY5YgE/WudvQ1nrszSSpCbhsxSLFyoA5APYmt6GS38hbpHaY7ATk8/lUShYaZm+ILO5uYYxbyP5p5L7yFx7r0PTpWhBbxJYostvHL5TfKkacVS1aOdXluIX3JKESQEZYgdlHTPNO0rVkedtJEdyGgIUOec+m49jVSTcNBJ66mnDdosM0pIk2H50UDcuRkDA71X1W8+wxQ3kZG6YrHsdiE5PX2NOu9sUyNbwsGeQeY6ED8TTtShnmsiTJG0ij7u3cjc+nbNYxirq5dylY3Omy3stsdN8ibdm5UBSrehzXRRx2tyqSbFKIRsYd65bRTBbukM6+fMA0ilmz5S+i9z0q8k621xbu11NsuCRGEICZPPNKrTb2KjI2LrSrCdnaS1R942sT3HvXGeKfDsOm3EH2C4aHz327XOVzXXR38yywwTWxcOpJlQ/IMdKztRv9P1i2+zAD7SeUWVSpQg+p6VnQnUhNdhzUWjg7/fbTvZ6lbAshwXWqUunxSL5lnJkf3T2rZ1o3bTi7ugFEpKo2QQ4HHast4V37kzC+fvL0r3KcrxTZxyRkzW8kb/vEKnGKhaPjAroVlkSLy7qMSIeA4qGTTEmBktHDf7J7VpzCsZumxweaDKWQA546H2rrNV8N6V4l0tbe4jTLp8iOAQfoa5S4hkhk2yIV/rWtYa8lqAkduOcBhvJUD2HrWVVTteBcZLqeT+NPhJqem+dcad8yK2PKk4Y/wC6e9eY3NtPbTtDcRNFIp5Vhg19q2Vza6xbbXRbqDH+rc/OprjfHPw40vXYC9uq+aAdoIxIv0rKFeLfLPRlOHVHyx0zxzQPXNdX4y8E6toEjSNE09qD/rVH3fqO1cqw6+tbuJmLxmkIXdQM80ig4zkE1IDgefWk52/WjPOO9LxxnPWgAGMYo7gNwKQHP+NO9+tA7iDt6UH/AGaXb69+1Lg5HQmgBO3pTu3NJ0yOPrRx0680DBQARnpTux6k0xvU+tO+YjPOKABRlxk80uMfKG6+9NA57fjTmXjnrQABTk570dAMk8UvzbRjPPShsDGSM9D9aAF3ZjAHBpOhBxSnI4I7cUsa56GgBAflLdaD8wGOPajqcc4pWyD7D0oAQfd9KORz1zS98k80cZ4H60AADZJPFG7uOKUjjnBHvSjGOeKBiE/xd8dKMYHXn2oz1x0pBnBC5xQA8cjoOKQ4B/pTQPmO3r60q9OTQA4ZIOODSEHA4wfWkDZPJxinHkk9j70gE57HNL0Ge5pOn3d340fNkE/WmAuRz69KPmHXg9qT7vPcilGSc8g0ALzt3EA+1FNJ65yRRSsFylk7vmxRjpxxTsbgOh70BQrAE7T61oZiMMCk69f0pf4sqfpSDrk8epoGIeThckUsi7SAePxpw24OGAPYio85OO/qaAFVVHuKCCp2np3ApQ3HK0jNzjGSPSgBPuuFZfwpG/LmnfnmkYMCR60WBiDI696BwpI6UYGMnrQ+3GeB64pCE4wDxQMZ46UpIwADzSAd6AFBJG3d06cUnT60ufwIo7d+aBg+1vu4AxzzTR06c0owB0+lIMZoAOmOKOp55NO+b8qATn0oAbgc4604dcdfWkz780q9CcjrzQAnt0FJilz74pD+dABnpQelH4U7HHGTQA3r9a674efDzxL43ujHo9kxgX/WXDghF/HufYV6J8CvgRqfi+SPWNfjltNJUbwmMPKPX2WvoubXNG8I6aNE8LW0ECQDY06r8qfT1PvScrOy1ZcYdzyP4V/BvQ/D19NqHinF/cW5zEjoVjUj2PU13niLxW0kZtNNCwwqNuF44rK1fWLvVD5MckmwnJLHLOfUmk0rRyx3SLuz78ClJJ6yLV1pEz4ILi7kDtkL3LVuaTo8lzJttofMb+KR/uitWOxs7VVe8kDL2XPX8Kv2gvtUtWFn5em6ZHxJdSfKv4ep9hUOcpfCNJLcbG+l6GV2qb++PRQM4Pt6U69t7qRBdeJr42UB+aOyi5mYe4/h+pqH+07LS2Nv4et2muTw99MuZD67R0Ue/WsG5dpLrMztd3UjdCSRn+tXToWfNIidbojXXUrq6ibT/D9ktjbHg+X99x/tP1NWdB8M+eXlvFkBU4BkGOfUCsieSTQ57aeadWvieLfBCoPc9q73TLv7Rpsc2ERiMkIcgnvj2rLE15U1+72fUUIKT94q3Gi2a28sSHy45ISjlTz9c1z1poEF1cxyLcxrp4XbsTgzY65xWv4s1KGCwkhkgmlEw8sCE4fmsbwhcRx6Y8LWUiRJJ+7aQ88+vpiuOEqnI5XNXy3sag0q0UTNa2y5kj8pWbOQPpxxTdNt7LSpxbwxiN2UbuetSQTXEk0odFx/DJu+96VNM6rHh1O/GN3Ugn0NQ5S2bHp0JpG3g7uV74PasKS3mj1qVrViRJghNnA+ladtJJ/qnz5meDjhhUNxh5N5YttJGAcfgacdCWXIhuhRnjTzQeCOoqOUqrY5yzf5zSxuQh2qOuFI9O1NEbSMWcoMDAOOc+9Taw7mD4kur6OcpDqC2lv5fzNjHPtT/Dk17JDulaaZQdvmnA6dj6ir+q28cikTwrMq469DWWkhtL+KGO3jSOcHdIzHAJ7gV0RScNET1Na9i2xm6ViFx83ckZ5xmsbXFaKxN5GuxxKjox6bfcV0sdqjRSKQ5HVQxyPrz0rIkZZbOWJLdm8vKhWXg+nNZ05a2BxKviOyS6tIL6BUS6jYSB1TJYDrnHas5LWyWJ2Xi4WTzLdlywbcORV/wneSTB9Pu4HV7f5cjk4ParRspIr2FFuo4Y4nJySCSPTHatk3H3WTa5nWWurcSPprRGKSJQDKrYZmBxj6VpW7+dgtcqzoCrRr8wJ9h0NJBpmmrqL348xyQflCBRj2HU1etp7Rbh9sBiAGV4xuqZNdENJ9SDT9P2yJI5dVQfIPw7f4VPfia4jlt4bgwHb97q3tgUxmlyU8ttob5Du4GRUSfabdvuqY2b5mJ6rjjBqLNsLnKTPewaiheBiICQ7KucluhGe9bP8AwkG3U4bObbGThWJPzA++OKm1qOSa3Fxp4FxJH8rROOMHv2yPemz6Xa6pZrI0arcGLIcJn5h/hW94tak6o1FiQMHk3EAkJuGcGue8QWTwywvlSI2G1y2GJHJ+taVtLJEI2mZlOwhlPAY56gVoXBia1Jk/gUs7AcgY9azT5WUQwNHcWEifaEIkUhWA6ZHeua06FPPfTkRfP8o+ZcKwyu3JBAx6fjW1oNwVeSyZgwhPyjPzFCOCfXr2rLktBpHiM+X5YW4UuD3j9ee9VDdoGV/DmqS2LyW7qWhBwWbd1/AcV1TPvUTeRG0TJnghhmsHVdLaaEXFvJKsauGIAwZCTywHQ1rx+QsQit33bTtYhT8ufYUp2eqBCXiW7IHYnyiw3AnAbsOcdKNNj2PI3zRiRsIpBH41NtCK8DSEtncx25A9qghYNdgPtMvUFj90fyqegEOu2qvprqSDIqnb5jnaw75AqDwxcRz6cLWSMJImcQpkKR/WtsrGdzNHg425Yda5iaO30rxFGyAIGwOuMZ68U4+8rB1LviRoYYbe7kt9/lP84B5APHHp9auaXNDJCxjkL/3mLA4GOBxR4hhebSpzGrBinHGd2KpeGGuJLctcwIkpA6cZA4GR270lrAOpqfMwZFctvBKMR/I1y9619Zaql5K1tJE2V2rEN2ce3P410t0xkjkSL72CBuONvvWRrulo2ipPZRbJohuHltwfWnTavqDNqyzJGszK6/KGweeMcikv7oW+nSzNuO0chRkms7wxqEt5pixT5EoPQLxtrUnIkR12MyDjJHf2rNx5ZWZSehzx82XQTdWNsLZ5sneg3OATz781PPNIlt9hsFS9vCFBR8ARkDJJFUdS1Ca106S3s/MgcSZAZMn3O6o7XUJJrcuIvse/BnuPOwWK9cD9Otb+zb1J5gfUPEUmoNbSStbmQeUmIgB78A5yO1XrfTbwPbQal9ovf4mnWbaYz22gcnj+da+mR24hO2QytjCNMMsMjrnuPeprPMMyo7LKJF/dyoAAvsM81hKol8KLjHuyhBo9pewtDdW1xFEJSY0d8F/TmsOXw/Naa9Hayvstp2O0gZ2j3ruriOFoh5mW25xg85/xqrqv+madt8xYBjaHK7iCeOPT61EK80/Ipwiy3BoemeQu23ibC7cgdRWVd+FLJpXkTzYznjYcCr8d+LWG3jC7+ArPnjOOfxrWW5t2CjdgkAjIrldStB3TZrywa2PPta0GVIv3kZnT1A5A9a5O+0dh80PzKOvrXts9vEwxxisPUtNt5A21Fz0yo6V2UMe9poxnQT2PONB1uXS7gJNGpjOFJ2/MAPSuil8Q6XHALmORnbIAIwHz7j0qp4i0eGJwsmBuPyP0ya5TUNNmtmLFdy+orsVKnX99GSlKHumzr2oafqVuZ1UecflkiK/LIP6GvM/FXw1tNWSS88PFbe65ZrZj8rfT0rpjlfmyePap4Jn37w5Vh0YdRXXThyqxDldnztf2Vzp929reQvBNGdrK4wargHnqK+gvFOgad4otAt2ix3qg+XOBg5968Y8UeG9S8P3HlXkRMRPySqPlalKHYDE6Dt15NAzS84PH1NGcA8GswHkorAJkjHJYd6bu496THPPTvTiQDt9OlADTz6UoPIGeKU/M3HQU053Hnt2oAdjI68VY024itZ/NmtY7lcEbXJxVYdMZ5oJ4APAoAWRtzlgoGecDoKTkjcaOhApT0AGf8aAFXHB5x/OlP3TikBAHU/hS+n50DEwTyM0D73SlXnqcZ60i9+eD0oAUjux5+lKuMHrg0ud2DnFINoJ5NAB7r1pWznG3GOtD5UDqDjuKQggdc5oBigZGe1IevoO4pdvXPTvQWGRjn0zQMOc5bNOGG54oPzgbm/ClMfAbIOByKAG7vlB4yOlHPGOc0L0HHNLzxjp6UAC9egz2FB5Jx19KUnjPf2pQvTt6mgBuSM5ABped2CO1DDnqGz+lNOc8k5oAecHg88Uh+9zwR2pNuD0x707/AHuOaBhtbq/QnimnH3gcZpd2OuS3ag59zSAB+AoocEjoDx2oouBUdVDDa/PXgUbe5x60gOelGOD834VqZht+XcM+9J0Gc5X0pxwGBXlSO1NY8cf/AKqQhvVumBSUpGT0IFO6HGRigYhBxnkijoAyEg0Ly+GJxim9DnpQANz396F+6c5JpQBwR9KTB4H6mgAU4yOBSHpjAx60pBPoCP1oOTgcY9aQBgdAB+dIRtz2pR+H09aCctnGB6UAIVJYD1pMGnHigZAb5eD60CE28kflSMCO/wCVOUkEZNJzngUDBNoPPNAfgYo6gjv2pD/+ugBScn0FNPtSluelA+U5GPegQHg9qGPTrml7fNU9ja3F5dR2tpC888rBURRkk0DI7eKS4nWKGNpJGIVVUZJJ9BX1H+zz8A4/LTxR41WOOGICVYZuEjHq2ep9q2fgH8F9P8LacvizxhGguFXcA4yI/wDZUd2rsfHPjCS+2wLF5Gnx/wDHvZD+L/bf1+lS5dImsY21Ze8aeMYPsv8AZWib7PSVXblRtkucfyWvPZo7i8kDbdsf8KjoKlhhmu5mubo5Y9AegFb+j6S9wPNm/c2q8ljwW9h7UrqCHZyKOj6W0ziOIYH8TkcVt3HkWQS3t1Nxen5VVRn9PWrET3OoS/2bocKqiD95cHhUHck0NfWWhIbTQz9pv2GJr5uceoT0HvUxjKo7sbkorQRtOstJAvPETG4uzylgjdPTzCOn0qBptQ8R30cNwxht14jgiXCovsO31rJkMr3K7A11dTE4bqM+3+NdBpF8ulxK00lvJN92VYx8y8/xN0rao/Zw01ZinzM2tN0KCzKN5YGw4HfPuaZfeHtPkee4jj2TuvBB6N61c07V7TUUc28mdjbWz6+1QXV88d/HAzW7K44Xdhga8eVSs5avU6VGKRz+kWcN1I0OrXUV9eW7DYM/Mgro3gt1t0jChVUggLxg/hUENvDDNcPGvzSncWPUfjT1DeUAz5Pc0Tk5CjoZepxwS3DzTQllVQn3uvPpVGO6tIpntI0Dpuz5Wc59xWjdsroQu7hhuX+v0rHdpP7WNxAifMdjOVPy47CtoaqxLeptKoYbkydo4BHSn25Mqsp3bM8n39KqNHJv82WVkC8qu7gH6d6sCRmVo1dUY/eHcVm4gNuJFVvuklP4vT/61V4EGFZlDOSSccgH8aS/lkt7R23sQDxs+8w+tVHvHt7RZjCnlgFvvd+2auMdCWy8szQY/duw+9nGAatwyLK24upVhnBHINZlvdK4hkEqkFA2wnkZ71e8hZUIByuMggf1pSiCZX1Q/aI2jjfZGOXI4z9DXOWciLqRVgbobeAr8k/Q9QK6UQ+T5ahGCHrz0rkddtZLXVoZgpeNW3RtI4XHt/WtqS05RSZoyaxcQyi3LTL8u5Sqg5U9u/StfTpJJIWbaiOSO+aoy+XdQJcxXNuXZAu5otyA+3p71atofKEFjB5aP/rJWQZXOelKSSWgJjViisYbtoCDcXL8lxjJ/uiqo0+OSScrJlpcb0ZMlB3GB0q3cwyCGSSXM7s7eW44YD2FGnxmAxyOzx3LqRg/MB9cd6S7jIfssdntZpwHUbc7skg9qnt7aGNvLj3Mu8scsSMn1PpVtlQKuVSSMk7iBkn8PSqss8iSzRwszMEDyHAPyn39qLisWRIGcp5kbSL74AqhqOWhC3Ea71HyANww7cDirUN2kjmGaJgowwZlHI/CjVFUgSxIWf8AuHA+lC0YPYytFmuYbdftBK7c7cLkbP58Vpw39r5iRpDJFkndvXauSf8AHFVLCMzq4uWfzWG3pwR+HSl1OKQ2zRyCNVJ2BuT8v+NXJJsSdkGrLELy2aMtIN+1goB2/XFX4Mm4KzKmOBgHK5+lZKxTNbeY6kyQAbdjYRuev/1q2raQtZvvEYnzyMZ47VE1ZDWplajDLaakl55TzTH5doUkKvtVXxcZfKs7iOPEgcB3UkHB7VvxzlBukXLLxu25PNQ6raLc2ZQgBevLdD2NEZWauN7E9oRNabwysGXB2nofaqVr5kRntjsYxg+x55wfU4qx4dBFjtmkZiDnJGOvYU7UbQ3CM0Lr5o5HPQ1HWwyKEN5XmyBPmPyAcEClVYDISy7WAHI6Kv170kcbM6mQAMOCc9PWp5Gw3Ko0PrVMREGjZwisZFxuUkfKRWd4k0k6jAjLKqvEDtycYPqa1kRdwUDPr9KjuB5u4JGTt+XJPahOzug6FbRJJJLKJZ3JmjXDfNk/WsOykW1157dopAJM89m564PWty1hkglZmk3ein0pL+EtIkixxsOxI/Omna4dCXyxIWYgKWHHcmnQQwvbmFvnQgrjsfaq0k+2PMihpc4CqcfL7etTQqR5bFnwBtwRUjMK0u49J1Vre4VkjfCqScgCtp5PL5MnmIw+Vcdaqa/Ywywm6nhMroPkUfzNTaRm50+NpgoZQQdq4xVuzVxD3hWYsJVj8jsN3X61n622m2nkwrZGRXbKqDhWPvWlu8kwokO9DwSxzj/69Q6pEZlR4o13A8ZGcAeg9aSvcB9oXLfZ1tYzBEAFctgrnsKmiWd402NGPLfDqVyVUdh71n6Z9puNWLTuAkIAAB+Un1PvWjdbllkmimHl5DFAuST7elZSVnYpMo+JNQW1smWWGR0I6Jldv41DoGox30Nu8cpiMBKmEvnPoSe9at5BDqdo8MyDbgj/AD71wsNjc6fqywqQ3zdzgbc9c9jWtKEZQa6icmmdtdNcxyh9sceSB5rPncfbjj8ajh09rrVln1Bi3HyLyACDxyKhgupbxDHJubk4bG4KR644rXsx5MJklZpMgMSx4H0rGV4otalyAne6PtbDYjAycDHc9qjw8V0PMK7ZSFKqMkH61JHKP9Yo25Pp1oup2ji8yNVkKtnHYVyNamqZR8U6Wt1pcnyBmHzLgcg+1efSieycw3ib4z/F14r1gMZo/mUOjDkn0rjfFemwWcJlgjBaV/un09K6cFWcXyMzrQurnG3ulxSJ59m2R1K1iyQujYIIINdEY3hcy2hOf4ou4/xokit9QjyMJOOua9mMjlsc6jFeMc/rV2XT4dYtW029hSdXHA6np2pt1ZTW7PvXAHQnv9KZY3L2ryOgwxHytnp71vBp7ku55H4/8A3mgu15ZhprHqePmi9jXDheNxFfbHg+2sfHNjPpN09tDqiR5gLjb54A5U+p/WvBPi78LbrSLye60y2dTGT59rjlD6ilUo31jqUmeRE7h8opOOgIx6mnOrKdrAg9OaQY4BxxXKNiYP4GlJxwG49cUHg9R70oAOD2oAQbQfUU44Oc0fLz1/AUgGBzQAAAEntRznP604nAz1zSDHf0oAO3rSgc59fWlRtvIH50jZznOKBig4PTJ96Q45Jzn0pRjrjPPGaCDgnoCetACDOPmOaMcAcc+tLyOBjFLuz1NACc4JI/A0HhufyFGSeOaXGFJ4zQAuMr3x9aRR6Y/GjuDSnG7jP1oAB0yxPtig8dzSZ44J/GjnAPOOwoGOHBHoKCRnPTB4+tL/TrSBtxIx+dAAM/e6H60fe/rSDr9RSowJ9/b0oYAwOcHIIFJkkcU9/nJIzTSvA9KSAUZGO/HelB/iPakU8jb0pG+8eM8UxgPv7s4pflyc8804BcBckn60nPOO/6UgF3LtwB146UU3nb8xz6UUBcqjCEHaG7/KaMMpyB1ORQy+vIPSkDFfu5981sZiE9SODnoaQDmnP9/PI+lKxDJ0+YdfekIbwTgiggck5GO2Kc7l0AY7iBgfSmH0J6UAKFyp5wfT2poAZj82D6mhvr19qbjgd/6Uhjlyrds0jddzZ/CnMqbN4Y59Kau1cMRk0ADfMwGePUU1sDH86UZ34XGPpSgEfMecdjQA38aVTk+9BXjd270FuPbtSEJzQAdvcCj+tKWJAJ+lAxB2z+FGaXdtPAOaBg9cn0oENPTjmlUjBDZ9sUc9+COKARnkc0AGQPcdqQZz6n6U4fgafbQy3FwkEMbPI5CqqjJJNA0PsrWe+uo7W1jaWaVtqIoyST2r7J/Zt+Clp4b0k+KvFKxrOqby7f8sx/dX3rN/Z1+Ddr4e0tfF/iiECbaCqt/wAs8/wj/ar0Hxz4wudSVLC3QQ2yf6m3Tov+03qamUuiNYxtqZ/jvxLPqV4I1ULBFkWtuv3UH94+prlra1dpDPcMZZCfrzWvptiY4muJAJJXzjd+tbGm2MFrF9uuyAB91c96hyUUXa7KmmaUqQ/bdSxHEOVjJ5P1q5FBca2rSySCx0aD78rd8dh6mrVlpsurn+0dR8yHTUb5EH35j6Af1pNetNT1EbBEtvZ24/c2yHA//XSjy3vN/wDAFJ6e6Zmrawk1r/ZukILPTEPzN/FKfVj3PtWBLOxRo7VDsH3j1LfWpdUtb2K1EkkLxJu2IvQZrS8GQyTaJfCV0RdwYnOGAHXPtXVKpGELxOe0nLU1dG8NiSwt5bqcxtuEgRepHuetbk2mafDljDGFc/OMAbj2NMtL61uIAbRWKbdokCE4xViRkuI/mG8r69DXj1atSUtWdUYpI5/xJpqrLDqFrMlsITnavAc/SnQ2bXF+uoytxgbc/wAPHoatalB9qW3gZAqK2SvXkf0qvrE62trGshD/AD4ViOE464701JtBbU1N33G3DH8Q9aqW05NxLBt7ZDdjVSzS6AEk8hkLr8uRgIKtfJDMrsxPG0ZPB96jlsFxpBCyb9jITgBR1rG8ROkELNHlV4LIvP5+n1p+p38mm325o/Mhdskjmma5dGdDHC0CKQGIPJ2461vCL0M7odpaz3kCTGXdFuOOeVHbPrWxb/PdswAKDjcB94+tZOhq9vp5h+0K65yr7Rgj0rZs3X+FQARnjvU1eo0F3brLAIiu4HOQelUb21VLEiMh+4zzzjsDWvlPvFh0rmvFU5mgEVrF5pAL5V8YI71FJtuwnsN0by4yIPJO1gSVkHzAd610R4i0fRB0ycDbWRolwLrTrd45oWmj4lducD/GrN7eG1xcXVxnjCBWAz9Aa1lF3EmT3OPPVFbKYDE+31rA8WQ2ssq+Y1zsYAnC7gMfxA+3pWpc3jTKPOV7cS/KE27iw+o6UzVbNrq3jsjIkcBwUYqeQOq5qoe6xS1GaJNB/Z8FumJod5AlT5VIzxkVoIUXVSySZ3HbsDDH1rkr2T+xUFtbv9mSRhkqpLgjnIz1FXxdLc3iXIU+U4UvMG+fePaqlC+okzYu4vJvZJC0qkDJbOeMdF9KitpCLZEUSPgYkdRz+dad1J9sgjt4GDbAHbJ5I+tZIkUapJC0gijMYLLnAY5wAPc1nHYpk9lEwMjrNt+ckKTnj275NOneFYI4obUSFmO7tx7nvVmSNLV9sg+fy/lK8lR6Cqd1CxsyWll2uTnI2FBihagPm/0dAZN8KhfmdhkE+lEd8F8uNFlVnwP3kf3hRFKv2CKCQYOPuMdwJPqanZlWFTJGFwRznPPYU2+4EU/ktE3Dq2Au0Hp7VUmmMbbRB5kR4bORkmpZbgNcYt49xVsFWzhD2Y+tSu2/Plom8D7x5LfShCHQorQ73UWxzw6nn6UyOQKT5gdSxOfm9O9EcsyrskA8s/M5fGF9PxqUxRPaM6uOTwynORQwILiSC3l3tNvWTh8k4/CmwpNNbsGi3RKwPTOahmSSOJlMEbxjoNuR+tZ6a3cwZhXCADbgnn6mrUG1oK/ctozebL9oUoyKSoEmV5qW0M0sMk0ed7E4JyNqYx9KZFcF4EljiW4ZmA2s20f72e1XhJa+dHFOrLK/QBjgnFTLQaIra3gZIszlpcFQXJBerzqrQmNvu/T9BTLe3aGZ2IfGTtA6CpI3jwSduE/iPes2yhEWOMgKffPelkO1gVOc9ulSZViW7DABpwWNkLNzt4qbgZeollCzRSbVB5DjrU8rs8K+Vy+OCe1M1OGa4iYKflC/KQeVP0pulZjh+yybl2KDuPJP1q+guo23QsAoiEci+pyT71ZbzBGucg9+5FIrYn4G3Pc96GkdyfLI69WpMYk4huiYCzbsDJBxiszTlWxv3sllZ9+WRW9K0rWB4w8khzI5+6On51nalC8WoRXQRQwOOp5px7CJLqFrgorK4VXJyppR5luMKMseOeeKtNKkibss3YAVEjr5TNkrnj1NMZHY27WkrTXU0avIeOMfpWgGjkRVVlPuAKwtVjuLspCjbW7lh2rQ0bT2tLcZw8nqOTiplFWvcEXVhUSHau7efmYHnNct4unljuMyRqIAdqkjkn1JrqFMiA5wD1bFcz4tSR4Y5khXahy27Jz6U6Pxajlsa2h3ULWcTwpu6KzKAoBrZQBl3hjICcEk5ArjNJvtPt4NksLO3DyYOFz7D2rp7C7ivIvMgYFBkAn7uf8AGprQadxxkW45Asx+Uk9uP0ptyqYLlMuoyArYxTWRwuRKAFHNFvNG0CbPnHQbema52i7kVjeTjUFQ+Y0PljIVchSemauXEdjeXQEkYkki43scAfT1qrPHFHei5l3JxjKnr9RWlbyxSLvQAY9euKzmmndGkX0Oa1jwvvcTafIfMzn5jjmuUvbctMY5lFveIcb/AOFj716H9suUv5FYgWoG4v1xXFatC/2+QssksLvlZShGa78LVm9JMwqwS2KIkErG11BCsg4DHiszUtNkt28xMtGehArXmVWIgutzIDiOXun+IpyPNan7Ld4eB+Vccgj2rvUrGFjmLS4uLWdZYJHjlQ5V0OCpHcV0ba418oe7UyXmMNKTu80e9VtU0javn2x3xYzkDpWMpkRyMnArqpztsS0cv8Tfh1BqcT654ej2y8ma3B6n1+teMXFvJbzPDNG0cqHDKeoNfT+nXrRSiSPl/wCJT0YdxXL/ABV+H1vrdk/iDw/CFuwMzwj+L/6/oaJ01NXW40zwMcA+tB6+3vUksckUjQyKyshIZWGMHvTB6H1rkaKsC7tnynH1oXr0yKBgev4UE5+akApJGf3ePTNJzx/jQDnIJA9ad0j3FgASeM80ANOcjj8KAuelC9PT+tKpXk9cdqADGON3I7UNj1PT8KQ5xx1P50vIGfz4oATnHtTuFX6Udcdqd8u4ZyQP1oGJjcMde4o78daQvwQvfvR91eGyaAHAEng/jQwC5GOvWkBwBzzTz9AfU0DGYOTk0pPGOw6UEgelORsfM3X6dKBCDacZ4o4zx0HTAoYkjcfWm5zjOaQ7jtuOcZz0ob5RxxRuJzydo7UZjyMZ+tMBY88gswBoypzgA/jSjGeOntQu3nsO3rQAHI9MU0dC3bpSt1xSdhyc+mKQCjodoP1NKNuM5P4UqfLhuvcgimqfMYgcc0AAODgcn1opSSo7ZooAreYzg7vTjFNEnJJ+ak+6/wArYb34OaRAXLc89T71qZgWZh2pxZjhdq4yOlBLeUY9oHv3pECn72RTAAD5hGRTDncG27T2px2gnb1FI25mLNye9IAGSMHOe2aCCpIYA9qAQSNxyMcZ7Gm8dDkCgYoxnGe1JIMcGnLg/L0X1xTSN2DuJ9aADPyADg9+KUjI3DGfSkO4k9BSYPNIQfw5P5UqKXPbpxQBuI64oI646CgYgzux+FKyMoyeg96TnHH/AOqgjHegQhz1NPzhMcbux9qYR82NozSKDzjNCAd8pXPekwChI/U0D6U5VB/P8qQwRXbbtXJ7V9T/ALKvwaW5lTxZ4miSFI18yNZBgRr6n3rhv2a/hXceKdYj1rUo9unQtmNWHDkdz7V9L+LtahtrJdE0shLOL5Tt485h/SiTtotzSMeofEHxQl28dhpibLGD5beMfxn++a5fTbUEtLKdz9WJ5zUVnBLcTbmy8jd/6V0d5FBpNgjSgGQjKr/U1g5W06myRT8uNR59y21EHyr3rW0nT1uvL1LVlY22f9GtR/GfU+gqhZQQxw/2trKnYf8Aj2tweZD6n2ragvoWiSS8ZLbBzHGW5A7UVLwjexF1JjpbW6ur9ri7uHVUx5McZ2og9MVbfKYLEkBfzNVnv4RdrDbFbiSRd2FcYAqqmrW93qsdnHFIkyMfMDnGP8a4pc83dlqyOS1TTNR1O9nm+1SfZN37rzOAzDsBWvo1veReHrtb1tsnI+6P8mujuvLVHR1ExPKqRWJq0bB/JVii3A5UD7zf4Vp7ZziokcqTuWtAkMunBRsTj5gBgZqRrcKsiCRkRuTn1+tZOnJHp4YTTeZcNjcob5Yx2zWyWWRU+YFWXdyf6VE1ZlLYp6x5/wBjMsMjrJH0AOCfaiNfPVWmjjYlQeuTn1pLiVWhkCSSDJ2jjkn2z2rK0y6uJJZLKdUWaAfIx6kU4xbRLZpX8qW6rPJl13gFgc4FLqOzCTiQgZyPm4PHpVO+VprCaBZcBDvUDoSPrV24X7Tp8R2qmEGcdjTtsIih8t4isxjYjj5lzms/UNHtZ7eRVT94MsxxzjHrV62SRnRVZcIPnyO/tS3VpPcQOjStGsnXac4FWnZkszdFjk+wbLWBIumQxzuHr9a2LK4aOD97GUI6YHWsaZLjS7mBRGWilwu/OCPatdnk3mOPZyvGeNp+tOavqJE8ryEttDDf93d0BqkYI2SWJmVZGXDFTxz2qeNHfbB5hZsck8D/AOvVbypYboqqctlnZ2yB2AAqIqzGcVuv9JvmS1hjAeU/uQu44Hf6Guit7OK+23rSR5fGF+8Ex15qzplvEuuMk0zvK8JI3jPGeoParEcEllPOz4NuzBlzgAH0xW85p9CUiaO1jMakzHarfNl/0pLlGkijUNja27HUYH9as7YwiI0avk429uaJVWNtinhjtYqM8VhfUo5/xgpuo4pFj2YGVkC7uPT2q7JZrZ2kc8bnaPmIbO05HcVF4nsgbNZI3LtEAdrscHHbirWk3Ml9pSNIoiUxfOEPQ/0rW/uqxPUTRLlsGSSPJLY/dDIxjpVi5sYZh9qhg2sGwQ45/wD1VR0hGWaa3ilUz/3yo49uOKvlTHlN7REY+cfxH096h73QyK5jdmRY0Uvxy3XHfHvTzCGXKq3mAfxtnHtU6AFDJPkyDlgDjioUmQSO0SEJGMAgZ59/WluA+Hzo9kJAki/iZsAgf1NDXNtdTyaeMttAYgDjPbJqq/zw7zMXcrjaFI/IVU0m6t45rmKRQN7d1+QkD16ijl0C47UXjjAVGmCTMctjOf8AAVJp52gwnDw8bWU7mU/X2qd1N6rrArW8ij5C68Z/vD2qsGaGPY8iOoUhpAgxn6etV0AhuLu33NDJIEO7q4549ax11Gb7Z5MbpuwMY4WoL6FpLiaZWUjgsQvA/CrOk6YHk+1RQmUgbuuM+4rdRildk3bZraU11PEVmGcdSO/vU66TZAeagRtzYBbnmprFZY2eQny4cDBZgwI9q0xHFHlUYDkMT/8AWrnlUaehdislvGkG0KqquchR0qnNGocMuxirh2yTz+NayqqRtMykrnvVOVYXeVmJ8sAZQdjWfM2FgWT7Uiz7miJblSO1TTwoArFNw7Y6YrnNcvb7RzujSIwMANzjLfUjtV/w9rS6sXhCuNgzz3FU4NLm6BdbGlKrKu3a7N2BPSgNMI8CNt/AJPalnG8csyjoCOopqNJ5khLFlIGOfl/H0qB2ARs3H3VXv6mq1wGQ+dt+6OTnjFTXMkiFUU8nrnt70X9ut1ZyQsxC7eQO5oTAa8i+UkwJIPpyBTvk3MylWYdfQVBopH9nrDIVBXhFAqR2RJVjxsz+tPqAqzYnIPTHUnio9SgkmhYxsFbruxzRfoGCOR8wOcdqsQMrw7yw56+tG2oGTZ32bWSPbgoMYHc1Rtr5RmN4+Qe3P5VbFsItSlkVcRu21uMCrn2G1gQlFUD36/nWvMhWHWbHZukIDHpnsKbd3bWhVXOQfvMOtRWwbzsbc44B7U/ULSQgyKgbLc+wqHa49R0siMiMu7J5VV7/AFp0/wA8JjuGwH6FhnBqrFMAdjfcB4x0x9atSoWcSMBsx8qnpik1YZg3uiwxk+dIAGPykDrTdC1iKyuV02SEld4U9Mg+tbUjR6lYyB3WN4/VeFP41zkiWy6nauyRIIuXMYO/I9fatVL2iakS9HodddmOIsUUMC3JJ4zUOlXkEkcvkyoI4zgnGMH2pome5iM1rJG0MjBX+XIHr+NNt9P8kbDcSFScbFAArmSsrM0uOvXmk81Jo1KhMqSeKTTr4II45HaRiB90fLwexPUUTzbv3ctvvbcNvz9R6ms7VIAt2l0zNOUOFibI2/QDpVqKasJuxsXN2LeaSRQHWQYVRkY96n8P79iLNEypjIRyG59fUVgXGoyR26m6wFLf6uMA4X3NdBYXduI48SMzMMqAuCf0rGrC0LGkZXYaloEN2GWLyIkZizkDlT2rkb+1bTZpbC7Amtye38PuPSun1ufVIrWRoYomibOQAdw981x95ffabss1sLcsoyuThj68961wftOr0Jq8vRahum01kTf51nJ9yQdP/rGodX0uOUfabP50x27VLC/lkq4822f78Z/zwalUtYlXik821k4z3X2Poa9JSsYPU5WSJ4WD4OB3rT0jUWt5RIhyekkZ6OK1dS0+KWH7TaqGDj5lFc1PE1tKGjztz+VdEJ6kNGB8Yfh5Bq9q/iTw5HmTGZoVH3vb6/zrwdlZXMZUqVPII6GvrDQdUFpI0m0SQuNs8XqvqK85+OPw8iWJvFHh5PMt3+aaNB/499R3rSpT9ouaO4KXRniXGMHp7U4gEjjA74pCD07k9KPp17VxFiKOTnB9BSsOBwOaAOccUo+7yenFAhNv6frSqoZiPzoIoXHoT7ZoGIAN2O1KAzNwDgdaNwGcj/8AXQOnbHegBcHGM596Qf7XJ+tOPT3poBX0z296AEXrjtTwBuLdOOlKOeF4FCnk4HHegBSuVyPvfpTQRnqcUE5UjcTSjhfujPagA9AQMjoaOFY7efUmgqAMluvA9aQjPO3HHSgYN97cAABSnODnAzzk0Y2qGLDJ7UHJzluaAHfMVCqvXpTfl4yuKUtgAcdOKVcZPQselABjA+6fShF/hbjHrSSZ6Z4HWgPx6470gFOTwCD64pDweVNAPXGeTzil3AHJQEehpgHoTnOKQqOc5P8ASlO7dnHI5xSFssflxnnrQAFVAyG796KT7w5Iz6UUgIGUld2FyDzz1pCOCQMfSkZumVUHHBFKB/E3IPpW5mIThQrYwehpCCCfTvT3CZGOmOuOtIy7cbQW4pAhu0Y+bAPY/wBKVzgFeD05xzSDbxu60oMbbg2VyOMetAxmA38XbpSErt64P0py43A7ST9aFUs4ULu46UhITcQgUHAzQx+YsAF46CnMu1SpX5ulMUZx8uTQMN3A59qVcsGG4Y7+9GcAr0Jpo5796AGjIpwOT93HrilOVQfLwemaQEgk9aQB06cCk6scHtwQKV8f3u1C8YBAoECk7snt1zTT1GOnrTieu0n/ABpF4FABuw2eMfSu1+Efgm48Z+JobREc2quPOYenpXLaPpt3qmpwafZxmSadgqgDPWvt/wCD/gqz8BeCop2hQ38q/Kccsx70O0Vc0hG7NS5Np4T8PxaBpKLCRGBKy/wj0rli0kzln5J4/CrmqtJPduJCS275yepNaHhvS1uHN1cELaw8sT/EaylJJXZrZt2NLw7ZQWNi2rXw2Ko/dqepqCzh/tK5bWdUU/ZQ22GL/nq3YfSnTynXb5izeTpdpy5HQ47fWrVk8Or3aSJmOGDiKPoFArOMXG9SX/DBKSfuor3On3moXiXl3wC21Yh0Re2Ks3ulwKRIyGUuNnzH7o9frWwXVJT5rIOfl9ahll2yeYC0ifdwBkc965pV5zEopHIw6FLp99HNZz7XRwdzt1HcYrqZ7OOO5S8TY0rgDJ6e9YGqpNJrX2iSRtsK5EcR9+9bkTsId8rFVwMBu1FVydncEZ6X0c2rPE8bNIh2gjoKuagsjQ70Ub8cFfSsS+vJBqgihVYIm+9LjJY/0rQimuJYDE0RxjIkU/0qZRtZjTMO+0ye3unvI7gon32BXqR/OrllfNIu+aOVEK5G4dfpVkPFcwLHcbjL91gfT/GqFnKkM5hujlYm49AvatF7yJZe84SMro2EOVQHuR3rAvJGi8VosJRmbH3uwPXHrXRXUMc00T8bVJYLjqPaue162lPiC1aJoywIAVThgPeqptbCkb2qRxPps4XCkjYCBzVq2tWtdKjjZtzKoyaqasJJLFo0O8DB+Xrke9aOnXUc9sgycgYbPUH3rCTdkUrEUUaNbbB0b5sjjJqVI9qkPyBjG3rUqNGzkg4A68VUvdSt7U7mk+TpwKlNydkDQ2/t1uLYpIpQA8Y61j2RuhCyTAExnAJf7wB61Zku5ryKZ7QSMwOFLDGDWXd/Y7KDybi8ka4kcEbVztyegrphF2sQzcEZkA8zGMbsDjBqO/TLK0ZGFbJJPK5qaxEjjH3Qi8lure9RuhCzblaVypK+/wCVC3EYWvrcW9vHqFq0iXEGVkJPVT7VfsZrqWyW4vWBTyAxQDvng80Ymm02Ro1JYoQQw4DdjzT/AA7dR3Vj9nmVnljUq4Y8GrfwiW5dt22svmBt0n3B2A+oq5tZBhn2gcFj3qvGhjgXYoYDpggYFSJgKVkJwp5J7elYtFFS8WRbK4W2YbsEq7cnPtWN4XjKwFTPLHOSS+7kZ+ldKrxyRELh1bgYGOawb6RLPVYiqpulBjyBgqfqOtXB6NEs1hbiPMkojEpQeZsP3iO4FVRN5z/6zymz+7+UlsVNAsjEvbqxkBy7MfvEcECjEN2DKuVA+V41PKkUkUZxlQsYLiZ3JYbsqRg47D0qS2t/stssUkb56s4YfOT2p8MVvHKXSF9obaSfm4/nU8bTyJIFtwsQYAK/y5HfFUxD3U3EqYiwjx4YHsQfUVV+xp9pkCAxSYILIOg9DWhAq/JCzqw6rk8iknikkMM5kEZRiG2DIZfSouxke6Py1hdpizMNuONwHce1V7mCSZnQRDcrAhiOq+nNWw7vEHh8tnDEBnQgAe1Oiad9vnBVG75s8bvQ/SlcCBtNtyEKYQH7/YinrZwxSCO3jVW43MPT+lLduomWT5flwu1ztwD396vRIDbkbBGcYyDUykx2RTm8sssQcRxY+6MHGP8AGrasu0s4Iz+VZL3n/EwbTWjkBYblcYIJHpWhBcK6hJMKd3yhupqWtAFlVw4bI8rHIHPPtVcxEyfJkAn5iQMH2q5IVAUL0z6dqrTGZQu1hHGc8sec9qEBn+LrMXmmXCiMn5RsC9d3+FYXhe4m00wvcwNIXHlJtkBYc91Arsh5NwhKN/rYzu4rntF0+S3S5t5cq6SmSJsD6ZrWM/dcWJrW50hkVpFXy3BxnkcVVulidDg5IO1lHIJ/CpTKTGFRGdwgJbHFRwfu98BZVdyW3Dqc+lYotit5i4kZlIIAK4w2aVQEPzfdYcEDjNVvLfc2UyScB24J96mkZjGC6E7CMAmnYSMmQnStSe6mYGFgflUZP5VqNtnWO6QrsccVDqUKzWvzJliD94Z/Cq2j3STqbXDAR8FfQVdrq5JdnyUMceDu+8Sc4FULCMx3L7mbafujGM1opdQh9saZ3k9qqSM0N8jNhkPQH+GkimT3ce63YL97sRzzVXT5SwMD5Mg65HAq8kjSFiiYQcZ9fpWc7G3umPRGwCW6A+1NdhF+4A3IwUtt7DvU8g8yIbpNqDqBVZmXySy844OD/WooJHZGDFWRf4VFS1cZU1r/AEcLJCuc/wARHCiodPuPKExnuGklJCq39KbrV85XyV43LgKR696g0uO4jiSO4TagJ24Gc+ua2Ufd1JvqXYrWOWWYTBhGE25cdT1zVW902JtOacphmXaD0P0rRWOG4t0eOSNHDdewqLTfMkMkZfcgOVJ7/QVKlbYqxieDtQW3L2M/8R+Qbep9zXTWfmTyyRlDBFG2VI78c5rlNajl0/UUlsnw8jltqDI+tdXCxjtFaSQSPKQ/HAPHvRXS+JdRRZE+9JJVVmeMjqSP046VBawZdkuiC4Iw3Jyf61atYhz5kyB88jAxg1HH5C3SyJI7CNiOc8H0xUJ6DKt4rWsFxLFcxllHzR7dw+nNN0S5vpYldWbcvV5B8o9gKfrUsVvM0xiZlZfmO3j2qnYPdXEpuo87Bx5cr43D1GKtRvDUadmdZZXa3EZEowc4wRjJqhr2gNqmw/aPL2/dATIAp9tMFvGVpmVh8xDKCCMdvStSxmilXKSblFcEuak+aJurSVmeczwPZ3T20zBmQ7SwBw1OgkMDFSvmW7n54z/nrXot5Z291BJG8Ecmf7w6n61w9/pN/YlmuYV8vOFdT8p9q76GLVTR6MwnScdUVBI+nzJNGxktJDwT29j70app8UsH2i2AKPzilt3WFmSRTJbSDDqe3/16lXfpV0m4+bZycxvjg/8A167oyM3scoyvazbugzxW/oOowRxm1uRvsbg4lQjPlk9xUviDTAVF1CoaF8Hgfdz3rm032k5zkp0YdiK66VSxlJHmfxx+HsnhrVH1TTYydOnbd8vIQnuPY15iPlDZOB2FfZejrZeJtFbwzqgjlWRD9jkfofWM/wBK+X/iZ4Qu/CPiGSzliY27sWhYjjH90+4p4ijpzxHF3OSX7oGcCgNwBz1px6dOc9qRfc5GfSuIoMY5J/ClAwQ1IBnIOfqKUcDGzccd6BgRkn+VKD0zkfhSAHHv6+lA+ZG+bOB3oEPJGOwHpTWGcsDk4/KhcccE+poYZJ4/Wgdxd3HB7UcmMZp0TFVK4XBHJxTG6EjJoANoP3gc9qX7oA/lSqRuGck+lOBUDbjA9c0DG9h69/8A69AAPHP/ANalzkgDn+tB46nJoEAAICjgE0m3bnJpFYDA6GnFSGJblaBiE7voOtG187gOMdqTDZGPrinLkjuT35oEhoAbqAPxp42AEnOKa4HHYnrTgq5w3pQMAmQMcA96DjO3jNC8YJUkelNbn09aBijn6UnoetNGcYUZpy8HsO5oEPI+QlQSo60UhPUDOM8n1opDuV5CzyZaMAnsRgUhQ+3ToDwaV9vlhgwJx0PakbseQfWtzIGZPlK7lwOh9ab5ndePwpXbcV47AdaXhSuTk9CO1IBANy/L96jzBtIZQW9e4oZTkMRhenWiREaQ7M464PpTAZhSCMkfhQQdx2tntUhU7tvA9Peo3Roztbr6UgAe7YIob7w3Nwvpxmhl2tgncM8kUhwrdyOtAxA2OM47celSlPKCs2DuztHtUfGfXuaOw9vegBJGORjIxTgc8Lx3waTk/dPHWjjbnpnpUiG5JPelwRnPalCnYPVu1BI7c0wGcdPzpecjAJ7UHGfT6V2Xwn8KS+KPFMFvsJt43DSHt9KEhrU9m/ZW+G++VfEOpxHJ5jDD7q+te+averJqmQv7i3XEaCrOjafb+HfDCWcQCHy8tjr06Vy8ss6u8snUnP8AgK5qk+Z2R1pcqFFhPeXoaVTljliOw710V1ot1eaGY7AfZrSPCl243n2qtpLsgikuIy7vjbGPSt7U9Qmuo47SVo4U28xx8AD0FYSk00F9GYUa6db26WMbq0UR55/1j+pqhqur2elxxGKGNXkbb8rD5R61oXFvZQ7Y444j5jdD6VyPi+zSMkQwvLJgfOOwq42qS1Zi3yo7DT7b7RGZriVJklXKYHI/GkBsPOFqpIdARtJIBNVvA1u0Giq8yOrns5zxT3gZ795GCp/eOOtYSXvtdiltcrTxCfzJFkVAflYpycemaZqMMv2BoogzowAXJ5/GmavttYtkOI9zjAHJPvVyE7tqnB4+8x602M5iSKFryNZJXhRDk7nyWYVtJq1jIrxwu4YMFzjv61ktYpJrix+WSVJZuOOfeptRsFVA0MYabfnkdK1aUkiL2NWWRknUM4bzVyqgdx3rP0yOaW9me5tVG48Z5zisufUryC6CzIiOq8dW3H29K2tNmae1t7mNjtJIC/zocXFBzXLZEcgBUg8kEZxyO1YuuIseuW11CwLryV9VrbmG5gkLJ8p555NZPimzguIo7tpNrRsBuz2qKfxCexqaTeQ3nmnysAHbknP6VS1KSDT2eYRuy9WZWxg/Sq+lmSPUfNVgsbJhh0Bb+tbN9bxzwdN4ccjHWnKKjLyHe6MqWO41DTTeaddShX42seo9KV9JSOzMZjaV/vde/wBa5o3V1oV+bFpGELNuXOa7K0vF8kLM3luVDEDnjHWrknD0JTTKmlrJabbeaaR0J3EFhuXjoT3rP1DSpZmkuriYKquWiAXhVz3FbgjjxuQ7i55Yjp9aLkeaPLWZPLIIcFcgDHakpaisJYkTAsGhYdM/3hUuFXeqTLlBgID3PrWdpcDRwmLZh0c47ZXsfatOOEws4SPLPgsC2c1L3GUrS2Z18mba2PmbaeM54rGv7G4sNVS4tpxHakkuGzjJ65rcDCLUWymyRlzgtnIFVfEiNLo8j7s7DuIHGR6VcXqKxOlzFE/ls4CSbQu5hz9KuquQQ20tx979KzbCOG6063u9m5o1DBSuKviRmlRyhXI6enoKUkAtx+7EartLD5iBxx3NUNQtje20iQKiupDRv05qa/e6iX7ShMmwHfHgcrVi1mZ7NH8pWYjBA4C+2KWwzO+1XH2IGM/vFwJHK5+pAqdGkgnWZHijSXjG3lm9fpTZvMtrlpPLBQyAkKeWB9fSk+2w3MDyL5aLBJ8zOcgj+lDEi/Jb+cwZm8uUjJUNww+lMgZYRtdCc8HqSoqVGSdjNuV+mCPSowJFJV5dyE8Iw5/A1CKKaLNI7MrQ7gPlRiQQAeM06yaZpZI7hREgBGSfvH+WKso0SSSb4xCCoIy+SaspGJEc+apz/KhsEZQmle4MbcEDCKuQuPX2qxA9ubR2kkWYvwdin5QPbrS3VgPP+0NeEBV5wOg9OKsRR2cihwdodR0Xgj3NKTVgW5lKbi6uI5own2baTlgd2c4GK2LOKSKP/SJMl+Qr9QfqKhuhgeXboyMpyOenp+FTW+6XbIzBjtJXHaplqhmVr7fZ4o75iqtFJ0Hcnr+lTabd+fFI8KxTZkJXafvcd6t3cC+U32kLICM4xkD6Cub8LEW+rXFquOSXHHO01SV4i6nUOqrCNwwQQTjnHsKrifzUkeWMqqnaPl5qa3OdwVXJxzvGKWFJPLxMo3ckjPeoKIbVcklEcADaCTwaz5Zo7XWZftEo2yqFXcccntWl5jCZY4y20iqOrWD3lo/kxxGeMnYW/hPrVR3Ex2lFUuru3RWVoiPl35GD7VYHnL+/k2bV64brXMafrMq36xXaoGi+R5FOC/8AjzXTW0J+0TANlHAJNOUXF6gndFa2ljWcNLGQudoO7PH0HetEoZD8yHBzj6ViBbWC9ZbeeUSoD97lRmr7/bEWCYOXZiRhehH0qZLsCZLcYQs6vnJwFI4rnr1VsdSS4V9rs3Ke3rXQPbHl1RvMbkbuimqGoWbXD5kdcp6VUNGDLNrlgJOAxJIGc8VV1OINaPKZOh7GodPufOheMTkurFTjrjtVqKIRwGKR13k9zTaswuO064F1agR4AQc+/sKZqy+bbAttLKMgAcVX0Py47iVCCi7iQG6tV7y45Uk+UHsOO1LZhcw9OupZA1q0mM+latiPLZ4d3mYALMx5P4Vgvm21L5NqpuxwOSa2JJCrrJHGDu4LnpWkkJMq6vFb286zA+bKT93GcCrsTfbLUh1wv93ODS3kHmQlolPmN1x2HvVbTD5LNbhWLE5J65qb3iHUawb94W3RBRhAvQmm6M8Ks3msM54ZW6H0q+bf93wzE9yfT6VkRQt/agXaBGw+ZQcA+9C1Qyv4rspoyLi3kfdns33R9eua1vDd9HfaRFGyb5ox5bN9O9TalaiayZUVSB1G3k1l+EIJYJbmSSEgFsdOhodnT16C2Zvy+TIGhZVVlXgEfrmqdyoWBLhWK55Yj+7/AFq5tEgImQ+WRnkfMaZtjaLzQC2PlC5yCPWsYmhTuUOoQMmFA4Kljw4rFulsOUWB4Ut2C70bG8n1PpXQWAjjleGclSzHaMeoqnrVvcSwiJW4APyoo5HvWtN+9Ylok0aa3luUEBG7Zh2frj6963BGEfk5jI546/lXJafdx+S1sYZV2kYfpn13H0rotM1CO5QLkoi8Dd3rKvB3LgzQS4cXAjRUZdueP8au3FvFeWz29wodWGCKzysSPhPLXd155NRwTtbsXWeR4GcDO3kHpge1cM6besTZPuczq2lPZ3LplXjHUZ5AJ4z71VtpY1iaxu1L2kh4PdD6ivSPLhmCs8SMw5XcM1y3ifQ2iiN5Eu5ScyKo4X3FduHxqk1Ce5nOlbVGLZudPuDp99+8gkHyP2KnuKyvEOki1nIBzG3KP/StO38u8txp924U9baU/wALeh9jVnTnW7hfRtSXbOnCk9favTjNpnO1c46wnkt5TC7FELAqw4KMOhrpvGfheD4j+B7t3Vf7TsAPOIHI/uyj+RrD1jT5IJpI3Hzr3/vCt34ca9NpesRzBfMdQUliI/18R+8n1xyK9KlV05TFqzPkLW9NudK1KfT7yMrNDIVYHv7j2qkcZ+YnB9K+ov2pfhrbzW0Xi3w/F5tvInmoyD78fdT/ALS18vyBg20jHNctenyPTZmi1E3HORkehpQ5GCrc0bdvJPA/Wl54ICgnkisBiE4XgD8etJtyCxwBQ2OB/EOtLx6knvkUAA3cDjjoKcWG09dw/KnIYwhwASR1Yc/hUZVhn5fegBVLY5X8aDkjcB06+lICWwAce1OI/dkL25Y9sUAIx4wMY74oYq2Gzj2pdmFHzKR6UBQCT29aAHbQOS3AHSg7NowvPfNN2tu29WpwxjaSBQMT5dvHXHNKWI9B696QgHqQCPSj2LflQCEGckCkXdyqj61J8jHA+UU1wrNhc8elADgvy7sD0FNB5O8Z7cGnAbQoZQ340zBz3HqKAY8SBc7BjIwc80gXKnPGeh9aRcA8AHjjPanY+TDOB3oGhvbvThg/cwv1pyruYAtt3etNURgnewIPpQIV/mJ6k+tFIW3MRjAPYdqKQ7FbHPOSAPWmjAJXrUsibZDGxXcvRs8GhgGww2g8EgCuhoyGxxNkkbenIpG2Fm9MdqV254wM+g4NNO52wMcigADno2ML0pAqsoZT9RTi8jbOh2DA47U04DgqAO/NIBM5I+YA59aUgM3HB9BQPLaPhTu9ewpd3zrszuOMH3oAYVCvhuaTaCW2t06Ad6fJIWPPUcYx0pGDbgwGwgZ+tIYwHaR09zmnbY9gZWye4IpSBlmGTzjpTC25T0BoEIVP8OSD+lBB2Y568ZpV6detORVLHe2ODgj1pDIwMnuacQBxxkdaRVJB7GlxtPOciiwhYYWmuEijBZ3OAo55r7J/Zv8AA8eh6Et9cRgzYDuxHVjXz/8AAXwk/iDxTHcyRbre2O7J6Fu1fauk2i2OnQ2cYwqrlvrUVp8kDalG7uVNddp54o33Afe471QjtRLdorrhFO92rUncS3LMfupwKns7eOK3kuZ8YcdD0xXnKdtTo3JbSWNoFeO3KN0UnqR61Xvo493mSNiQgqBnG7PapWkkjthIq7zjhVqtJJuaMzR7j7dAaiTbdyLlY20Frm4nlMeFOFY5C/SsjQ4ptS824vA4QSHy+cZFQeLLv+0dRj0636L98g1s6VOYYFgSJjtUKGP8RrdKUY36kOzZCLtYdQ+ywtLlV+YdQtXXmVlPmbSBj6msmxaVr26EcavNk7pCPlHtWg+07CwUSgc4qZrUEYmszlr+GEAAE4KnrjNagKLdEFNqhcfd71hajM0euW14+GBOzaOtbMk3mZlQF1zx2NVNaILlC7+XVeJhEu0E4HLYq7shukikG5yx52+1JIomu2EyDyyvIzTNKk8qOa3DABJOp7A0m9BGR4stEhtQRGm88ZXqtHg64a5tZYYljUR9ge9J40luJEWK3UNExGGVxz7UzwrZvbRSXLKkMbnG0tySK3WtLUhr3tDosrHsVjtwPmxyapapaxyaPcRQlXJywyKsTSRiBJCzAOe3epGxLBJGhCMUIOec8VglZjOZkZf+Efhut2ZoW2syDpjpXTafMJLONzubcoDY7GsXw7BLdW95p946jAIA6ZHbFJ4Vk8ua506UHerHDknJFaTs012EtBfHtkk+lmeFAZI2G445ApPDNz9s0SMx+WbqEbCXGcCtbUrd7nTpbdZRvdduG649a4u2W40xpIVZo2D/AHCcI4Hv61UPehyiejudni4jWTcscqcEgdSKlTy5o9wVUUdADnmqujXjXtlFcMpBJIZcdeaLmzVX86FGlk38c42/h3rK2tirj9Th3LFcLK6AjaMHGSfWplZsRhfMyvBx1HvVC4kknmW0kUP86uFHG3HrWuGZF+bA44AGSKbEUb9VhMd30bIBbGeKsH97HL5gRon4wo7e9JdJ5kDRTqhGOndqjtZFktkMnmxomV2nsaOgMp6PNGl9c2Ero23mMDsKnilheaSNmcMFBy3TGao66vl3UF1BGWKna7Y7H19q0mhMLRXBjDBjtbA7HpVS7iRYz1VY1UMNoJ/irGjuL63v1s/NJjLklmTAYY6CtaQGS7jdf4TjGfu/Snyxbo8bSwQ5A9T9alMY14i8Bby0Yrn5WfqRWBbRzaXeXctxbo0E/wA67WJA9ga3JY8TxSZwg4aMDrmoNYh3aa0TQhuCypu4OOaEwZYtWBgDqCruRgEcr7VMFljZCzLnPOeeO4zWL4Ta1mR3SPa6tztJKr64z0rcZsJtJViw6hamSsxrUoa15aRRXX2dSqSZb2X1rQhdRt2JkMpIYjjFVL6PzreVSFyyYJJwAPQ1JZNi3ik+Xbs2kbs7cfzpPYS3FGzYzqDjphuoH9ai0tmQzwsp8sfMgxyAatGSKNl+Vmdh64Ciqrqz6kGD7YmQgKBwSD1pbjLU+du6PJO3LFe/tWdpN1++a1WRAITkt3YHtj1rQGEYjzS4wd2eorLitbn+2jJGU2SgblAwSM9c0K1g6mptZpvMdiG2EeWB8pFcp4hiWw1O0v4Pu7sPt9K67J8x0LgqgGQOorL8WWZutKMMEO5lG8MOBx1zRTlZja0NCym85FbzDIrKCj9zUMjP5TtuZyWyvGMD/Guf8E6nJMj2csgMkfzIGH8I7CurYLIg2/LFjOPf1qZx5JWBO6KN5CzW24blkTlSvXigOsiQySBxgbmI6E4/Wp2dVfZIu3+EZHXPoags5EIks5vnKNuVvX/9VF9B2OR8ZwWtjfwywozCT5nz0zntXYWcgl023vJA0TMoIDYOB71k+LdOmvYYrqCMSSRHLKTkADtUWkeJY76RNOvIfJkAx5hwR9MVpJOcFboTdJlzWIftDHyo0JB3AoMMPan22pTywrMIvLAOFVlxkeoNTTuI0ba24r8obpmqlhOcywXbKu08KOgFK2gF3TRcNNL5uecshJ5znmlMcWHRWbdIDgkc5qhbQr/wkBdmcMyfKQTitGWUL/AsbMQC2OoqGrMZz6eXpupBZCS0gOHHTPv7Voq0W/zFkUj+Fuuc+mah8VWzTlPIWAxhSC+/nP071D4e+XTI1mjVDyCS3PsfatfijzE21E1T/Q7uJnJKsvHPJJ7VsJt8uPapGccCs/W1aazWS3/ejjBX2q1YXEUlqsi5LKME47+9RLZMpGVrsCKzTeWcqeD6fSphi60wNuKspyFHUVa1OMXCEsQyqAxwaxdKb/iYPCysFII+X0+tWveROxv2Yaa0RABkjLHOKp3DGzkCptMjNjOcnFPgPlzrb7mA/nUmoxQ7B+73H196haMon3Zi8zJ57A1SvVgjQzbQ8w6DNJpTRv5lvI7MyjoT0FXZIYNnT5j2PYUX5WDIdLuHmtj5sOxmO0isrUDLp+oCSHGD8u1TwCPWtKBvLuGLKCpONx64oubeK4hk8sPvHzKAMYNOLSeouhYWSS7tFnQhnxtdD/KmW8gEhh8wgpy3fINZ2jalid7WYESZ7d62mhWRSVVVyPTmokuVlLVGbqlsoRJpncpEOREduc981dTyZtNWTICbcqFzn/E1FOI2t2hhXe20/e7fjUPh+6ZoClwgV0O0BeuKb+G40Yk8aNqIa5WW3Y42P0UfWrqXSXcEyoVUW5+WSMcsfX0q3rFqsz5n3Io5Z1J6egrJsoFsbh5o7iaO3OMs8X5Ctk1JXJ2NHSIXmkMkzGGTsWY5atJZLhBK12I2hXlUReSfWs3UJre6t0Y3kkcW/HI6kd/aty18uS3Xc3mjGfXNYVX1NES2Fy8kUc5aQAD7g4GPc1txGOaLEgBRh0PINY9vcAS/Z1RUJGQPUVpWrEDa3P4cV5leN9TogzlfEnh/y4jdWqMqAkmM9V+ntWN819CJU+XUbUZz3kQf1FeoMqSxH5QeMYNed+JrGTT78XFuska53KSOM+ld2BxTm/Zz3Ma1Pl95DpYY9e0tZIVUXcS/TJ9K5CZZLW5E8JKujZ47GukivPsV1BqlqB5chxNGP4W7/n1q54q0+3mgGsWafJNzIB05717FKdmc0lc6j4dy2/iTw3deHbvaYbkF7fd/yxmxyv0br+dfH/xy8D3Hg3xbNGYmS1lclOOFbutfQvg3Um0fXYt0hjt5WAdgT8p7N+Brqf2j/BMfi3wg16INtwFG58dHxw2fQ/1r0eVVY26/r/wTJNxZ8I8Ejtx9aQZyMVYvrOazvprS4UpPE5RlI7iq43H6elea007M1HJ5e4hgTx1HrTOowopxG07Tx7UL09h1xSAaN30xweakGF+/8xxTV+72znvQM4J/lQAsa5c4+Xb60M20cfl605DEsbBoyznoc9PXimqwP09BQA9dhUKQPqTTC3GcAelKPv4ycfyoc5HzH5s0DHBmIOQCWPfqaaVOduD9KaA+Oo4p43AY3flQAmz5SSw44GKQdPXnrTh1G7O0fhThuckdOM4JxQJkZxxuzjPTNK4H8PTtQuMAnk0uxlB3cGgaGjcTjkkml67sn9KczfIoUYAPWgbunIHrQAJGzDqFPvwMU4EgMpVW96XK7GXGc9OaZhSmFYigYuNzn17YNK4G0jcMjt2prDaPukN0xQrDngkY/WkA1h0IxxRTgR5YUt35OKKB2IGl8wDfGAckblGKAXaLaG4HQEVNAqTlvn2uP4T0YUhjjduV2AZzg8GupowRXCHALEgdvTNKu1wwJ2lRxT2G1cZ3L70hTEuAQRjrSsNjQoU/LnBFAPGWUHHtT5C5ky46+/FJ+8U7W5G3H4UAhuRs8vaSWOc+lNyI8hOcdaXkyJt5bP502QHd7/TmkwuIWOMbBkEnPenSOfl2sdoGKIyuPmXd9aVvLA+UEHPQ80gIyw2cZ6nNJ74+lSZ5JK7h0B6U05YH27UgE+Vsq/HGRgd6Cq44OPX3pVxnoenUUznHy5+lAC/L03duPrUkcMk11HCgLM5CqOuc1Ft3Hk9a9G+BXhhtc8Wx3Eihre1Ibnpu9KqKuxn0V8AfCSaHoEOUHmlQzkjqxFepyyCOFi3JbjGe1M0eyW00+KJQBkcmoriMvOEGSorgxc+adjpp6IdaRjDFVJHpT9TV5RCkkZECgs+D6VdtInh5PQjpSXL5+VvmGK4ub3rltaFKT99AjxM0eRxn0rE169HkGG1uWinjxyB1rfkG+H5MD09q5me0fz5byOQTKikbMdDW1KzepnJaEmn6b9ksGllZZLq4bPmEYIzV+KE2tm8aDcVG5Tu5zWYdTiuNMVHV3lQ7fQ5rQtFeXTnkJGSuTnqauafUSsc7pl9ex6kRLE6hmPmHs3pW/c/6tzs7ZHtVS2Znh8x/vu2Aqjhe1M1iYxxLYcOzHlt2OKcvekrC2MjUNybLqRI1kV85X09a0dPuhMsTxHYh6ZPX1zSXywpozpHEzvgqD1AFZXhy5nuEEDKqxodoPcVpbmiyXoy9q0pt72OZ2/dFgAV7+tR6xCZ5Ir21kdezrjrTPEP7u23sWkKSBlAHGKv6TIs0BiZG2Mv32Pc0JWSYr30KumaeI3ea7aMxA5GR0ql4m1CCCRWSP7pxnPXNZ2srqGmTyNFJI1uTyM5qi8k15NvvUCQFSU8w9K2jTu7vYly0sdf4fu4dStlk3/c/hz901fto8GWGNdnzdTzx3Nc54XtLKH/j3mLyDqVYgVufaGMr+VLvfOGUHpWVSFpOxUXoUrlUh8RhYoly6De3r7ipJ7c2+sx3Ucg2su1lNQ+JFkRbe4DkNG4G8DqDVy+t/tFqFgZd20YfrzR0RJoRSmZQyBG9lH865vX7BLnxDEZgRHt3Nn7pNbGjsfI8v5Ex98D1qlr8v7+BEeIEn5lPYVMFyyG3oZWh311He3cESxRomSEA6fSuqtZYZoo0jwsjLuOTWE9isetQ3FqFO6LLKON30rSurVOLho2VkGQIzg596dRJgia5jLFfLO91cZJGOPrVqOUSSvEyOGA2hz0qjHexmN2kaRC3yncMYqXTJmmth8zFhyHIxmoaHcfe2cbyxSyyuTGeobj9Kjs5Dcm4wzKwIZQeeK0Lc5jfJZgT9709qy9P3x6jeK4WNGA+cjGaS2As3kczWbrAw8zB2jHGawtO8RzIws9UtSCAcuo59uPSukRR5yqrc45bPaufuoltvEKbcMJwRIp6+2KqNnoxM2bQo0UNwpwGBbnrzVldzxPsPuOetV7eMFfI2qqxcIAefxNWBw20rkHk5OSahjK8it80yjLKflIPSp5OYg7cNt45zgVBMFklXY21QTkHnNEbw7CqncQemaLAmczYK+k628Mi70uOEcAgV1cZ3FcIeOM9hWJq9uZtVspyGQI2SVXI/Gt0YYhEKhDksQOSaqb2EhkioQy4ZvMOTn2qlpshF1Pbnhkkyo7AGtEjG4sxC9QMdapBfL1PzvLYecm0bRnGKgZoT7S/mqy+jCqWpJnbIAGZJAw5xirExDqFckHAJpEMbxtEVZyo5JFShk6HegBYAnpjpisjWmurZTcRXZh7KNm4HHarkM7rI1uQUMYGxyMgj0zRd7pt0L4bcOfUUR0Yxuj3H2mx+0ZBaTG8jgE98Zq6wgePex8wMCBzxWLo3lW8iWaKC0bEAjoFPb61qRqGVtqBXRiVAP8AD7ipktQWxxFyq6L4rEm0CBzw2OFzXbWdwLiAnbhen3etc74xsUlspbpnGVOc98+ntV/wldwPpELK0rOq7W3dzWtT3oJiirOxpTurSKqbFcEbQyVE+2Fi5mCq+cgLkk0twiqVuLjblWy3HzL6U64Hk2rSLtyFymMbs/4VlcoWEsysmwFGGeDkfnXn2tW/2XxD5iq0Q3ZI6Y9ea753ESCQPv3YLKpA2n1rmviHnyojsXdJjcR1BFa0HadiJrQ37FFltbWQfPCUyz4BLE1WvYwsxkXEpSTEu8fw/WqPhIXTaSqvIUUMdqsMgqP5Vp3QSYeXCwVshiwzz7mlblkyt0U9RmDW0F9buw8l9zuHwFH0PUVoyTW9w8MsYJDD5f7rHv8AWs66Ky6bcW6tGsioRu4O5vp70vh/YdHhS4QM0bZ2rzt/LpSa0uIv3kcNxalfKwFY/d4/GuZsLd5Lh7eV8hnLgM+S6jp9K6qNVaVQwkUc4UNgEfXvXPeI0Ed1HeozIYiOVGePqOKdN9AkbSrHLA0TqYQflCg4Ix3zVHw+yrdTWqupxnhjk49vWrNj+8USZAQjeHzwwPvVS9t47O+t7mEhGztK7hjnv9fel3Qy6WVZSoTCscHI61m6vDHbK04JyMdK3ZEjKh1w5K1SvY1ktiqoGcDJFTGWoNGYtwz20d3E2ZFADHrx/StRZEuLZTgexzWLpe1WntVOQy5HYg1s2McQhC5G6P14qp6Aihb2phu2YvgPzgnrWk8XmsGGML3JxVS4hIcTMzFgcjHUDtViynjuYxzyOx70mxIr3IVmMijcR055FWInZbTcS3ufWo7r93G21QepPPH0otXbaoeNlHQA96T1RSM7VrGYst5b7RNH8xJO0Yq/o90byFpn3B0baV65qe5jWaF45CcAdu9YmhGW3u57UhysrZRm64+tU/eiLZm6qhpmbbIF24Oen4U2xjiiupI0kJLEEK3YfWpAHwdqtzwAD+uapX6vblZtzPJGQSUOMAnuKzWuhRp3wJgLEkHH3QMisCSwhCm4umcknCgscflXRRsfLAbdzyM9qyddsTPF56PtaM5L4O4gdhRSlZ2Bq4l20P8AZzbk8wMB91eT71Np1syWySwzPGuMlCayLC6njeOJmcxEYBK81o6deW9vcNZGOUux43HOa1qRdrBFl+aXEQYLu45bdg/hT9HmZVA3Sv5hyuT92kmgjMTGVvL74LUQWyqBIZZTjlecDH1rlkouNjROxvW0oRj8xy3OPWnatZR6haGOZQcjg45U1lWep2RkWFHCS5xj/wCvW3FK2EXbuBHLE9K8+pGVNpnRF8yseZataJYX8loZA8Z4Y4wRV7wteYEujXmGjkyF96j8YMr6vPsj2shw3P3vesn5niEiZEsXcd1r6Kg3Omm9zhmuWRPrmmvZXr2rYIX5ozjqK9l+EmsQeJ/B03h/UD5k9qnl/P1aP+E/h0/KvP5dviDQUnRc3VuOgHJAHQ1R8FavN4f8S2upR7vL3bZlH8SHqK6oybXmjOSPE/2ofAsug+JX1SKJlTfsmPv/AAt+XFeJFmLMzndnv61+if7Q3hO08UeEmv41EsUsWHZR1VhlW/lX5863ps2mardWFypWS3cqR7DofxrbERU4qquu/qJFBOHDHGe2exqQtJKTj5mPXBqIck9fwHenZCKBtwfftXIUNO3nJHFLnnaDkfpRx0H1xigYGe5PpQAm7cW7U8fePbj0oborbflHTNNZtzdOT6dBQA/gHLZxjrSMQM4Pfjmm4ORxmjhmXgnFACruIGBkk8U5VYnlckdKN2X4GCf4R2pD1AZqBiMrAnrn25p7wvGAWxuP8JPIoG7C5IOOgNKQGZiW+Y+3SgBuPUbfpT0MRT95uY+gPem7m5wMcdDSoGYbV5Geg6mgBnIYgYP9KehkWMsrELnnnk01fkb+8ueaVtxUtuwpOMCgEH0wPWkTJIK8nP5UoA3AOpK+maVJGByqhTnrjt6UABLbzuBzSbWADE4XsalO7AO0Mcckdqi2NsDDgZ7mgY5F3MGJ245yaKbhshtp56ZopAIjRpIHZVORggHGPelZmZWcfMOhwKawMqM2RlQOB6VEAQe6qcYNdZiPTaJGVgdnTB7e9K2Y3CsM56EHjFEkZIByASeTQ+Ciqd+0dc9qQEQzu2sflz3qVUcu3VgxwCTjFMeZRs+UggYJ7H3pdzbCpzgjqKBjTHJC+Gyre9BAZ2DDB6jB6UkkkjHD9aUjcwwcsOopAMUFmKk7VNLgH7wyRwCDTn2j7vOeSDTMZzt4IPIFKwA6suDsO0jPFIwU5w3ToD3p8jElRubgAH6U0BC27nrg0gGsvAO7r7UkpZmaTAz3wO9DZzjsD609sg/NigQ0qzBWXkk4219Vfs4+Fxp+j207riSf985P6V86/DvRX8QeL9PsVTcplDSf7o5Nfb3h60hsYRsjWNEUKOMcAVslywcio7nTtKsacnB7Ulgpll3N0qhJdpLGMMrAelaenSRpbOy/M4H5V4VS7bZ1qxauPvgBhtAqnK3AwR1qVpGCgFstjJzVdiwcMPujrWKiDK9400GZAyeXjkGqabZbBxCoHmZPWpL8SXbKkbZhZuT6UlwI7UqkbKuB371tFWRJzfiWIafDAIQwY9D1OT1q7pt3usfL8tgQPmL9Safryx6lpjeXIhlQ7hg9KraXdK0CW7MshH3z6V0r3oamezLwujGu1cDjlfWsPWrhllRwo3MRyf4R6Venl8u5Zo4w528HPQVma2IXgjZ/3ZbnAOaunHUUmaNyHe18u2woHLj29q5+znjtr3yVDICxJPqa2Q6vAhikKgqBn+9WBqsOy5jePkjqd1aQj0IkzVvrhZtLkVQ57dP5VPod0Y7KPzCwIOAHHNVLQjypTHKRGy4GeSTWWb02+IZ8khvkOfenyXVgubHjIQvpqtJlXJ6L1NZtnE13pMaTEow4iZh296XUtQOpNGsj+UIlyoK9T6VoQxxTWKRsGQkcZ9aqKcY2E9WUvDAWEvatIGIkIwRwfetoqPtY8jahP3uOTWDpTxRXUkUikuDhj6en41qwzEy5AZcnBZhjK1M1dgtibxGPtGkyg9V5yO2KfoM0jaRBK+GbheO1V9YmFpavtYMpHBxTtBuRNpSs2yH5sdeKjl90aeomnOset3IfGxiCufWrut2dvMkUjKCM5IHGRWXfyG11qC5YqAylWxzkVqXsSyab5wYnC7iDUtapjKNzJCUhVMwt2kbtj0rVnVAFlaQ+Y2Avv9RWLdIl9oyTBiDF6egrW0xl1KwhljIZ4zjPQilNWQkVtTVl2yDL7fvIDjj2q7ZiNLSEH5CvJQf1qaWMLIVO1VI5wOc1U00Mkj20zNLhi24ipvdD6mlC25WQE4znpis+4mRrohV24IG8r2+tW4n3blRl+9g4OcCqt85jj8zaVCsBzx3qYoGTzbrdfl+c9RxWV4hMdmbe/k2+YGyfTH1rYcNJbZlABI5IPaquqW63OjtEkaucgqG60LRgyBPOuNYjuUkQRGMcjqfatSV3ZNuMHpgdayoJEubOFIGjhnibbIM8jFai7RCWeTn1HehggQeWSzbUB7+lVoFiSSWNXw7HeGxkVaCqQXYeZkDap/hNVL5hDPbuzqQSQe3NIdhmoqr2qHzyFDj5QPvGrS7vIDREs23GCelKdkwMe1CUGeneqVqzxPJA2QqNlWB4Ye9FtALh3GSOV5Npx8y9c+1RXcvCSxuEYOfmFWAYypYgAqeuetQ3US3MZRVyucMo/nUjJFSQ5csrt1HPNJIZtqluGYfNgdqq6feBoDHnHlkx7gvpWg33lkb5uMelJ6MCu8KoVkVnUA52561PMqyIGTPAzheppjqyliDluSAT92otLuJHZ4z8gi4yTktUsCrKYoNThlfCYJTaF9fatCKdneTHAQ4yVxn6VS1pXaD93Lhmzkng4pltN51pGqs6qoGDjk+/NPdXHcXWoWl0+5jAKtKvAA4A96o+CDmzdd+4o3KnkDHcelbGow+dCIxn5+u2sXQiNK1G5t5lWITufLkzwMdqafuNC6nQXEazYjLDLHJGOWpSmQ4kcKCu3AHNMk2yuGif58jn096j80pM3mndyMg85rKzLuVLVlUNHJG7FG2rx1X1waZ4nt0vNDdkJ3L0IxzUt5JML6PCsikfIeoUd6dPbwvG0LM0jMDkdq0WjTJMzwvNHcWDY4MA2lQ3atJIkFtMgj+VgcOSQFz71zmmW8lh4he3WJxDN/CgyB7/AEroo1cxSWzKSAcj2/xq6i1uJPQoaKjrHPGxVth2s/3uPWk0CRY7y6tVaVcnKh8Ddx1FNmiktNQ85XMYZhlANu4Hqah1Fxaava3LbzuOFz0GT1z6U9wNdzuuo9rgMgLYwTuFUtft1ktWl3AM6/MADyPetK6VVl85WYkccAYNNdl8l87VZzhAe49MVlF2Y7Gd4WaO40xVW434BG3A+QZ6Y60urwiazk2REsCOp6j1HvWZEZ7HW3eOOKOaT5WXPDA9CK3xE5twrbGmwc8EAfSqlpK4uhX0CTy7Mwy7y4565OP6VdZUkUod0fckHmsrQRBZ3rxBWidky2Rn6VrzffLbt4AycLWc9JDWxyWrf6Dq4nVjjcMj1+lbkLxqGvCflmAzu420a7ZCaAlYt5681maf9ofTZLediZFHygdxWnxRFex0EkKsuVYE46561kvILK7O4/KxAIPXP+FXNFZpLBTuJk+6eOBiotchjNqWkKkgde5NRHewy7glQdqkZ4XH61XkTc5Z1csfugdhRozbtPRmJLAcjvUsakK33mJbOM9KV7MB6B1jDErv+7yOn4Vga8kkMv2qPepPBJ7f/WrdKbWMpxuyenQVBqa/aLRxt3AjFVF2YPYlhmL2EUvTKjlTzRdIJoCqtjI4wOSayvDU8lvLJYzHdtPyZ64rZLFyu1eAeSwwR9KiS5ZFJkGk3LGEwThzNCTliOGHse9T3UEU0a+Y7EjOFB259qghjaO+KFnKleAT/Wr/AMrRjv8A3aiWjGjm8SrceXDGd2D8kgOAPar8cMvEk0SKF5OwfM3HrUOrAlwyb4ip25B+8DUsS7oowu8qBgZPArqS5ooi9mXobhLiDIQBOgDcnNS7Q1p5csx/u529Kpp+7G1VVcd8VP8A65QnBQjv3rKdJ9ClMetrbyAQtIxKjhgvOPrV7T7MOT5l3PMF4AJIx/8AXrPtC1smPvtu+Vc9PpWjbSM8YMciLI3ODyBXLWU0jeDRQ1Dw/H9in+zxtLOG3CRidxB7VyNxBcafc7ZoirL2I6ivVLVchGkkLkcE4xXL+NtOknJuo0IRBg7jjP0qsHjGp8ktgq0rxujF8NXf9m6yisT9mmIwM8EVe8TaettfMY1Ahny6Y52nuK59AXi8vpLF86fTuK7DTpV1zwwYQCbq3GVPQkj/ADivavZ3ORaqx1fw61621DwpceHtTbLwriLPdD2/CvlH9qLwY2j66dVhjIGfLlwOv91vy4r3DQ7kWepR3BHybsP9O9aXxu8PWnivwc8se2RvL8mRu4OMq38q9KhGM6biYybjJHweNoj3DO/k4PAphGQMtVrULWSyvZ7WfImjcxlfcHmqwAwTxxXmtWdjUVV+bcuWx1xSDOSe4NOIKrjdgfxAGlVMj7wAHXJpAIu5mbADcdSadEqsT5hfbjgqtIFLKSWCj3OKdHgdXONuAMUANBwuM5zyRigfMxC4FA4z1pj5AxigY9+DheDjk08rtjGVLZ746GmIMDc3HHA7mkVDsJ8zB9OtADhgccZP6Um5dxC5HPBPJpVYY+7znJ+lNLAtj/IoAUcnBOCfvUo3LkLnHrQzKCQqjP8Ae70mTzuztFACurY+ZlAI4ANCuwyQBjoTT+m0kbEbu386bHt3E7sfhQAsjblG0FdvOc8mkI4UbSB/e9aDyS6jJ9CaaAzHuQPX+lACqWxu5PPPNJyz5259vWnnYoGNxPbPan+YVAYDBPHB5oGNdvMB3DayjgL2opHkYnah2jtiikMIRhMqoLfeXnnFJOdsbLszuGSWHKn2pxRSm8urp5eRt4IpY9pj+Z9q7eD1ya7bGFyuC24KACGA60F1EgR+Fzzt7VJtb7M7cEq3HPQVGGYqu5eB6VNgCXG0foTQ28KQSBkdB0xQzE/Iyg8AfLT7dRlzuDbV6E0AMmG7DN97HNMEgK7cc85Ip3zMSC3Ppiowu11IGAemaTAdGHQ4Zuq8EUmHcux+8OT7ihWG/YW2jpn0o8oqxXduIPY9RSGN8wLjAA9c96Vw4OxtvXNBQbxlhzwfY0x96sc53A+tDEI4JYM1OCpg4ByCMc9RQwDAn0I6elOiXc2ABzwD70kB7t+yroSTXl5rTRktHiOPPSvpWa3IspB0OK8+/Z50RdL8G2UbR4eRfNf1ya9SuCPs2OAWPpRi58kVE2pq+ph2Nm0gSJBgs3zY9K6qGCGzi8qMcnk1Fo9uiLvIHFTzf64uOcivGnUu7G6VkQy7dxbjJqrqrtHp8jR4D7cCrBZXU8dKzNfYta7VPz9x7VMVdktjtGhY2yybfLPYZ61l+KN8unXEaH94RyB1ArUtd0enr85DEce1ZmsPGbNpVIBKkE+tdEV79yW9DnfDqQJYTTLIwfaVKsc81HZummkl52LSHmPbyfSq95DcafFFNE6MZDk47VDdzbPvM+9sZJXkCu7ku7mKdjcZ5pED9DnAX2qtqq7YGG3BUHnHSoo5HW3jckjb0YnrUGpXPnaU8gbMhPT2pqOoNiWNxI3lW+0+5z0qpq+9bpdp3LRaSJFCsrE5PoelM1C4RbOT5A5bkNnpWijqQ3oWYLosqNCowpxVF1a6u/MuDnac7BwKdZOmwHnGOMVV09gurhXGY92T7iqsTc1NWdWeKYRbAFAG0dakN4rWKPH8pUFQCcEmoNSeGclYgUToMnpVaO6T7QbZQSvQMR3qeUrmEsbiaC5bbhm3Dg81qzTsxXzDkg78Z/SsIr5GpsrvjaM8d6vwNE5ZmbjOQ3cU5REma2oT/aLCR2QLleM1W8PfLYET4KsfqBTPOWS3O5d64IxnmqujzEb4485BJ2jnio5dAvqbGqpFd2jtGoDgYV8dcdql0C4a60spNuO0bDxnmofMZj5aHKleVI6/4VV0CNrfUZizmKLPyoW+9UOOhS3NfTLeGMXNoHLHb09RWfDK2kX6wmRxbSdwOFNOEph1yOTICycbc9PrV/W7WG/glgPyyAfId3esmtdRmkkiMildrq3JIPNVnc22qKFHyTKMYHRvesDwlczQ+bYXLkNG3ygnk+1aeoy7kQuzpJuIDY+VMe9S4Wdh3NeLMc4XaPmJz2xUGqrGLOTcpkC/NjuaktyZbZJG5ZlAJB5qYx+dbuhX7yFcntWewytp1wt/bJLCDjaODVr5mbBUYI+YVz/h1rq3me2ZQ0UZKDawBHua3pWkYq5QDnAA705KzBHLeM7P7G4vYf3JIABj7nvmtnwleLeaYqA+ZtPzs45Y+1SeJYftOi3EUaDcRkZGaz/CBjjtY7NQu8AlmHBNN6wEtJHROVXDLwF+XANVLqPdbukb4YdD1xmrsoVk3CPknovWodp3nnAPX1NZJlMLILLbhvMV227SQO9UdWBh8iTcyhnwxHTHvU1kmI3VFIUPye2KmvYUmh8rlR1zR1EIsRQARsGQjnIqSzPkpsTgDsOTUVmf3PzyFyo28VO6psEgZlkY49DUsZnQb4tQuhwyMQwQVbUrcwHzA6ENkAcYqvcokeowSqwjfBDZ7ntT5LiZoDyqggZbHem1cEXGiVlHzfNjpjrWf5WNRkUsi/JwOw+vvVq2eSOb53DB/wC6OB71Turfy783rbyp4Izw34VCGT30LOp8xlKFOp7/AI9qbotvbpY+QGSZByQx6H0qw0kckSMcAHhQT39KxXlu7K42zPHslkyGA+YcU0m1YDbkhKbpNzbADjJPH5VznjO2Q6ZHcJgSJjJDcYroGkaS2Xy5Gjbd8474qDUvLm0mbzNoXaeigk0Q92SG9jM8M3Ml1paXDSbTG2wHtWjMyLKcrgM3+sBxzjuK5rwnfedePapGkEIGSoGdx6ZrpnhaU7SiuSM4HQfSrqK0iUV7gKrxTSeYQvDfNgH3x3qZUYN50dwBuG45X5sfSo9RWJtOTznGxenHfv0qro19vuZYhMspQABRx8vtSSbVxp6kXimKWa1EsaL5iHLupwQPerOk3MN3py3O9gANjL7+pqc+S0DQ+UQCCw5BBHoaxbQS6XqSLK2LO74AYgEH6U0rxsHUu6vBcXaRpaqhVf4sHJ9vao5IY7u2jjX5ZUzgr82PzrStSbkSQqWjwc7wOW96q28Kx3LwtuBZjknP5/SiLsBbsbprq2XOxRGdjBTyffHanNJAQpjaNiX45GTjvVHTriP+1p7Pnd/AMAZx1wavS28Anz5axg9WHr3FZSVmNbGX4ktoFEV4sYaaAlwQOSM9DWhFeCSS3dFZlm9sbRin6nbRz27FsAKMAY5IrN0m+yHt5FOYmCl1PY9qFeSE9BdWmW01W3k/eCNshpP4VHYGtZCZId8MhwR7EVl6pvkTG4+Xn5WUZ49DViycvYmNfkwMYHGKbjeIJ6ks19AqvCzEtj5jjj6VzUsckGrfaId/kOQcL29q3ra1T+7nJ3En1pl1a7EGAoXOcVdOKQmwsj5crpHlA3zH3Jqacb4sBV461WhkGFPmDjgk1f8A3ZBI5x79aJQswTMy2LWrNDGPkdjyT0qyGKkbc98g96huVjzuUAYP5VJHIXXCkH27gU3C+oXHLNNJAPKUqc8D0FS2zPtBZSM9BkHBqqqfvNpztx3P9aUgswjEhUY645NZuA7lbVpGhXfGuGbkyAdPatDT5ftFokjEtkdPeql3As0LISduck+tN0hTBE8XmAYORx+tU4XiCepelk8vOxiqjhu9Tb921Y2DjuRVKdY3V0ZgYyOc9TU9jtjt1QHJC4BrPk0KTHXAXackE4qtEOAufcAGp5Zo1jKjPvVKSRVIbftXsAeDXTTWhEiZ5Qq/d45p0MmUK4GBz71UJJ4wCp71LGFXOSADWoixHKTnv756U+SRotsqoHK8jb/WqwQFtiNgk1atfMKEcntWc4Jlxka+iaok4EZLLK3Y8j8KseJLNL6xPzP5iEYwTj8RWJFEY13Lx6MOKt2l68dw5uZ5BEVIU4zzXnzwnLPnpnRGrpaRx2pwtY320Okmw8sp4NXfCt6LPWBkjyZf61SvgGuZAXZxvIyRjI7GqkDMAB/HG2QR6V7MItx1OWWkro6rxDa/ZdQk2j5JR5i46Z7it/wk0d9Y3emzcrcwlf8AgY6Gsp2/tPw1HcDma3/M4/8ArVH4YmaHUo9hPOGX/P6V14SfLKzIq6o+Xf2gfDp0jxe14ke1bvJYY6OpwfzrzVMB+BkZ5Br62/an8M/b9Cn1C1TDKBdRkDnj7wzXyQ2FQKYwD13Z5NGMhy1L9xQd0OZtp3R4qNt2MnGaefuCPHHXApEYY6Hb1xjrXGWLtypIGTSfKAP4vpT+QA+4BunTpTRs2Z6sOxHBoARRg+1Kzbht28d2PpSfe5bjPOBT96hdgGR6kc0ANbawAQEuf8igjoFGTzk5oCttzwPbvSqAVbdJtIHAx3oAcAGRmbO5cBQOn4mmyYIG3Az1OOlDkZAAAGB2oVWzncFOOKABQw6YGOORUkzMIgrHAHPA5NRhmAAyV6845NDqx+Zs9KAJM7kIkJxjjJ5pFKlNvyrgYyfSg8qh9sYz0pRsjUxjfvPU44AoGhuAOc5B6cdaPkIG7g0rNlBkNtHTjvQiYPVST1OelACEYUMOh4HHJp5KgLnn1PU00q+7gFs9CPT2puMMRwR0BFAx2Q7Kq5zRRypDnj39TRSC4oVYzLCzLuU/KQTyKZ5cgtifvRhvToakVMON+Dx1HelEjMNqAKXOH9xXeYEUgKqq7dmBkf7VRgtkevQirEzymTY5zGo2jPNQhfl3dDjOKhjBW52rjn+91psYySoAJPH1pyjZLv2h8ihvLRlKqwIxyR0NFgGgvGVZSM5IIx+lNB8wYfBI/SngDzTnKsuT+NRbnZmcgE9zikMfKAcfJhu4omxsTC7SBhj1yfWkzxu24PbmmFmP3encGkAjrncVJZe5oKMMfMPmHGacW5ztJH8XGMUOrZXjK8lc0CGLuZgB1P8AKtbwlYHUvFFhZRjPmTqCvbGeaylI3/N8oI4Femfs6aX9u8eRysuUtYzIGI79qqlG8kB9c+DrFbfTkjjUBY0VP0rbnU+aq9cVFoaeTpqk4G45q1CVecNXDj5vnsdVJe6X40MdmQMbiKrMWVckjNWbr7gwTiqUjZJ29a8yK0NJDeB0xz1rP1G3NxN5aybBj5j3xV4bVUt0rNNwGjll25OTk57VtBENkcki7cHePK7kdqxtbkglgePblivyAcVbFy3lSMxYjbkA9KztFmkcztcW5bJ4PXFdUYW1M27nMvPcbRDICFHTNJH52oamDKN4UDvipvE7RrMyAsp3dD3rP0mZo3Kliq54Nd8Y3jcwb1Ni7nby3g2op/lWfcyIIVjkUDjkipyrzs4VWIUZJrKuGbzUBb5c85pxiDZaYxxoFzx3FR3UfmRmNPnJ9KaLryjIQEclcfN/OooZWjj3ZA4yCDV2JuFi4jDRnGehB7VTlmb7UFJHuaI5GS5MjEZbnFQXMuZdzDn+VWokXNeG53biPu46VXuHdjuTau3nIqpHL1OSoxinxufuDBU9TS5QuIt7IlwzPhtwxgjOKuwyxbSxyOPm4/lWXcL5c5XcWHrUsD9X3/L3U0coXNaK4/c7I1HIPzf0p1u/2WQMsirKx+YD0rOiZ1YssmPbtUpcfa4pnGUXG/1x7VDiNM6C32qS8k4XcNwyeT7VU1JnguYLxXZsPtK+lRTT2slw72/7uPHG7rTbmTzdNl3HgAEE9TWfKXc0tTdVNrKYiwyGJFbsNxHKi7QpHcY5rkNLuWubKVHkOF5VRWpokkxtiZigC9KznAaZPLEsWstNHGv7z5iT1H0q1q0Eqw/JI3kgbmQc5PpVe9MksQnj27weOOgq8JGn0xjE6qdv3zWMii3o8jXMMM20BAvKlqtxTebM8SMeBjPpWT4Wkh8t44lX5DgHPU9zWvGyLKWMZ3FscdKxmrMpHLyNNa+I2t02ImC4JGS1dVDMNoPBLDIzwa5bxTcCw8RWt08beUBtYiungeO4t1l+XkcH1FOeyYkCbZXJCY8wHcwPSuU0Nn0/X57NlYxsSdx+9jNdROsyzoACo7laydZhtxq8V0rKSVySTxxSj1QM6MLGpGyQharQECRy6NjHDUtqEKq2STj1qRnUIvUJjnjms7WZRQmHlakjRqSH4xngVZZSrZbk98+lR3asyrIPl2NuBAqaNfNTzFbcB3JpsZStk+z6pJGWOyX5hk9DV2MpIWZiDgnHfFUNWnaKSCVUykbfP9KvrIigiMARsKiSEVtRw1tvfC4xn1NWMiTqgwFBAxxmo/JRoXjaNWUjjNR2Mu6IhmztyuM0dAJJv9WhlJ25528AGnPG0lv8y+Zu+4FPagN58KKoHB5bHHFSK5UkKwCqcKMcmpuUihpW+fFtOFG3JwvXGehpdSsIE/0uT5lQ7uTnA9qpxv8AY9alWdgqTIQpx0NalsGW38m4bfk4XjGRVPR3AraTLDfRGZQN27p047VPLtW6dDGdjLznoPWsXQ2Ka1cW7psLE7cnGefSty6imeN92CzAIoz096JKzF0OXsIRpviRoQRslJZSF4P410k0sMEOdxQZOPWue8WwtELa8TdG8Z52jmtu0uftGnQSSAsWX5mxyOKqaulII9ipf+W1gfJL/Khyp4zn+dc74ft8aw0cKScj7pOMHucV1iLguhUgFf4z09MVz0qNH4jiaQiIEZDFsZI96qD0aE9zpY7dVwY3UqqYKOMZNYXiu1afT/OWFyUO7IHJHpXQlo7hY5FRig5yvFVbxWubUyRlsoG2lD1rKMmmUyLw1di7sYZfLMS7NmfTFJMZPtvmQ72LZUEjK/j6VT8KzeXJcWbLtO75cL8pNaWpQDyleMEAHG3IGactJCWxQkhmh1OG+eIhmI3BX4GK2LqN5PnGADwcdSKp3O77D5pLgpyR1yPSrdvOk1tFIYtgdTgN1FRN3GMD/KXO4/wnPFZotYorsuFYbjkkHoasHPnEsx25OAO1SFPLhM02c8kD1FaQjYh6jyjPFgDA/vdBUcUsFpGQ3zueQBVCW/d/mBOAOFHpUMMjTMC27J756VpyOwuYvS3jOwVSBx+R9KrXUjMDuZmJ4HNO2rErDIwOpA6+marpNwflAbPQZ5z3pxikK4xY5OnBzz15qe2aRnJAKleOW61SnbbN8smHxgjPFSw3DRliwO4cNmrktAuW52ZsB1OexAyKjjMqsc/KDSkiSQPG5JUcLT28uRd3O7JJye9Re2hRIJjuPXd6YpY5n2GRnXaBUBdlDnc23p70QsqqY87lzycUWBE/2gk7Tg5PHFVhclZzuwI1PpTZWKNkDeucetQ3SxySBvMUEYBHrTigbNBZTKAyqpH8Rx3pJboLhug9DVS0L4Lf8syehqSdoXUBhyOgz0pcuoXLIfcg2ADceRjnPvVS7C7iPKZmA609T+73AgbScgfxCpgA3zgk9OvahaDGWaZiCc56mmorbyrHHuanhi8txySSMEDpim3sDLjgqueAO9NS1HYeijyiynLdMnrVqxdVjzIxLHqAMVShYKQUwO/qauRSqzgnGR6d6UgRbidGIQkKrdM0ssHOApx71GxbAyqnn/vmrcU0co8tTgjuKyu0aWOa1jT2Cs6ZBPPWsUofvdD3HvXd3MSvH90jI6noRXOXun7bjKZwe9dtKomjKSZb8D3mJ2tW27JR39anaKSxviFX/VvlT/sk5FY1ok1jcLMOED8H+ldb4kiWRbXUIx+6lXa3PcjIrSL94Erot+MLKLVfBT7wHEZ5zz8jD/Gvg7xbpv8AZHiC9sXyRFMyqCP4eo/SvvzwmyahpU9lLyGhdMe/Uf1r5B/aM0ZbPxdFerGVS5jKye7qa9DEL2lJSMYaSaPLkKKNxzvPYjgCkmlaQhiOgwfemdGJbJ59akDuVIUlQWySOpryzUYwYfKzA55zinBWwduRkY9Migfd3Oc4P4n2p3luSxI4HOAelAWG7cfeIU9MY5NMx85y2QD2qWNkL/Nu78qeppFB5PQL97JxzQMYB8/zcfWl3dVxgdzingsAGVSCM/NQFX5TJzxQKw0NgfLye3tUjbgQCVcKO3emMQVIVRtz0HWhCOY1xhh8xI6UAKHdl2ZVRngHqKbjp8xJpyyMisEVDu4Lkc49qBggqFfI6cd6BixjKgrndQrPv4YgnggHrToyuCHAOBj05pyoWyqZZjnjHegBrEeVjqwPOW4H0FEyLGQq4bIGSOBRGh3FPlzjgY705Y90RG4Z3cgtQMcZsRlYAQhxkDqaj3lpGIUqvoB0pfMkjyVbaqnHynrUjR4YlnxnuehPp70AyENuyVIY5wvNFBWFdrB3k65GMYP1ooFqOCCTEaq5yCBSzSNJ5auoBUbVbGMj3qVGJHlbdp6dOB71FLIy4DKFCk5Hau9oyInV/M3OuVbg4p4ZXtzuBLJ9047Zp+2SSIMiMUx1Hakij2YDb8PkEEdqVgGOn94EcfSkQOzbpM8HOCODTozKx2E7l759qYNyuADkOMY7YqWAszfvZAowX9R0qJ3KgRx8Aj5s881I0TKjjjOcE5zimLuyxMZIHO4DtQAnRCG7HoKhzu3L/dPBNWcIIFk6BmIFRhGZWOPmY8ik0A2RGXaTwWHGKUrJh2K5AIwOwpu4bOSTg96fA0m/zRyOrZ9PSkMaFUqd23I6V9A/spaYfJ1HUXj5JEamvAJ2DFnERjDHp1Ar63/Zr0sWvw7tZdvzTybyfaunDrVsmWx63eTi1tIowuTgDFTafKrSqp9OcVFOgZVLc81e0q2GwyH72fTtXj4uS5mddNaFy4K7eDis18rvdmGMHFW59ygj7x9KzLqSX7oUFSOcVxQiVJh53+juzY6YrndPmN1e3lqpwBwCfStu82QWZA5OCQK4W4hvPMeSGUq2Sdy13UaaaZjJnQX8kaK9urFtiAZrO0y+nSKbZgLGe/U1i/bbwD74wOHJ6miW6aORCvCsOccZrqjSsrGbkN8QbbtvtBO5s8+1ZoRdnocetXZ5NytuwKz93zkDPPrXRGNlYzb1LEU0qKVVmVSMNzWfdyyLJknrmpGlb6561WnBdhzVqJLYb3ZfmAJ9PSk34CjoaCw2jcw3DpTH6bsg1VhDZsb92c/UdKjmJb5gvAqVFMkbMoxioHHHOaaJZZ0+WNJkaeHfGCCR60l46NdPJChiRuVXPSq6bjjk+tOZ2blsYqXHULhcSBwrN1HFMgl2suemacCuM9art8rHHHfFOwXLryBsNtAwe1LNIzR/P14x9KgUtsPYd6DJuIG/gdKVguaEVwqxq0inaeBirUVwsvy7tyr1BrItSskqwySBEzyfSrKMi/u43GQcbsdRUuI7l3TrqOO+cbVxnGQeK09N/wBHuZrctujPzlv6VzhnSOXcFOc5OOma0b3UndredWTIUBgBx9KznFsqLOqW4ItfKaHYkjcE9cUtjKYJ/soj3RuMj39aybfUmmi+dcMvRR0q1qIlls/ODbGiG5cda5nA0uaukrZ2c8kJYCRiX9zntWqZNvllWyWPTHeuI0XVDcXRuJGCSxgAKB9/1rsFummjG0bWyMBhWNWDTKTuZfjq1lurJWjUkg5Kgdat+FJhdaHD8oyAVOPar97ZreWEgcspweFPIrl/BlxJaTz2u4thjsj/AIjnvmo+KDXYNmdfcNKqLtIHoMdqoapp6XFnvZN0g5XBxirzMzqQFKle455ohy2VKnPRs96zWhT1KPh6dZrPBcNImQ3Occ1osAV+ZicHjFc5tk0/xQqwoPIlXO0cV0sYVjubByOnpRJa3BEeW+b92zdh71WsCcYCEMuefb6VaRjkAEbeelUtOLi5uFLn5jleOntS6DLLW6yROsoGTncDTNPLG3KlB8jEMD6dqsnBVizDeQBnHeq1t+6upSSSrkc9s1N7gSRsR5i7iG/2umfSsaHfa6s0Em1FkXcAq9TWzKm9FJXeVbI5rF8XSfZ57a6VTuVsMc9qIb2EzZdyjopwEY9uM1WV5hdfKSyAnH+yaljxdWcc3zoVGV9OlJhPLLFSzggE9M1KKRWngF7AZseW8TZ59fWla9ceS27zo8gMVHf61fijVbV4UCgnqDWNGywwXKBSrK33R6+tNagM1srFqUN9tXYHx6cVp3F4WaOSOPfCcFT3HrVW4tTd2aOzLyoLEHoafbbTajy33/MQQfun1pvVBcgvIXuILhHZmBz5a1U8P/da33HdGcFSa14UaLyoS2WOW244xWKytp+tGRnXbPw2PfpTTurCsacpdJI5CC0fv/KsvxSZI4Y7qP5gCT8w4Umt2N1aHax2hRzu7iqWpx/abYW7R/u5VwD2J96IPUbQzQLoTaem2UPkbWOOh/wq3HF5AKrKShOCR61geGXmt5prfCyJF129cV0CMzQs24qg5wV/SlNWYIxtXkk03V0vk3eTwJEHHHbPrWw3nXED4jWONx8obrn1Bpk8KXVk8dypOQAVI/UVT0idYG/su4kXKNiIA5O2pbuhotyqq2scU77kPDELyaq2rqqpFGd8aZUdcgGta7VngIjb5gOQKx4F2Suu7CuOT6GimuYUtC+yKXWPsOSapX1wrjaOVPvjFW1Pl2pJzuPGe+Kxb7cGcxKB681tCOpDYpULI0aAl+mc5xUMh8pMZwQp2k5GaHnkYASbm6AhKa7oy4kkJJXIBXJH41sTYsW7xtCdqknAy3vRsXyt5wSO54OO1UrPzoZtzKSCfmDNjirb3Cyylozgs3TtUNDFFt5ib2UMx7HqT9acyukfzfN3PHSie5VkaMdegGPvGql1NK1wqqHiBHOT94+lJXAswuyzu3UlQcjgcVPFL5pZiuD/AHh0/GqjMu1Ny+Wc4xwfxNM2up+d9rr12ntRYCxFHubeSAwz8xHFRyM0JdsCTPcUkt02cb0IwAF70yW4VY1JJGDkgAf5xTsBMZ/McMrkDI++MUiKTdHbtJxkbhnNRowmXezMmeFz057U54pNyNgsGADZHSgdgkaUAxqHUv0wcAmpv+WW7aVXbzu60+5tkWBkEgJBypJ6VFaKWfbIQ3HVTz+VO4WEtJUUtGcZOMM38qvFZWOABg859qq3Nmm3cmVxyc96njdJEH7xuAM8d6lq+pSJJvNWcFfmA+7k45q0f30S7yC/pnjNQuqFNrMZGHUjtUIPly/LuXngk9ai1yh+1opGb5V7YAzk1OjRyD5Pkbb196lITYMKGLDr6VTKOuTjPPSmtRFmFcR7ZCd4POKsWw+c7UbIPDGqlueNzZVj2FWlIwuGYHPaiSKiy3bgMjBkyw/hplza5Qq6Hjoat2ZBwTy3fIqKfKyln79hmsoyaZbjoc/fxHySuOvetjRpDqPhaW2z88HIx+YqtOyrKAFBPv0qp4ameDXZbQt5ay59xzyK7IyuZ7G34KuVXVRGTgSDP4/5zXj37V2iL9juJ1UhraUTKQOzcH+dekW0n9n+I40kfhbjb/wE0z4/6VFf6IV+8Z4Gjz1yQK9SlLmpNGLVp3Ph6QqqnawOex7U05XHDAng1NKnkzlZCAcnIXnHakdlOSA7An5d3YV5zLGxtt4B55OdufwpVc7CoZ8ucEe1NwwwzEhm6cUoTK5BCkH86QxcjeqrGvJ6mkXg5UjI5HtQw+U7cnnFIEJJXnI4JzQAjHcSS2T/AA9qkZWVQpYdeppIo1ZZPmCkc/NwT9KQ7iwU8AdAecUAPcMobay7c8cc/lURVsglhg+/FOMjHgquAe9SRmPy8g5YZ4bpn2oAiX5TkKDgjpUwkUB8xkuTyc/1oDRKrCUOzEDABwKaYflJyo43daAsM2rg5yeKliLjd5bdF5OeT7DFNjcmDywQAGzjHNLCrY+UOD6jsKAHov8AoxyhxwCcc59KYsmHG37o7Ed/60rs0jlmUHHcDAqVD5ZUhVdmzgAUDK5bc5aRcnvgYqYzSzeWrDKoMDC1Gw2y4bD88jtUrNISNzKq5DbF6CgREzKFCqrnkk54H5UUsh3P5jMz4GME/wBKKRRKXZhI4YKfunHeo5I3+x+a67gTww7+uafNtLNGoGTyN3WmNJ5cSoGI6hvSvRZzjkkQROI5GVSBuXsTTPMkjw6yLtzlQRkj2ps8YDR7yB8vGP4qb8yN7jgEcipQx/llrYsp+bd8wB7GmR7ThiMAZAz69qmWN/IDMMHPBHvUAHLbjgY6EdTQ0A0Z5ZQckEHnilD7YyrbumPY+1OjVVkYMcNxt29KaqgzH5xgno3elYBrrlNgJA67aIWYDjg7htPf6UjIyzSlCflPbuKVlVoF2HMgJ3DptpAOnZmLIyhRuOMAVEP3YxnqO1IM5BcHkdaU5XHY98ipAWNd0anO4luR6V90fCi1Wx8A6NAFx+5U/pXw/pkayalbRlcK8qjjkjmvvXQ4jbaBpUO0DZCo/Su3DL3JMmXRGpOzC5CLnaB+tbOltm154PasZdzzvnPTArcjDR2YGedvpXz2LfvWOynsUbqfLMOmOKzWmVCV3gkdOehpL9pQNyruGeazyiy7ZUITJ+bJrSFJEykT6tcMlsAyfMw59q522ubZrB0DBZNxx6Gr+t6glvCY3Jd8dTXEmSRm3D5cnIxXdSpaGM5WJr6RfP8As6x4Bb5j6mrMNvblDLdNjI+QA1n/ALxpw7ckcmiJg7sWz7c10cuhlzDmYcgc+maz7tjkEcGrLN8xz26VWuMsSfbpVRRMmRMS2OTnHegthDnrjimhj6UkuXG7cBg/nVCK3WQ46U9iQgFBABP60kmRjC59qYmSWaNPcLEpVd3GSaZeRmGdo9ynaeSD1ppboehqOXqT3otqK489eP1prg/hikVvy70FhnrxRYGwRuc7c/UUyeJ8hijKD3xT/unjI5rZg1K3ksDFdQ+ayn5TnFJgZdpBwskynyz+tQMV3ttGBnjNTXt2JpsRjYg4VfQVB2H60Awxh8HOKVSyMwAwO3vTW4H0PamycEYyfeiwrk+N0TfNzS2Y8wGLcB/FzUYPIJ60kpJffxk9MVNhpm3aXP3RJjrwQecV0NtPvtX3IshRdoFcZp2WlTcwwD1NdAJ1bKorIF5LDqf/AK1YVI6mkWULCALdSyzExov8K9z2Fdvp0ySW0KeWVl+8wJ7VydmyR30is64fDkMM5rbsLmFlDySO53EJjggVhVVy4nTwzboyvG1hjIriNSEmkeJEvlwI2kwFJ5I9a6+zZWKsuR6A+lcv4/Rf7RtpW5Vl5Gaxpr3rFM7G2ZXsfNhbcH+ZiDxTrd33Ptxtz3Heqfh3Bsl2Jsh4wme1WZ9wbzY32KmTgdPxrFqzsWQXtqGuIbhg3mR8HB7GrysrBCmT15xUSEMok6iUetJZsTB94AxsVJ9ahgizCvlqc/L6D1rOu3aB45Hzhn2nHQVoSyZUsVyBgjFUtUhNzb7VYqCwbcewFERsuJ/qtoznGd1V7pcELuzt+bjrkURTbrZXZ9ob5R70TeQdxJwQDk0uoidMNEGyNpGRgVjeL4/N0rBIDZBGetaWlq6xtC5IfqM+lSXHlzK9u8YfCnmpTtIdtCvojRnSYlbcpVMY9aeys1t8rlRnPP8AKqOnXMkam1kCiUH5R321qMVWQErjIHGOM02tRleG6VroxKreZ344rP1vzbV2uo1UhsBgR1q9Idr+Zu2HdRcBbu2C7mIA6epprRiG6NdRzK6RhdoXDDFUtPVRdXW3jy23KuaraTdrZzGBYtr5OQT94VfuXjt7tLhUMQlGGPrTa1BE0oaS486RQrKvGDwR6VR1e0aSx+0FcTx8rtPA+tXiHvI2ZDg5BBA4wKhhllf9zNG3U5IHX2pLQCxo7farYG424ZBuPXn1oRFUSpu3KTuX0ArG06d7fV5rDP7kfdDc/lWzcRnejJhVOAQDScWmNPQ52/U2+qZsiIiVxIQeefatvR4riGISTTs4YY2kdKzNet/3kV0uFaNsFz1xWvaiJrVJWxjHGD3pz2BE7OvmmInYMclR3rBmjSLXlkWcoXXAf15rZRTG2/axXgD3rP8AEi2vkr542gNncONpHSoj2Bs03dl3MrlguM8cZ9aoyxrgSAg5PbvUtoHfT1O4EhQQd3Ue/rUEqyJH6AHt0p09GKWxIzncF25G3Away54wAzNKqsT93FXZHbekijKkcjPekEImjJZcHPPtW60IMpQoSWRS4kVRhweM1UtGXzCWYF+cknn61qtD96NVKox+Yg9fesy7jjhO7/lpyFfHBFaJ3ELDKz3DjKt655qz5O6JSssYCg8jPGaoRMrOEjzvY/3eh+tTW0qkuG2ggEFQTQ0CYiEq29snYc7uufwpLmT7R8wJYHBOO1LM47LgPnleeaLUW4mA3MBjufzzQAu6FVjRGLPgndt6+1WWeN4gpUxtjkkYAJ7VRu323G+FvMTqF29KuPGLoCZmTacYxxtI4qWNENwBG4Hl5ZCDnvikdtyfdKE98ZwKmmRvs23ymkCnrnofrVOS63xEsVVwMgEdaaAmtJxv25L7Twemf/r1pRt9pHlspQdx3rFt9zP5ixuABk7RWrbuwtgqbiX5z6USQ0ywYreHOXVmH8PY1XaX/SoxGuF9fSnJHjARc5PTqfc5qW5hZIN3TjOCOTUXSGSy7Hw+cP0Ix1FQWO37SV4IHYipdImFxHiQYI9s4ov4TBcpcxPgE7XHTNRzpNodupoBcn5lCnGdwHSo3j+bLOirj8frVmEq8G1SARjqc4NOWHvJtJ74HSuf2updinbSRmRoWkLe3rWiIV27RHlcdTWPcwGC8F0UHBHC9MVu27iSEOjZHsampNqzRUURLFGqghQOe561KId8Y24Qd8npWTcSyHVRthEkTfw543VoK8sau0yhYiOF4/X3p88rDViQSGGYofxq1PI08QZNvA5GeorFihvZplnh+aFyVILc8dvajWLqG3VVhYqdvzLn7prfku0uoX0GahIrFW+4RnHNZF1IbPUrS8G4AkZIPoap3OptNNhyWJrR1BFn0KKVQAUINdNuWxktblrxopS+juYxkSoDk+3NX/G0y6h4QtLlju2ADH1FVdS23fh20lYAvGAD/Ko2xc+DriIn/VjgZ9K78LLdGc97nxx4zs/sXibUbfCqBOdue+eeKyTuUEnhj05rtvjLbG38YtKy/LPErFSOhHHf6VxnlLu2n5RjcW2/piuWe5QNiH5fMjkJUbsUokDEBF2kggk85pH+7t8zcF5wR1NCsrKXkZg2PkVVzz/SpGMEY2/LuZu59BUhQKm7coz2UggD6jv7VDtyS/B56Z605/3hykQTHG0Z/PmgBRG275g4Q8/hSfxfdYR8kFu9PEamUJFl274yBim7tzYyNqdCvegBFAwQehGR2oOxdjbW9/elG0/M2/pwT0qXYqqkbgbm6fNnAoAWSQbThAM98DPtTEYSNt/hxk8mmlDI24Entlj+lS2y/I8aKA/8TEZ/KgEIiKWYdefkY8Y9/emysFztbcT324NBYK6sp3Edc80zbg/e5oGG7IGQxz61LExTJkXhvu/Ng1ESD3UEDuetSMkbgSiXBGMjbgD6UAL5YYO24MwGSMcimyMVK/IQh9ep96FlZnwi7Sf19+al3FXQMokbGNr80ARzMpbK5GAOfSikZk8zIQkZ5B6fhRQIstJ5kIjZOFPyvjke1RmBYhtxvDH14P0NPLSh3hLEZ9B1NSxnYsluo3I+CcDke4r0uUwuVSdreXKWCdV9VpQA8KiIjIOQWpGUPIw3H5AcHFIMJbKV6EZIP1qRiqxWEKrFskhlIzUP3v7vH4VZCMAXTKA8hQe9QtG0hVm4bd1oaAbuQll+8xGBxjNNi2AOr7g4I2nHWpZUZmMirGhDZ25oP+tAkXaSM+vWgZFIQS2Dznj3FNk2hxIvVuood2+VHUkKMdKWIbmOF5OABjrUWuAmNp5XJI4zyMUNIPs6qQSQMD6UASbX+Vvl4f2Ham52x7QN2Tz7GlYDX8IW7T+LNLTZnfcoP1r78ubVoLbTU9Il/lXwx8K903j7RYjGrq91H26YPWv0C1yzKtZjPCRjiuyk7UmS3qinbqN4yBnvirt1g25XPaqtsMTbR61evVjGnSSFiHBwa+Xqxcqh6EWkjmLqR441+Tdyc1m7TM6ooAUnPNPvLn5/LAYqT1zSHKnIb5VUnpXqU4WOWUkzl/EEwmvPJK4YNjPtWZfbEdYwvTHFT3EjLfSvtDAngntVTUSX2yKOQOa7ow0OeTIZi8Zbn5SMZqNWAG1WJp8boUYSKS31qpkg1dibkshGPpULlWz244pGZjUb9SQcChKwXG79qlMEe9Qt93v9akfOP61ExOOTmmTcaXJx8v1xTn7HuetMJAx7n86O/XimArjjr+YpvynJyPzpWb9OlNTn/GhIBnfb+NKy7RlfrSoi8sTj0zTWPy8MSfamIcN2ORjOKjY7D93BPerMcc0gBWNiCPSppNOm8vPGewosBnsen1pR0Aqea1mjG5lx68VXwP4s0hMSQFhnAxR1QZBPFKW4Kj9aSPO372B65pCHKQfvEmmZ+f5R+VC43/hx6U5z0xkk+gpDRJageZyB065q+l1JG25WHTuM8Vlq+Jcc+2Kv2SrIxGBtHUnrWckWmacS+ZHJfLgMBgjsOKvaFeqt1GqshDISR1wazI5IpojDbuY1Y4C+vvRYItneyRthcj5S3WsJRujRPU7+F3mMbRr+7AJyvrWV47tHn06KeJWIjOW9qn095FVXjlTDDnn7tP8AEwkm0eRVkCg43HPFcu0jR7EngWb7RoymR1Yxnb9PStuRFYcADdkHFcXpWk3NnAkzXDCF8OwQ8cdM11tvKkixBMgMv3hWNSPvNlJ6EwEasqjAYAZ4qnbTNFqlxbvCzA4ZW7VcuIlW4VlyQRz71C7kSRSFsAEqxrOw7lrCvGzDjcaZKFeJ4+qlcYpqsok8tWJ2nkVYAXzCoBHHXtU7AZmlr5xeHqsTYb/CrskUcyNn5UPUHvUFivlXkobaFY8EcbqtSo/lHYoxmlJ6jRSu3aHULQRjCMCgPpVkAfatw5K+9R3EAmkTfn5CGXtirCYXEmAdx5PpSYI5rxGJbPWYNQVs5OGA7Ct9fLvbdZAeSMj2NZvjKCOTSJZOVZMMD60zwY4bSAEkMh7jPKmresLh1Lt2oZkWRdwUetT28UbSL5cnyFegpcRpvXducjJz2rOh89LvMI3jHBxiptdAZPilZodRUwxsSpByBV66ha60oTy708sBtpqzrUn2eFbhE82RTlwRmls76G/s3jZSqMCCMY5q7vlQraj9Lng+yh4M7jjK4qSaU+aN27JPCjvVLSpI44nt41/eQt+Yqyzr5uWjLNjIyehqXuNGFrCzLqQnhjfAcBhityZtlkjySYj7Y5NVNfjm/s/zo9qsrBjzgkVPp486zRpOwGec/jVN6ILEd7G9zpkicg7DjHfiqfhmdptKWKaTiF9pXbk1rQfvIGTjcc8+1c5okq2WsS21yNplJKkGjeLA6SRvlVVfIIPWqWqww6hpbqyAuvqOePStBTFjBywHX0NRW2TIQ65znH0rJDMvwvJLIJ4ZIpEjjG1R7VosrFmTOVxxVS3a5tdTKsymNiSSeKvXCSKVZRke3pTfxXF0KMw/dnJPytyKbExjwR8yDsetTvH83zZIfg1VeOQPgnGDx9K6FqiCS+I8ncANjfpWNdxKoX5htHPBzzW3abLmJ7dvvKdwqlLZxeVIsisH5zihOwbmWoQlMSZ2dTgjH1pm796Zo0bH8RzwavpCEQqyvuI+bmqLMoXayvjIz9fetSSWNRtDM2FBym0cjimCPF0gWRSxJ3HsfwqxMWjEYwAA3H5VWfHkbWB3McrIP8aVhm2Psqx43KDjDcdR9azzcwAPAgC5OEK9/c03zN1spdzkDbnHQ1nGRluNwUFc4qVEbZduFVlCiRkPAfB61SeHZcEeWGY8rzVi4iCtG21m3YbnOTVoRcCZdysfXGMelVsJliykVbPbsILAZ+lWYVVYwwUZzhR6VBZrggScAAnPXNXrVVy7dM4xxWU3YqIy5jWFTLAp3j73/wCqp5o/MtkWXBzgkAd6dsClyseC3HIzkUsYLOBH5ijnPYiuWUjRIzYY57DV38xzHZyrgY5Ab39K1bqFXtj8wfgsrdcVS1e3VLVj/FvDEPzuP1HSrml3H2mwjnU7eqlew9amV/iKSWxk+Gb1bYtp9wyiRXyWJ4I7YroQUZ27buD61y+r2q2esR3SsVSUjp6V1EABcSRsSCvbpRVitJLqEb7EcpAcq0YdSRuPaqBvHt76O33IqOSGBQhR6c+taxRh8oxuPJz0ArG177WqxMrgJvyzYBwO3FKFm7MpmuCGh8y3VJHHOOucUwXELx7HUecx+644Wls9ksKBVAccPtODn3FP1GGYxiSzCGRT8wccMPes00nZj8yK5W9t7GSOKMLk5ATnNc3cFjK27PJ6GuzsryORUDEhwMMMYFU9V0OK4ilkgYicAn2PtW9HFKDtNBKm5LQ8+uY/LnLdMGui0oifR5ouD8pwDWHrEUkco3oy5HpWn4Tl5kjP8Qr0KjvG5hDSVi9pUwm0KaHPKHIzWBqGrfZ9MmtVYqJGySB2rS0n5bi8t3JHX+dcj4ojaS2ljUtkE4I9RW1NtbCZ5h+0FDBHrumpDeR3B+ycyDjrg4+ozivMo32rIojWQuNu5wcqPb3ruPitEz2em3RXMpLozepGDXCbZMFVYqD6nFTPcBXTBVSrdMkDoKRCyKQW2cdM8mnxwl43ZW2qBnL9WPtio2ZsBSd3pjqagBBj0P4elP5ZFI3YA5zSsWdtoAUcBQOxpWJTMcZDpkHO3r/hQMYh27lBIHOBmgjaNo+4MZ9zTg5Zztx8w+Y4pIzy2FPPAA5P4UASmSHLFEePGAgHIH1NRO24nPzDHJ96VgY28tsNzyMng1JuCKAyleOACMfj3oAbA21gwlKMOVAGetLIUw3ylmBADbuM9yaf5mDvDFcrgjgbh6cdKaqvcOGYoBjopAA/OgZHCvz7uhJqwVQEN/rJCxLbjjjsKR1QqI1GB3OenoKjw4B2lWHrnBoGEkeWXdt3HBAzwPrTfmCj92R6EDinHaT5ZQjHLcZYn/CpoSpk3OB8mMIzfKR6UCIxGwcMxOzjq2SAP5U941KNLDt27udw5xSSRSyBnk2Qh2wFB6fh6U6MybfLHliME4JXv/OgCud33V5Xd0HAoqd+pUgxIegC5yfxooGT3ImLs0ZXk8A+tMimcBpFRQwYfKe/rUrKVYRyDB7HHrTEQrvjZAygnGDzXq9TBg8ZBcxfIMEyZ/lUDNJDEgLK0bA4GOlWiySeY7HoFyoHUVFLCNqtv3xMTj1WpaEQXDL5UIVWVlwDluCKFjBD5Q/Lk/e7U9gpjITc2wbcn060iuoAKAujfeU1IyBlVrUHeeXx+HrSS7hIQZF+XA3CpERTERwP4gD6imuQxZtoy3G2k0AP5nmP5jYBAIZehNQxlihYAZBOQDzT3YtGB2zShoySoIG5cYx0qRDI32scsSH+9z1HpSlipLIo2ntQy+XkYxg4JpE8xyOQcdRSYzufglCsnxR8P+WT5bXS5X056V+hPiONUkgxz+7GB+FfAn7P9uX+LmjBPmXzQ4PpX6FeJYGEMD4HAwa6L2jFepMuhw8M22+WPnLNge1dXeWtvJ4Mu3Zf3igksOuRXJw7R4gjDcruNd6beOfwldRL92SNzXlOKUrnQ2+U8cUfvMBsjPFP1ElbOZicYUDP1qnu/wCJk0YyNp6etWddOzQnkxyzqtd0Y6oxvochJg3D7Tx0qrOfm25OPSrC7S746/Wq023zMNjPtXUlYxuQBRg8DJ7elRzcL/8AWqRuOOuelQ3GQOKm2oIicg8CmE8k8EGkOcHrzTPanYQjjc3B5HvTHGD68UIck02bkcfyp2JGOcgEnvSHJX096QL8oFDlVC4Jz/WiwBn5R7VLb201wxEaHHepNOhjmfay5/pWyAsEYjjwB6jrQBQj0wAYmYEnt2qSO1tYz90n8Kkk3ls561GEbGG70ATrOFULGo9hinJI2eWxUUcDFxGfmOMgj0qNS+xmbgL3NSMtPIrKFfDD6VVlsopI28vAZuac6sFBbnI4qNTIpyaZLMi7t5It25duO9VUbK/ezjv2rp5VW6h8tvvdc1zc8fkyOjZzmmSxo4OcH8KkLHAx+ppuPTPShFHoenekxoUsVIbvmpklKZ29TwTUXRD8uSfWkAIxzipaGi/ZvGWCljGexHTNTSeYLwT3ByuRn6VTtJvL3rtUkjqf6Vfjga5gVh/rACxz6VlJWLTOi0u5lmh8yGAIgYKxz1FaWuQSTaO0a5XbyAOSa53wxNFJIYLmXyhkcnvXXRQ7LiUrL5sKrlCfWuOorSN46oLWN7zw1HHGuJNuAAO4rQ0pG8iGOXPmJwRWR4c1LzjdQxxlSpOD2Bqxo13M15PbspZ0I+b2rCa3KRs3DAqSWI2nAIqBh5sLJgHjj61ORG6AqCQDnBqOU7cmNRxyfpWKGMsJWe1SQqDIPlPtVmclU4PB6mqkBC3MsKjAkAdR6VdGHh+Ufd4NJlGbdN5FxDLtZt77fYVr7cJuJP4GqeqKfsRkYZaMb+Pao7a6+1xRv5mNy7toqWrgWHdpMr909ie1QWBMaNDNMCwY7Qe9WAi4KglgD+VZ9+y2t/bShC5YFT7UrDLt9Ak2nTQN867TnNcr4LM0c91DGw2qelda5IhJIY7+MLXL6Jb/AGbxPcqpKx9we9XD4WhPc3m3BRJ8oJ4PNJcruXjMbjptq4sUeRhfk+lVpozHOJFycA4FQmBSFhIuny+dcZyd2aZpPkqzRxsrM3bHQ1etfMm3LMuw5yPeqP2eWHWFZX/ducntg1SYECK8GsyxyfIJeh9auXjbdseOem8HtWb4nSYX9s8ZPLcGtKBS1oVODJznIp9EyRuyO5tpI3bJx8oqvoFwjLLaAcI2Tx2qT7UtrIkewdTuNUvM+z332hFIQkgj0z3oHc2AwSR1XK5HHHFcdrIlXW0kVmJJA3dMV19wVkgyjdCDnPWsXxXBsihvY+NuCeKKbswexs26usaoeTs3Z7VLH/rUkHC4OR71BYypdW8NyrEqEwQKkQcOyYA7elZNajuUdcG2LzQdp4568VZimjmsg0beYU53CpAjTQuj7QDwuay/DoEc9zbsDFJu2qG5GKfQC3HulQ7snBIB6U7aXhKk/OOhp07CNioXcOucU2NQHKluSc9e1aQkSzMuQ6yE8jaO3BqW0ui207sL0bcM5q7PDuBxwT39az47UqeBwSe1aqzRJHczb7gSbgB0xjFVrsRM4xyW7r0q5exrGgVFJI5JPas2P5iRjgcirihE0++RFAxxgEHuPWkQLtVdgkUZpw2yQKq5U5PHvTkVkJ6gEd+5pjIzudipC+X1ABqrLHsdgF2r6Dr9RVqGEMzO3HHQU9YWmB2AHHc0bCIk3qoZWHy4xu5NXS3mJtC/eHQetVlt2Ev7vBYntWtbReWu4cue2amTGiCNEUogUAngj0qXUbhLSWMNli2AMdDTbqLbEZCPnHO4dqhk/wBMgM0cikRdSeNvvmsZ2LRrPH9otQYSM9etRxJJGrRTOGQn5W6bak01oZIxHG8bMOQUovlaICVIhM/QgnFcnWxoP2iaM7SvXBxzmsm1b+ztcks2XMFx8+7ptNaUk2zO1QBwDjt6VT1i1MjeYWdGQq6L1z61cezGWdYtkuNOl2qJSvKAdRSeG3LafjGHjba1XLLZJFuErYP8BXGPY1W0iMwahLbq/Mvr09qI6xcRta3NMBSpBDNnr9aq3Vus0YiYAx4wyHqfpVpATuxnIPI96QrhTnOD0zWGzLMfQvKtp57RZmeVn3bzyMen1rd8xY1OeeKw7zdaZ8jZHvGBlOCc+vrV+1uI2YfeDnAII706kbvmFHsTxoGYMqCNs7iM8tVi0meZ5IIW8pgoYNjOfwqOF1b94YdrAEbmI6+lSaOs0komuNowu0KExg57Gs2uZM0joyl4w0We80ZcYnuEYEMg28GuU0yzuNO1hYLlNjEevBr1BtskZ2zMnPIrH12yt5I/OkAWSM5V/wClOhipU/3cloE6Sl7yOKKbPEMqdA/+Fcz4qhb9+o4znFdTrC+TrcLjB3gE1z3ioFnlGMnH9K9ulLRM5JLVo8d+Jdmf+EQt5lBYRXOSSc/eH+NeZymLCMqybh98kjB+g7V6/qSNeeCdUjZiPIO9cdgDXkRCBS68ucgrjAHtVVNWKwxZGOQoyBk9OlCo7DhkxnBY8AVIImcAxRMuASXPoKiVN252Vj0xgcE/WoBDgOu3nGeQeKcZN1sVKkhSPmxgKaFVVDR5werAtx9KWWSTydpdAh6Igx+g/rQUMyfKAQqCGLbtuCfxp8BbYVRXLNjaQ2ADSAIqFCpGFzljyPypC0aBNg8xmX51YcD6c0CHO8inc/lqXwR0J+lKytgvuQl+q55PvjsKT5RjbGz45LMfzAFNSQLkSIp785zQMVIW+Xe6APzw2efQ+lIzO4RW27FOBnpUkKxKN/8Ay0xnadpGPrShpppAytufgA4yB7elADbfMkxaMts6sQMAVIRGIWlkjLH+EA8Z9z/SiI+XIypGGf8AiIGc/j2pW3NKCjEBRu5PWkA1Y1ESsfMZnBACnAB9PeiNdqH94yjGckY5zTUZlYsMfvOgA/lU5e4VGjZVZVPzHb0P1pjEuPNMe92b5cbQTwPeooFCMWmLKOT1+9/jTgrSD93E4Xo5xipNojjIuEOCMoCcH2pCAo8oVzjcT8q8ZI9zRUIR1K9EIGc9QaKB3LsmPKDxyMwHBDDp700KYbgMMMHGDg8j3qWBzBFNHJnBGBgVWRv3wOcLjhsdM167RzCRDO/JDnI3etK+fKKRjIk+Yj/CpLSMIzDKh3GMHvTZNkPk7ODG3zZqbAVzHtjlZfu8d+9LEN2xT+7G0FvSnzDc0qoN4PPHr7U23XdHIfM2jjAbuR2oshkEMchdlIB6gU2QYVJSxx0b2NPeTY+wg/N6HpTmZRGsLLlD1b+tRYCKLbks3zrzkd6I2iUBZFO7tTR8qyNgcHGPUetOjiaVSSCR1DUgGNvVtuBlsblPQ04uvXG3DdO4FLJuYjdjBxgjtStGeUXBK9felYEeqfswQxv8TbOXO/Z83I6civ0E8R4Ninp6/hXwT+yrbt/wnbyMuAkIIIPvX3j4iVptBE0fQIGP5Vc/ihcHscPMIlv1ljILE9K7fQZjJ4ekEikBQ6/XiuFtxG15GMc4613fhF/M0ySJuiyEfga4KsbVGbfYR4co2azLu5+Y9qs+JHP/AAjoVevnVZ1m0kt/FN3AVACyt+VSapatPoDKOdrEjj2rtg9UYNaM8+TgnJ5qGYNu6VaZdjHcMmq8+4kdgO1dZhcicnaMccVVmPHvVpl5xznFVpVz1zUlXK2Djqc/yphU7Qf0qaRT26ZpGOF5IoEQY68HJ/I0yUnbjqPapnIwCAfaomOcjinYRB93G09+3akPzP8Ae4705gMjPXviliGZAq9SaYrmxpkKQxGZe471Nh3ddvI61Kq4iWLsBzToAWYr8oVe3rUNlJBBCzHc68Kegp6Qnz5JI1UqRgA9qjufNt4GYM4L9AB2q5YD7RoziMkSgckdc1m2XYrWS/ZrppGkWQkEYHamGSEyN5yjaTyuKzEeexvFeZGAzzmtx7S2vbT7Qj7V6k0PQS1K08aBgsS7gR8o7gVUaJmXbkhweh7Ve/tC0tYQsI82RR1NLLaveRC8U+VK46UJsTM+PEb55wD1qnrUO8LcJgDvVuaOW3kEUyFSRwfWmzKZ7OSLoRWiIZgYBpd2DtJ7U2TcshU9qY7DP0607E3JkIbIB596HXIz371FuXIIB5P5VIegBPNJoY5OnU5960LKRpFG6RsJjJ9BWahydvb1q7GyLGE3D5x29fes5IpGxGbaO6Ei4bADHiul0+Zp4Y2jkAXq2e49K49GijWPyzltvzk9/auoskjjtY1jVgrgHIPIrlqo1iyxoUZtdVukZlDsd6pjrV+dltNTfji5Axt7GqGtM1sbe7C9TgsOuKvalPE0VvLGwDREMd38QNck1d3NUa4YodpI2gUg3tO2VG3HHvSJtkdH/hK0O371c5HPGKxaGMv2S3KXY+VkODjuDVxSskA2tgMMggdaq3K7rd1YBiQcZ61Jasfs8Of4flYDtUNDTH8Mr27Ek7TVHQSv2JomGWicr0xgVoIPmLqoJzzms2wjaHVLlTG2x/mB7E0gNEoFcrH/ABDr2qtfJuttvBkTJH1q00vk25kYZAqAZmieRODnOSKXUolsJfMto3kXaxXn61z/AIlV7HVIr1QQO+OhFa2n48xovM5zkfSpbq3juJh9qx5ZG3B7mhOzDoSWFwt0gaM7sAE0ly25NoHzHpUdlCliWgRguTkeuKdJuBKqpJ7Gp6gVpvOEkcivnYMEetRan81r5isdyfNwOlXgwhT5l3E024hzA+1cl+M009QMnVAG0uK63bincdRV7TVL28crnqOuKht4fMsp7OUbsKQKPD900lqYVA/cttwabegIVrbfDOwKs7txnsKVNPVLd8kHahxnrmpp13SkpJsIPSnFZCpjkbDnp71N2gsZGgyPKr27MzRg9fT2q9qKLJps0bHIUEDjNUdIMllqFxb4XcSW5q9Gjb5Bz5bKcZ6E+lW1qJGP4buZP7OcAfLG2OOpraTcFjMaiRT94Z5FYFlINN1SW1kGxZVymfWulhCmMsThiAePSnUXUERSssLjd8xP8NZGsubW/ivIydnIY46VsSJudPlz1qpqiq9rJG4DdGxjtUxGy5HJHc2cci4KEZzVC+xCsc8LZYNjnofarGjeXJpi+U20qOg6VUu4MIQrB1ckbD/OpWjEzRVg6bvvZ647VDIvz5Y8ZxxU2nhfs5VcZj6gUy+KqyLtwOufWqU7OwNaFWS3Ltndk+/pVIwlbgLtGBwPetmIbcbl6iq2qqqorr1B5961jUV7EuJQ+yuWx5Y7/jU0trKygNHjGCM1Yi8t4423AHvjrVqSIMu4SMR1xRKpZjSMqO2mjflcZ6jtUsFu6B9ygBuwq26lfnyWU9MUsSqZeORjv2o9ohcpQMohk+QAHuT1q2jJgMc4PQg96h12ILaGYZUrycd6i0C6W4tCEwZFyOT0pSleF0NLWxelgaeLaQeewqibZdNRt1xmJz8yleD6c1tWs0bRDaAXAwc+tZGu2000Nw2GdcYVFb7vviuaEm3Y0aKXh25FnNPaXkyooY7GAx154NdHG0BXOS2Tw1cnIl5FbNcRKblAuOcYHHXFbHh26jmHlzxrFIAMIDV1IfaQI00t49zhidvp61Gd0pwFcPHx8w61PIjtMI9wUAfn9afGCpbLNkjsOM1kijOtm+z6iQ/CTAkAetTSqYbhZgu/f0AHPFNubWPyCd/zL8ysRzmpJInkthMjhcjp79qvqMR5pv7Q+VsqwyCaseczKuBlu6jqazrmZZIEuAnzxcOF4Oat6UHlt/McYJ5HqKJx6gmJfRxXEXzhyobjI6H1rNjNxZ6mvlN5gZSSOMnnpWssMqiRWBJLZHPWsPXoY42jfbIrb8AhsYz3qYa6AzoLS7M100exlRQCSR3Par8jpHKJEmKjbggDIzXNWCTTIbe4uJGkZtzuhxyOn4Vt2Cvg+Y7yFW+QqM57YNZSioXNI6l175rY+ZPAZEK7t8fPy+4rI1DWLW4hM24TWL/J8vDK/uKm1FrwKsheMIkg3BOpU9ciuL8SWa2GuNFCWEMmHUHtmtKVGFSSvuEpOKL/AIhI+02kq9McetYXiEZnK8nNbOuHNrYv/s1ka/xJnOOnSvSoq0bHPP4jz/RLFZtP12yKBmaCYgfQGvCGY7cKuHzt4719IeA4Fm1PVFbJV0lGPwr581JFgvnhCCMrIwyDuK8nmtqgmVpY5iyJI8m8Da6yEgj29aF+VPmkGOnC52j2zTuUlAZy7sCA23kk+veohzITMpyvv3rIEEhViB3xgcYp+Igm1mGTjJAwFP8AM0okxhXUYHzc5z/9ao13EHhSO/GcUDFgVDKFaUon8RC5/TvUscKvIzGV5MHjC7dw/pTtsDmQR/ugrKDuYH8f/rAUy7FqkgW3nd+Pmdk25b0AHagQ5gpDOGjyOGUnn2IpUkjdt37zIX5gdvI9vemwLIu1o2C5YjcWAOcc0qHD4aRNrDGcD5f8KQ0RbFjDecsgdvQcbT0p6hWkQ+WGyOgXj3yPWnKkLnMcnP8AH5hwM0qosRdpJCjgghF5x+XSmFhrbcsAXB/uhcA8df8A61CjeyZzgDaRnrUk5+fzHl8zPR8k5NIF+YkfIijh1BJPtmgZOruIJID5IIbONo6/XHb61CxYQvH5o3MfurwCc/rUaRb8Kg427iVPQA9/SrCPJDaMtuzBmXEpA6D0z70gImhvCyszDJ4AU5wBTreNYrgKGR5W6vu3KB+FLDOihVW3CHaRluSx/wAKljh3o5Kv5aMAyxISu49Bn1+tAEDlgjIimQs2C+OAPaipJY5EOxYmUlshWQgrRTAuXDxTRRTKo3Lw+OhNRx4NuzQBTk52/jSBZYCJBFuRssMelIkQMjFGKOwzg9Oa9lnKRzYbHmK3mbsMB2HtTECSRyK+4OF+WleGR7pY34Y8Z/rT0R5fNCLuKDGfUVm1qURq42ouxlaIghscE0t3tdBJggsSxwe9NXYYikcj4JG5T6ii2Akjfvg8g9xSQESlXgVWjGTgA0paNozCuQykjJqCdSpAUtg9PapGVX4wQ+BjHepEJ/qy0MiGNxjr3qMJLtOzO3noanlLSt5gzIQAHz1zUMefMLIzIMHg+tJrUaYKjGIZGAPlY5p8RBBjXgsMgnv+NEhDsVwBnHA7n1qNo3VxExOGHShgj3D9kJHn8U3wbLbIePbrX3HZTC48IISw3GHbye9fFP7GkO3xfqYLcvaggZ9zX1HoA1TUIntbYsIo3OcdK2lS5opt7Axiw+XrFsuTgg5rsvCDYa7j7BwRXG3cc9rqdstxgMr4NdV4Uk26pcR+qgiuCuveZqvhOJ8ewGLxncYwPMAb9KS3VX0oQsvDzFc+vFX/AIrR+X4ht5gMF4uv0rLRtulW8wP/AC9gfpW1PWKMpHnWpwm2vJo/RyKoSA53etdT4+sWttVkkAwkg3CuW25XrXbHVXOdrUicdTVWXPPbsKutyDVKY/N/WkkOxAwOMdKZIMfd5p7ct7dKil5OMYp8ohj9R2qLaMgY5p7Nk59OlRP1yPTrTsISQ8Z64qTSl33S8fXNQPnJzmtDQ13XDNzwPWmkSzSkdQ/frVqHylkdrglNvIHrVaNVa7HmcDrU0Tx3l19mMeRn73rWUjSJe0y9h1HfDJECq9OKtQpHaxTeUoGOfrWXe7tPPk2UJDEctipbSaeG2L3WSX7DrWTRdypNJb6lIsbSeW3TBFaVnaR2thLA8nyuOM1kyWq3F8tzBlY8jcDxUXiOS4E6gttTaNuDVNCTL1tYWVmxM26Qk5GBkVatpPtkn7tiqJxjpWVbXM0OmLL5gck8Ka0IpTJp4LYiZ+49alpgijrQu3ul6Oo6EVWtThjuyCaSN5oJnikLOpPBzSwn95kZOM1pFaGctzntRBW8kXPQ8VDxt3fzqe/+a7kbtuquqjnPHrxWhAoYldq5GPbpUgbnj0qMD5s8gY+lOQrSaBMeMq27nj8qsQxGRycZ2jJ+lVwd2Vz+lTpI0ZVlIyQQQDWciizFtYeVnnORXR6LcSMUiPWL16EVgabELiUHOCvWtPT7hl1FlIOSNoUVz1FoaxZ0niSVZNIXYoSPcMmpoLWaexWKRlyVwr+1Vb4wx6OyXUbYxlQPX3q54dv4JNJiz1U4ANckloaok0cTW5NnJuJXgOD19q2iBjdjJHBGelZDT/Z5xjCeYcEnqCe9apzHZnLDd1YmueRYokXeGYqMjiq9g5imuYZPlyQVJ6GpfL3IDtD8ZUii7VI7i3nYcvhfpUAiw3mqykYIHX3qpJJJb3iGR8rLlQB0FXl+UMeQT2Peqeo7XET4y0bc56VAy2GXYqswdB1zQZAyMIx8vcUPGvl8LkGgKmwbMgHqM0rFGfLG0N4ssOSuMMuOas3Km4twmCnGRntQ5CyjaNxHrVtGVl3cNnt6UmBm3xSM29wXJLHYavtDG2wAnOPWs7VDb+T5Up8v95kZq9H5TW6yRtkY9aGtAIrpUyoD557etPGXT5XHB6Go59kdtvjVgwPepINrW4dTuLcn60r6BYo7WXUw6E5P3h2qpap5N3d4GyRnBC+1X9RZoQHjT5h973rM1qSWG/t58HZIRnAqou4maQUSF5A2DjkU2S5ffEeSoHLY71PMMxhYMYJ+Y46VWPCmNfmTt70tx7GZrUrW19DfBVIkG1sdvetZhmGORnBRhyap31nJcWQChcrkgVDptxHdWPlqxE0OVfnjFW9USVPEsVszx3fKvGBg/wB6tawl8+OBwpII7VQ8Q2v2rSRNG2GQZxVzw2rQ6crSbWG0fMKJfCHUvyt5kbAAIydAarTRrcQHpymMinwnLvggoTwahWTypDAr8hjg1CKZV0KVbeX7HIpVgGAJ9O1XEgcTmWQgjGAAOhrJuWaLWo5doZCuCAe9brLlVaNgFYAjNOSEhNO+V5F2bQOc+tSTQtMAWxx61QVZf7VXbJhH+8CeDWlvwjr945IAHasmtSiANEMBhlgMCotQhaS0kWPA+XjHUUIsccmZMq6jOCasyFZnDKc7h1FPZgczoDNultZGXep3An2roLCZ3g2uoL5IJXpVK9MdlfrJ9n3FlOSOM0/TbpBKj5URy8gVc/e1EtC+/l7Nrcc7agtIZUMhkIC5+Q+1W7pWeMKu0HOcEVBtkGfOYjAGTniskyrCXUC3Vi8W7Kkc8da5DwpP9l12SxfJR2K/QjpXZW7FZSh2BdvGD29a5PxLavpurw3sHzPuyRitKXWLE+51cWBdqoJVdueBS3dp5iGSNjlx83PWm6dcLd2KXWwxsf4T2q4GbZtXoRkEdqx1TLOctbeW1lntZI/3THcMd6gP+j60EjTZvAC8V0d0ivbq0g+c8A1zMp3anFK820I+BxziumDbIaOol3G3EwGX+7USXIRQJM5bg1YDfcj+ZkI6kVWijBvXhZd8Y5z6GsYotslYJIxyu31PtVDT52t7qaKZgYifk7c1qwRqx3q3JHSqOrWbb1uIWBZTkr7VaSDUpC2dbyTLMquSSKuR3RgRHGSm7axxxTriXyGgkGDuGGz3qO8OVdbdUAYbumQap66AtC95hkkAUgnqPcVV1O1F1GYZBt5GD2qPT5S37l323Ccj/aHtV5d2446Zzg9qya5WVe5m6N51nqEllJExi2/LLj8s10NkkakkAM7MCwXvVCf7PJKsfl5kIyDniqsf23TdQNxukuLdlzIW5CnPUd6wn75pHQ6d7ZGnMjDI2n5ccYPrXC+PrMfaYZoo5MINrcHAHavQ4nLRqSQ4ZchgO1Yur2YuLGe1ibaWyeaww9ZwqJl1I8yOI1jmysc9ccflWN4hLZH+Fb2twNHa2SuMYJU/UVha9k3AUZBzXv0X7pxT3M3wFCItcl6gyRvn3r508WRta+KNTXI+S7fggf3jjA719F+GHaLxHbocfP5i8d+DXz98QlQeMtUEoMZMzMCFyXPbqa2nsCWhiqHwwmTbznBUAn8TTISxnRVVJAAflIJ/E49KTazRPK7HGQo3E/MaSKH94qI2QSFyD09axAkmCxttjkxHIAMknDAev40zaY8OwWRZOmetSSQqjvHEyvjgHrnioQuB5zbmAUZAxxQBKJXaTykjjDj7u1Rx9c0Rb/NRYlczceWYwdxPtTYY3aXdHCZCc4iA3ZH4U+LbFGXxMkw/1bRn+vUYpXAbHLI5dGIWQ53lxk5+vrTPL3We7zkyrEBP5mkhjkkcfIzsecE4+tWhKbaUmLyMryjFA2Meme9MaK8StvVXkVVBBGef0709sKXaOR2BIwAMbj7jNDebK7O2HklY479+alt2eGTY6sB0dehHrigESIt48fmFU8tDyoIBJPb1pC6yL5YyWz82e/1psn7y48yOM4X5gGbqPwojyJJFkj25ByNucH8+KQx3zv8AudiQRn5skYz+PXFRtDkMx/fqOBtyFH54pyPyqpvlUA5BbAx9KWKVpdySSyBVHRcY49jgUALEyrKuY14HK5PJp+xZGMj3CqCTtWNvun1PpSRJEswVSJI2+95jFQffPeo55YcPHaqFBPODwBQMacpH8shXe2NwainMsEcMTFy7E/MFOMe2PWii4tS8Hmjj2yJvQYB57U24TO24jQjnb7Gpp/MbbH2Q53DuKeLhWvfLflFQ4HTBNe3I5SrKNqpJlg+Q23/CmESqVEUgTe7fMTjI7g1NL86BVXeEbcCD09aS62TQh2kBZiSMdjSYyrKV+9tw38XHFRzxsq7Ryu0NuFWQ8Hkw7eecODUcyNBMVGXVhhcds1DQ0MUeWz7mGCMg+9Rs6l45Bw69OPSiQeXN5e0lep+tSRRlZNnJCnOe2DUtAV4mw/7vHmM+c9jUu5cu3AcH7p9aXbErSsw24c4ZfXtTSokKZf5zkvmpsBE7ZcBVIZcmjZJIomZh6ZpWV9wZuCO/1pHHHqOcj0oaC57h+xy7r8QLiEchrbj8/wD69fZ/w72pa3MfG4yFj+dfDv7Klx9l+KNtHuyJYioPryK+zfA92YPEctmzcu7jGfxrorQvQ+Qk9Sbx3biO/ikA5JDfrT9DufI1uMtwrjH51d+Isf8AokE+OhKmuamlbMUqHBCjBrzN4o2W1jS+LFv5hs5v7oINc1t2+FXl2/6u5Tmuw8QlNU8IJcr8zRjk1yrSI3gDVI8fOsyMD7ZFa0HpYiasin47svt2hw3iL86AZ+mK82kXacLnI6167pLLf+G1jYZym3BryzVrf7NqE0LKQFauyk94mE11M6X61Rl+8V/KrsgPUVSm+8QOtaE9CBupPvUTnPGPzqR+vORion+9gc1SRJEw+btUciMPvcfWnkfN16e1Mkd3O7im0IjIHZs4/WtHQpAJ2XOMis52P3jx70+0kaO5RlGeetAzf6Ofl3YFLorbNQEhUhc8mnAgjepHPWrMJVrF40wJs596ylsODHeJbsRII0zvPf0rKh1a4j2qQJABgAitG+t1urIvJjzVWs3TYjJcorptWPliahJWG3qackxESNImyNxzxTLxIJjC8mWQDA96W+n86VInj/cngVWcXOFiQAIDwfapGya7treeOFVzCEPSosLDOsXmFl6gn1pWn2jbyWHHSq8cShjJJIx+vamkK5JetvYbSOnaqwfy4JHPQL60m9lJVemcVW1eTyrQQqeWrVIzbMWZi5bDEZNRg7Tg8jFNfHA5z1oO1RnrVWM7jySzDvxkGnA5bjt1zTQ3I9f6Ug7ZP0qSiVJMHkVLFtdxubaKrqep+6c96sYVQgDbs9eOhqJFRNjTJhDHKqgcjGauRSGMwyKiId20t3zVGGFI0R1wGIwxJqSd9sEUSrkls5rnkjVHQ3k866dIC3mMw4BH54qbwhFKbdRLGApfCAjp71T025dQkTxmRtu1h6e9anhyfd58AfeyHp6Vyz2NY7jvEMf7xLsbnSJxvUGtWxmXVtNWRRtzwwqveyGazubcr1jyB3pnh6aGPSk8vIPRgKwa0LNaLMcIhXI8voT3FR34b7GGGXfO4D0pt/PIpjMY+XIGfalw3mlsZDcEE9KysMtI8jKJGOSQMD0qLUNps5C3I25JHtSaeUCSQHl0P5U9lBgkBUsOhHrUW1AWylaSzimCkZA4NWosZI7+lZ2lsfsoV85U42+lW2kUN8nORipcSh77QWHyg4NVtNbyYmjds7X4zU02GxkAYH41DaDE7xuAQeVpW0C5S8WR+dbL5a5YcgjtUnh2VvsAhnUCROuKuXTL8rlTkHFNWEQ3QO0BXXJp392wdSzcR7o8A4BAzUcSvC4CD5fSnEMULK3bj2qG6kkECmLBZW5NZDuTXe1k+dSGIx9Kx9Ut/M0pgsrO8TbifQVsbhNGkue2DUcsfllRjKSDDYH604uwMraNN51orIQy/wAWepNTwiOPcWQgbulVNFj+ym4tmbLKSyg+lXLoE+Uf4W60N6gthLqSGJQi8lx0rn9FgS21G4WRcCXoK2yixusjgsc4qpqkZiuoplTdj9KqLtoDLDW0f2PZITtJOR7Vk6JJ5ZuLNpSFDfIPY1tgqxi2nhhk88VzfiFH03W4bmNf3ZPNXB30EzoWUeWdjFOn6VVVUM29FJw3JPrV6NlurcFOhWiOBtkgfjj9azvYdihqFus1nI0aqJl+YVHo863VlE7NhlyCM9KuLDhX7tisjSoXh1GVW/1Dn5QT0NaboTL19tgeGUg439faruNziZAVDnnPeq2qwtLayIBg7cCn6O7XGlxb/vR/Kee4rNrS40OlhV/m/iGQd3pS27BYAi4IBAVhTbuOTyioyP8ACqWjSMvmWc7fdOV9xStdDJNat3ubM8HfGcisq1VvsMbFiGiYk59K6dVOTzkAYx61zmpMttfJ5jj7M6kHjoaum76CZvWky3VqhTD5xyKjuY5JAUZsMvRh3rN0OdbcAx48tnIbJ/KtO6+Zmj555FQ42ZS2CKFTsDSHzFGG96g8Qwedp7iFcyIu5SeSKsWuQN7DdnqKtqqLC52kc4554qb2dx7o5rwjePJcNBNOSSPun1rpCJPPO3t0HtXKTwfYfEKz7Qyu2VUcV1xkHkCUcMMcVdVK90EdhLgqo2tnGM47VxmqQ3E1/iLa+Pu5rsrzE0Xytg4zj1FcWsJbUJU3smSQp9DV0OopnR6TeTTW+2ZcOmFZR/Or3kmGVplkJSTG4HtWJbfaLEru/eM+Nx/rW7nzo1b5QAOeciomrPQa1BWdHKg5C8n1ouWxECnzb/0p00ke1CUGOnFA2LD8uWUdB/SpuUY11MY5TDLHxjILHIz7Vp2EKyWKyLndjjIqtrcPm2oZUynf1Wq+g3+xWtGB45DZ4q5XcLoXUkvrW5jVZVjAccAgc1ZtmmkOHHGOncGtCVlurcoWxx2rnpI3jugFYyKv3jnDADsayUnNWZSVjd2COJdrbCDknbnNKIxfmBN5GMk7X6r6470tpOtzbbozn5encVX09ZvtAmtZFX7OSrxBf4T3rnaepojoWtWFsFjkkXaMDHY1RM/zSIQryIo3Hvj1q9DeLcwblYEL121nXTlpGWFkD45yvUVhCLvqaPyOY8VR7GtIg2fnYge3Fcxqo33oGCTnFdt4ngikW3lU/PGQDj0rl7ixmeVbhY2YeZzgZwK9zDS/do46i945zTFaPxVYEZ2maRf/ABw18/8AxICP4y1BmP3pdowegHc19DW8Mkev6LvVlaS5uHO70CV89ePFWfxvqgkfy18xvqeK6pbEnPnc7ssbHaMgAr0X1qRZFNu0coGM7gV+8x6YzREoknKqY4kVDs3/AClx2A68mol3AmMhlZW6ddtZAhUkeMB1yH7c4x/SpXnmld5HZpHYcjr+OOn4VD5qmFo/3hbII54AHtVjyw0jTPsRAgyM8/RRnrQARS3kTSSwyTKwUhpQ23K46H1+lVoRJgsORtxknHX271MCTIqEr+75AfDDn2pUVd67lEoPAPXHsKQD8NHbp5cmX6MEBHX+Eng0ijZGAsRVmOC2ex601hsmC8K+7JPQg+9WT5lxNI17NGGjQ4O05kPoCOn44oGV4/MhVTFKsWOMqxBP1qQ2pLNMku5EGGI2k5+nU/hToVE7o0lt5UW0+WFTdux7mmofKnYplHYcAjbgH37UxoieWSSIIpXuWAXBOPU9ad8yrhZAqSAAsEwPofWrEMkiyx/vN8h4/wBWGJGegOealaH7Td7Y1UhMl3ZiFLd+P8KQESspLpGsc4YYAUckjvx0FIfLVGhwQ5PIRPu/n1psLRrOYiR8hIMmcbfoOKWeVpo1KgbUHlqxTG8fQUDHCxt2Vd11EmOCXJGT+GeKWWFUmKzQhZAo2QhWAPocHk560QRpIsUbybD/ALIIJx/T61cu5Zbq5RIYhB5Y2qYsRjj+It/WkBS8tnmO+FYgoAZI15+pz3/KipUkk8xTJcSRLvJE33s+/Ayee+aKLFIsJ+8VlVgFLcZPK1JblUV0lTDkhSTzxUNz8hRAASeDSCNvs/mCQSfPgqete+cV+xE7GOQtHnKyYIzjIp0y+XIyuylcjqORnpRdKu5ptrZHVhzj61HKsk8uFXL7gSB0NQwTG/uXGHwjxA429GNFyqyziWNT5fHQ1JIsRG6MkFVOeOntUdyrQ4VCFEmGz2pMaGSqBbO3JkjbIJ7g1FGz+SGGA0h2jnvUo3tG5LDjAKkdc1XYN5XldAOQagByqvllG5GcN9RSzrC1osiY3nrz0x1pGctAkbLtbvk/eNLcbUlKKuI8DP170gGwkPGy84+8opF2suxSSC2BUnlrCwL/ADRhsA5qJFXzXAJJbofapQzv/gDdrpvxU0uN/umXbvNfZkF1HZ+No7hW2/vhn6EV8H+Arh7HxZpdyDxHdIzEnpzX3RZLDe6oZ+u62WQAeuK9CklOnr5kSdtT0zxnbi58PT4GSgDj8K8980fZ4scnBGa9G8P3Kap4fjL/ADbkMbg15ndxm1nmtm6xSlevvXjRja8X0NkzW8H6h51re6XMflIO0VnW0f8AxLNXs34zESM+1Zun3n9n+I4mJ+Rzhs+9dHeQIPEDptzHcRnHucVolaSfcHqjnfA16okls3bHdawfiBY+TqPnKvyyDr71HaXP2DXN/wB3a5UjPoa6rxRbx6poxkQZIG5a6bcsrmF7o8rkOB2xVOdcgnPHf3rQljaNypGDyKz7ocn1NbGZUkz06j+VV/4yeo7fSppS3TnPrVVi289Tn8KqxLYsjZYngDHFR5PRSMd6WQ9AOtNySM9CelAmxr4xnP4UxiQOMjuKVjg8jPv60xzxyQPWgRp6TfYGyb7vatYfe8xWxkda5UfLg5PHfPWtCwvPKU+YxK+lS0JOxuIQwPlsd2MndUkc0bKd7KG9qpQulzHujb8KVUWPPBJqHE0UiwJPNVvOwBn5ajlkxKAjcD1pmcD/AGu1R4dmDbTkVKiNslkZSdzMAxHT0qN2DIADkn1pvkszfN1p+IYUzLIBx0zVWsS2NVEjzI5wAOTXPapc/abgyZ+UdOegq7q2o+cphh4Xv71jMp6Z+vNWkZsRRkkZ/PtQCMYyaANvyg8UMD9fxpiQ949v1PUjtTMn0wPelzkBenrTTtckLnpjmkNjyTkDOB60+12s+1yTUQ+79KktyuSMEZHp0qJIEzTX/WKGf5VX161qWzQqo3ozk42Y7Vk20LiTaBubbnrWnDLJH5WIyScAe1c8kbxNCCVotQ8xSzbxz7Vb03/QdSS5JbbIcbj0NZtzDMsi3ULEkHBXNa0t5BeWKwTHy3+9uHqK55o2gdEGjaNmUfMc8+1ZeiPIbV0TaUMhDE9uazdI1PybwW9w5dGOF9hWnYC1ImjglDYfcRmsJRaKubscSrbGN5N3p7UFTtUqcNVIzoyMYx371LDdK0SttBfOCPSsGhoaZBBrDRhvmmQH8atpKM/eOSelZt4u+5iuMENHIMtntWghj814+2M5pNAMgbyruaNQGJ+bOeoq1CGjVdzZrHmmit9WhZWJRwVznoa1Ek3xN6g9BSaC5ZXG7eTx/KqsrRrcpKAxweaS1uFmDL06gk9qbchmiaPPPUGoaGWrtytq5TnjNRQXn2iwilX5iOCfSnA4tMucYXPXrVLSbcfZ2Kt8hbOKXKNGjbXMchKgjHtUiovO3oegqlZtHFJJCAN4ORmrTSqYDMMgL1GKzaGUVnkivjCy8MeAOmK1nQmH5eCKohPMkE6kYfHIrQaTHG7tUyGjIvmhjvop3kCll2nnrWoifdYMCmOB6Via4Fksm2R7pA46itqyyLWPd0KDilLRDRBcMsF0u/8A1bfzpNURbm0k8sgyKMjFGqIsu3ruHb1qK1gnVw7fdIwABQu4FHw8wkRoZMsyN1JqTxdbtJpruCBsGRxQbd7HWUfgRuCCB0zWjdmO5tXi9QefSrcrSTQkjG8I3Uc1oIsglRz6mtq5m+VQuAWOBXIeE7eW31adCSVUnFdVJEHfzicbTnB9adRLmHHYiO9JpXkbAxxisjUJPJe3uov4XwwPcVvHeynzFwp9s1T1e2X7D+7UNweg7URkKxJcyCWMSJkGsrSbw297dWrEHLblFS+H7hpLR4Jj8y8bvQdqzrqS2t9TWVpMHvx1qkt0B1cpZUWRsnj7tY+ot5OqQ3CqfL4VsVtQNHcWiyM2RgVl6jLumMYQPGBz7VlDew2agmjMJbAOKw/ENh59kPLOCPmq9ZhXjMYJDdanUbk8uQdRjp1qo+6xvVHJ28w+zgYZcgA/UV1NgTcWaTMo3hf1rkZVeDUp7QqSHOAPT3rqvDrL5TQTKUkHykH9DWtTa4o7lpGR0BJxnsaV2EblZPu46+1R3ym3BdlJA/zmqZmklxtYNEf5VilcplPxNBusfOwdyHgj0p3h3UzcQFAAWQcjua1pofP057dxn5eK5vw/E0V+8YBDA9e2K1VpRJ2Z0trL5qnzI9ncVS1mzXH2qNQCPQdautBEZlZXIboPf1pJEJSW33kbem4dKzTsy7XRm3cm/T0mjx5mMKDx+dTaXPIbdFjUOR8rdiDWfC1xG8ltInmKckA9/pUvh+4lS6McihWHJHcirlHQlbm7PtCKWUg46+lVYJfnw2GjzgkVoFo3Y524xj6Vk71NwYo2Axyv19Kyiy2askcbJlMYI6Hoay49Phk81UUo46EetXbe5VURZMKGODkd/So5yNwEbMB9Ki7GZd+up27FoVYxgA7V9aq2t9LcSNG0Mau7AHeMMT2rpJGZbJR14+96Vmzz2c0MkkUkYniA6qCCaqM79BNeZo+HIreOENsVJlO1wDxmtO8gkw32eEEuCr843DH865WNl0+WO4mSdFmO6QRHKsT0xXXWdxHco8e45Chl3DB574rlrRalzG0XocVNqV9osu0KRtwGiboR7/41q6T4ki1KZU8pUdgcLnoapeMNPZLV7xpHd921gBxWB4cJXUEZcAjuRXoqFOtDm6nPzSjKx1OrXC+eqbtv94Y6fWuauNUubGSQ25BV3Pyn+lW9R1KSR5WZsgE9vyrmtVnHmqp4wM5rrw1PkjqTOV2Wry7e78XaHIwGRBcuQv8AugV81+Nt8ni6/lC7U805+cZJP9K+hdMZZ9ftJc8w6VNIR/vMRXzj4pUf2le3ESsN9w4+Y8nntWkxGZMsalVVy7gdSeB9PapV+UtMigRhcNu9SO2etRtC+FdVUq3GS6kZAyeOv6U1gxkChgw5C4OccdMVkA2NcIGxkEnbu4Bx71K8itMNwYAdcn7x/Ci6kMrqql32KFUAfKv+FLahYyNznliA28fKO/40AFsqfvC22JXyBgZGPQZpyspJlcAyE8OWwOn6UqtbAyAIQOqFzhufTHH50wR7MrJFE5JACl/mX8O/FAxwi3zJHHEofAzg5BzzknJ5p4RPNVJ1IjOchSMtjqcgU65eaSQFbaKECPICJtCj3Pc/WggKqKAZWVQWz8hXP160hoLwEx+bDK8cOAqRu+ScfQClgSOe4SP7WsalfnmkRjt49s59KhnhkcL5bvI6klto+UemP/1U+4Bd8v8AL0BUdCcc0wHLOHWRQQCSFLkHdj2HYVG/XbFbiSDco37PvY/2hzUrPNNsWNGWHHyRITgkdTg1JdymSzMEcXlqmDIqq20H1I7HtmkMSc29zP5kMIit1bLJEG3IB1wWPP40xI45A4UMsSksnmsMn/69PYNNCsbDY+z5sBvlGeNuM04o7EbNsZCgLnqfX5sfzoAWARsW8uMMFj6yg7iT7dMfWm3GYwsMsRJADFhJk/TnpTHhMIjmuPPKuDyAMAdsGpDJHJcO0isxRRsVjkYPcnPNIYghP2ZXEnkyS5wrLkkdsDsKKaHQTr5duoO375HJ/A0UXBal+72qPMX5pEcsCOmKrK0mSTD8m3t3q3EYohIrMAcEbfrS27vH5bBQdqnGe9e91ONqxB5JhtZcv5gfBx3xTbORYZlUHgn5WqaPy23yGQo2CArdCKqRrttkRgGJb5T3+lKwkSrLLCGVFDiTOeM8dxVadxOEBOP0wKdPFcRsJFyCH4FPlkj2eY0agkYBHr70rDuNMedqsrMEAdwPSoJGjlDKqbQAW57VNMzGb74UEfPVaXcGVgctknAFJgMlTCo7bvv9+lLJ8rsinJDfgRU12VkWEqcArz6ZqF9rQbh/rVb9KzYwc7oMMAVBJqKBtrnOQADgj1pxbCYY9VLY9DSsV++mBlehqRliwZlvIZwwDDDEepBr7s+EmoJf/wBjXDYYT2JQ59QK+CVJmmjH3NiYyK+svgLrcp8IaLcFyXtZhG2eODxXXQd4OJLPfPhnfeXeahpMrfMkpZAfrWP8Q7drXxDOy8LcIJB9R1rMivpNL8fLP91ZX5wfWur+J8Sz6faX0fY4/A1zV6dqvN3GpaHnOt7/ACoLlMkjGTXaCdLnSdO1GNvnjYBvbtXHzLu0+eDPKcirXgfUBMkumyMeRlM+tY2vH0NL6nNeLFNvr15g4/e7x+NdB4O1RLu2NlM3OMDNZPxGtWi1tZdvyyxj8SK57SrySyvVkXjGOtdtlOCOW/KzY8ZaZJZXbSov7t+Qa5G56EHr1+les6gsOu6CJY+W25H1ryrUoWjmkjZSCOtTTetmEkZsvC9fyqu2SB0OBUznjkfWoCPn7CtjO5E/XjHFMduOPXFOPQnGR9KYfmA2jjNAnqNAwSP1FIRuHX6+tK+Qg2j6CmlgGHTJHSkLYOgGPWm5DfT3pW579u3Q0j/NgcZ7ZoEx8NxJbyZjY8c4rTj1obQJIsnHNY3PB5A9utK2M/8A16ANttXXICRLntVefVJmB2/KM1mrgKTyCfSj5iSc4pWC7LRvrjO7zDz1qvJLI5wzEg+ppBjI+nFRux2tjkHpiiwNjSfqPalBGNuBQFO33xTcfT3oAY8YGehBpcLgHI96cAvOelIc52nIJ6EUCQ3jnA/D1pFznHQ57UFcE8kc9KQ5yfloEwZDg9gOpzUuyRI0LLkGo/N4PAPvUkeWUAuR6CoYy5p7zSSBlGGH61srcSPtYKAU/nXPwu8T/u2+b2rYtJsMMDIx81YzRtDYvSmZ2WaOQnkAKTwTVsssenmXbh1yCPeqJnjjYr5bbThgabfzlonVZM+oFYWNU7DNNsZ712dJAhXJH1pbG8nsbrC5LFvmJ74qz4anXuMY71o3a6dchsA705yB1NTLsM2BdmaBLiFR8y9KjjnkW6jZVEauctnoK57S76feIYSWQHn2FaN1JsuUhdso2CCD0zWDhYtM0dZbyVLJLjzuMdRVnSbxZtN24xKnyH1NYWqcLBDHJuw+QQegq3pLCO8nkQq54OKiUNAuT620kUEEkca/u3+YmteCZYsvt+VkBGOa5nVnfy2MjttJyB/SrtvrNu+mquCJlwBipcHYaNa2ubd7jazBN3IFWrmTygz8EdAPWuU823t74zXDHzFw2OxFbP29Ll+v7hhx7VDgO5orMskPlsAMr0qvpss7wSphVeN8be2KybSZH1eOFZt4GeQatyyLFrjjzNqSJyc9xUONhlxdzasVAH3ec9jVvzl3mDbg49KxLqb7LqkU/mMUfAfmta9YGVGDbQRkGpcQJoPMSDywcc8Zq1/CvmYLY9apyBpADv2jHapI3VMLy2B371m4lIL0RhGUH53GPpS6VcO1kqyncyHBpjqjOJXOAMgCqmmPILy4iEg55Wk43QzUl27RJ1PbFWFf936Y/Sq2fkG5gGHUCmgssgxnntWfKO5DrUfmQR3BHMTA9eorQjVJYgyYwVqCcb4Hj+9kcAjrTdMZTDtztCnpSadhpmJosrJrV3bycHJIz1roN3I3KMDg1y/iJvs+uW9xAc7m2uB3FdOxL24YrgNgj2q6i2Ykxl5IGG37uDxSxYkOW4Krgj2p8yrlGI4PXPrTowqAAHJ9azuM5W8T+z9Wbn5JhjA9aoeJLM3IS6hyw6MPSui8R2i3Me8qQycqQOlM0yGG50ltud38frkV1Rn7qZLiJ4cuvO0cQjHmp8v4Vc1C0b7GfLwGJyTWF4fZLbW3tzgRs2Qfeuvmj/c7cZU9KzmuWQ1qjF06Vra4ELYkUHhx1rUnDRAyFAR61R8oR3OcY9q2SubdcjIHWpm9Skjh/EkZi1BbnewLYzgVc0y72SC5b5iQAR61b8X27SWBmjZWCdgORWDpvmNbp5Y3OM5B7V0RfNAjZnZPJ50eGxtI+X6VAbSKC3LMeeoxUUCsbVZmYb8dB0zSlvNj3AhZAMbDWNi73Lls8cgCbwD2z3rGv7WXT9Q+1wkbH4dfStKBf3Kbdu7PTPSo9VhZ7Z5hyy88HqKI6MCSBvMTDNyT8tSeQGk+aT5sYIPQ1kaPcyXTqpXaoOAD1FacTtLK8QYHYce9Kasyk9DOvplt3ePysso4YdjWPpyXL6g03MbgEjI6+1dFdW7NExXiQZwfWmRqJrdTIESVDyTVxloTYms5ZJ7RvkVX7qOppv8Ao8LpuXjPYcqaro4028Mh3Orfwj+lX1khuC7LtBxko1ZtNFIrzzJITgHah61cx5ip5bqB1JrPmbybR2jTaxbJQ85pbdlSJpJl8qNxyFPQ1m1oNFu5uNtpLIE+5nK46/SvPZruN77a0bJD5h3bD82DXd2Ek0JkiMsc8QIIJ64NYHi7RBDCNSgwA7fMAK1w0oxlyy6kzTauSIlxJqFnGl+scCosiB8jgdj712F89zbs19CPORwvHTA715/4WuLttR3SebLBHGRJgZKr+NejNc2+pWkEtnLvjxgn26YxWeKi4yWmhpTd4kMypqdkFkXEEgO8d65CCzWzluZN+5Y9wUkcV1VpaSWUbRqWkPL89CPSsrxFHtt3kVXUykBlxwKeHkoycVsxTV1dnKXLERKoOdzfyrmtckYC4mJyFQnpXW3MBUqzEAIvI965PxEv+imJetw6oBnsWAr2lpE50ifw7tTUdXlO7NvpMMX0yMmvm+7lLXM7fcLXDEnbg8n1r6L3G18PeLNQLFcny1PoFU183PcRvM0i7dxfIRd2Prnr71jMoY0ciSNJuZXUknBxj059amMcaW4KlmmQkuzMGTpwM+vWoZvMWQ7nEpZSSWb+vtU0axhYx5YDbQzF3OByeRjioAZNNLJkqGVEQKAnA/HHWlikWCWLzGYoG3MkeF2/Q/8A1qZH5m4xJumjU7gB91j3470SoGclnw24YQ/56UhDw0bOZoo5EfJGNwO0H26n61O6w2Miw7SkjEGRXQM8f4nofaqwWNjshV9mAWyvOe5HfFWWnMsh8yOJ/LVclnYFgD0696YyN12P9naQhHOQZRtK++KJIbfydscx8wuN+5Tx7A9/ypjyLuaTOGkyQmNwB9Oe1Ph2tFvFzBCQTlWj3dvpj2oGWbe4eGIJHIMNxK2M7fTrjmoPMhcHz2nZwCR8wyc/U5pVieOSSEQs7um3BXaFJ9cfoKSJikLIyxsrttLAFivH50gI1ijWNWLylpFztRBjOemfpVv7Kn2eWZSrRDGXfOCM/wAOe9FtuWIzXCKsRyqOWwzDPTj/AApUlKhpGWJkLjbu+YHtgZoKSGKbWMZTk5/gbKjI6n3qVIhGY5o54Yy7ELG0uGXjuTwKhMcksoCy5J5DY4RR7VYkga3iKtA8s23CDZkEHqx5460CQAIsXLWrlXDb3yUOeo+XgipUuU8uSSRoWMuA0cMWxFAPtUVgSyPHcJIEyVQJ8qIfXHepLuC4s40kuI4A8gDMAW3lenIzQOxCyTMr3fkiNS/yeWVAHoAM0VC7xzXBmcu4zkE8knsTntRU3GkjSij8zEsg2gjkH1plyqxN9lXqg3KSfWp57S4O942wiNuAzwMVHczAyeYNpl2cqRX0TRwtlaRmx5bjnOVbrTUZY3Pm5ztPOO9PjLRzxkqGRuGPoaV9rxCMk7txCgip6ARszySJNvLZ5P4dahLLG8qr80cnIPvUm1Y1kjWT7hBKn+lRNtEqiNWZdu5hjvUsbGFla5ikC7cDBFEqiGZn2kqeU9qluI4/NV2ypJBOOwonb5Zd2CAu5QKiwysFljCs0YaNgWA9aSPY0BcDnf8Ad9BTvNEflZyV2EAHtmnA7blcJgFenrSdgCNRLNtGCwXPFQ3Yj81WjH7v0qQMY59ynKk4JqEbkl3BcjkYqZAEUasx2tgKpOTxXuX7OmqmbRdQ0pmy8WJVyef89a8QwvklOQWbHAruvgZqQ0vx1FbyEiO6Qx8mtqL5ZWEz6q164FxbafqS53NEpJ9GHWu0OojVPBPUF0XP09a89tGaXw1JbnLG2lK/gTWr4A1FXNzpsh4KkgZ610TipuxL0RFGw84ZI+ddp+tZNvI2m64jjI2t+lXbxXt7xkzja/H0qrr8W4JdJwrD5vrXFblm4ml7xudD8Qbdb7QbfUoxny25x6GvOblMEdBXpfheaPVfDNzpcnLFDtzXm1/E8byxMTuRsVpR00MaivqdR4E1ZY5fsUrYVunPSqvj7SzHeC6jUFH9BXLQTmGYSqSNpBr0iwurbW9DWOUqZAMU5rllzCi7qx5JMuGPy8dKrSEr8oz+VbviWwaxvZUZSBk7awpBweMnNap3MmrEDhicZ70wZDLg9qkIXPPfvmo3zwAPxzQTYa2MbeQaaepIA/rRIW7KP8KaME7sj2osMG+7jvSYy3v3NOBIPtnrSn8wKTCxGy8deKcv3evSl5+92z0zTsBUx7UgGKOvXrmmnoakPzHjjHWmsN3c8UAIRgjPOO9NY5PXFOfGz/69MHUex60CYg+6ctk5pSc4OPxNI6nB54+lIOm1s8DgikxiHk/d+hpS20ZXr70FuOgpARsPT1xQIifJJJpWynfd60xypzyaF+YdaZKFAycK2T25709AYm+bFIFbIbjp+dSth8cE881DZYjsS64OCRxV6wdmhIYlcGqkaosrbs9Pl9qtWmxkYBsHvUSVyovU1UdRAfOBdyMfSs2RyCew6VNFM24h26DFMuEYrvX7o5rK1jS5a0ySS2BVl4JyKsPeCMt5gwH647VSuZWjhQ8YI7VCjb2xgsPSpauNMvadJJBK0+x2hbINXLvUY2dBDESmArE9RWSLq5hjaFWwnTBFNffHbqxY4Y81LjqNSL10CpD+admcgil0yZ/t3yznaRySetUreZyrxldwI4plvsG7LbWB+WhxByNw3Li1mDy/MrZQGqljfqkUvm4ZpDjgdKoGQtIzSEHjpUDDLcfpUqCByNyfUEKtDKoY7flcdqTzppmiW2ck7fmUHpWQG2EbsNV/TNRNlfC4SJScYKmplDsUpGlZXapqMW1fLlQ4bnqKvarfMLolfLbbg7fWud1CQyXhuGym85wKXzz5CySZYq3B9RWbp31K5jeuLieS5gkARzgEpnpWpFqrTQusqqQh6DtXEw37w3PnKvy/3c9qvR6qixuqwgFzzzUSojU0dlHq1sUVVbA28g1esdQtpYC4YHB61wtysf2NXZsPjIxVTStTntt0Zw0b9azdC6K5z0J5ZZLSR9obByAprLTW4xfRxLCFJOMniqema2EuBDyUkXj61U12SNGWZkw5bhhWapa2Y+Y7oeWwDvw2Mcd6iuJGiaNh0zg4rJtLxGtIrjz+GUAjPepPtwztVgxH3gay9m7lXNqOUMwPQVThmRNWeJWJDDOPSqkV+hCYcAt2PSq1/eRxhryAgsvDY60lACx4rtFZEkQcg5zWnZT5sYl3hvlH5VjSaot3aCSNgFKkEN2NUfDt4jxvFJL+9hYke4ocG46j6nYs2VC7sgnpT1wse2Tk9M1m7438u4ViFx0zVmSQlN7ZBHT6Vi4DuTTiRoGwAflPFYuj3Sx6h5O3aG6gjvW9bN5iCTPykVQe3jh1Pfwd3QGnDRNDZn6jYxQ63GxyqyHO7PGa6eM/ufUIMYNc94pkEloWUENEw6da0PDmoR3lrs6sBg560VE3FMFuJdyeS6yCAsp4NWLS5VkTbkqeh9PY07UU8u2OOQOtZlldISHPyxjgipS5kVsXLiN5pJLfyxsPeuat4ZLPUpbd2wxHyt/Suxbd8kkfKkc1y3ia1mhvYp1Y8ng+lXRlrYUjY0ZF8lt+CAfWq+o7WuVkjUqwPJHQiqemSzGaSN/3bnGVJ6/StSaFkKzclOhBHIqmrSArlY3H7qQdcnJ5BqwkkKMFkbAxyOoqC5s13fu1OXHJHrS7DbxL5sQDA/eY9qG0OxiSyy2OsbYgNjtw3pXQQyLCzyXBUk9HUVm+ILFLgQ3kJ2upGRnqKv6UqiwLyHeRkYNKburiQ6+aYKk0BLx5yaivipXcigiQfMRV+xHnW5LcHoKjFvtZgqkfxbex+lZqSWhVjHubdbmFokl27BnJOKfp0YeBW+9sO2TntQ0ZOpPCylQy7gf6VFC1xbSzW/khgylgScVpLVCW5otLJCCJUWSFQdhAyfxqpOz39u3lJtJ+6Mdx61PC8scqIYwUdADn+E1Hb27nVZM5KA5JUkdayWhZT8PyL9t+zvukz8so9DXSana/bNJmsomRGxgZ7VQktbTTrwTiMggb2fPWtLck8IuIfL3SYU7mwCKyqzu1KJcVpZnlk/27TNQlhRnimU4O09f8a7rwxK0KxW8nB4csO5PrVbxlpYOqabuZNz4RyvXA71ErbLh5kZtqZJPsK9BuNelcwScJHXzhnBjMpQsOCo5xVXUAiWzKx34wRnrTdM1S2vIcw7ihHU9j6Utwi+azMw5X5sntXDRpvnUTWe1zg9amd5XjXOCfyrkLyQXHiWKHPyWxBPocAsf6V6Bqi2rLdTZAWFSWxXmejSNctd37HO/cFIGPvNgfoDXvSVlY5kWPH8v2P4SXp8wLJeSkbj37V4KIWiQLaNcTExbnUJtCNzk98jHevY/j/eLZeGdH0mORklZfMKjqRj/69eIRzzCN8bcuoLuWJJANc8i2S2iySAlI/liyQzEdO+Sf6U2WZJV8vbskClppC2/dyfwHapZQJlUwZxhchiATjvxUaJBKxC7II2IU4Jzt9T61IiVgy28Jt41jmDbi4bauO2c9D9KGiZpE3QAyPkiNT8p/XJNAClIo4rhCiSsFVz93tuIxj9agdVLjy23Jk5GMcDjORQBO8UcKLLMqoTuBjCHEeO3PWoY5NqRtCWL5ZVDLkexxUq/Zhbos8u5pF+VFYsV9jntT7j7H9lhgtzM1yctN2jCg8AZ59c0DsJLDLFbM6MjxbQshkjCnPoDj27Uy3/49WIiK/dIbaD3/AM+9SS/aWYLdXAIVfk3Dcqjtt96sx29rK6K9zIAFBMmA3PoAMAn60Ahk0iC8FyuyLGMqMHLD/ZHv61Vdd7uJJI45XBJ2qcsSenHFXf8ARUESx6aXmVMZZwnU9cYPPvQoutNmWZVKTTEjMUgO5Txgd/xoGQsn2VIXV1V/KyoV8kHd1IHT6dacIw1sJX8xzyXklOAT1wufWpIy0MRiZVaSYAbWBLrznbyOCfWiQLseO6mVVTJ2F9x9gD6j8KBiRjbG7bo4sgZRmwka+gGctSwtHG+XCShTldynMhHYqDx+dNmgU3Cuys8RUcE4IXsScnFSWjSXNwi2ql/mLOrlQEHqGPQ474oBDmumu4VSQxRRxEtmOEqQey5zz7CoeZpBBGoV85IZlUtnuWNPVpFeZofKkYOWDtLk4J4A9/fFWIo4EnikjhkRwxLwsGY/UsMDFIZW8yGC+RrWRFIACn7w6c9Rg/lRS3dpcTO901xE20eYyHsCcYx6+1FNCbNRWK2/lsWTzOeueOtUZTGZElCn5lxn1p5aSbBY/LnHP8IouSzYRANiY4NfRHDuI6q9u4jXa0rDac9MVE6yNDFcsoyGIXHqKluYwJAithMZyOmajWCRJHTc2AQfbOKiwyBpASuyP5wcsT3HpUxZVdAvdCWGKRWgiaGSRXYPn6e1IqyCRtwRk2/iM1L0Gipj5pFkYlzwue69qW2AGdw6kBlJ7VJH5AnMbgkAEKfQ+9QlNqv5nJDbev5VGtrjZDNEysZOMb8Kp9KDK32mN2GBu4HtVlFH2do5HDZH4io5AqnybhuB8yv6ntSsAyVFVcq2JBJkoemKYp+Ys6jqRkVJJbyPHGyr+8Jz9RTPJZm8k4+/Se4DmjZlUbtpb5vyq9ot29lqlhfb1LwOGbH1rMZhG6MjAsnXI6UJKN0sxQdOBTi7O4H2HoOqb4/MXmK9t1f8cVTgvn0zX7a6VsIXw/0rjfhTrJ1DwVayGTMlo3ltjrtrptT23Fu2zlvvD2rtvomRboeg+JYlmjjvoDuVsZIHY1RhH2nTpIGzvXkVJ4C1u3uvCzWNwN9wuV+vpU8Wn3UE7XTjCHjkVhiIc3vLcdN8ujM/wpfGw1FevDYbPpVTx9Z/ZdbM0YxDcjcDjjPek1RTa6h5gyFPNbGrRrrHhdMYM1v0PfFYweqYTWljzy5Qq2M+ma0dFv3tmBViBkZqvcRkJn+IcEVVAKk9eh5roeqMFod3rVhDrmnLcROPNC9q811C3kt52glyGBxXU+E9WktrjyJMmMnk+lWvHGkxzoL63Xgj5uKzTs7Dep5++c5AHHeo2XA454q1JHs4x+dQy4LVoZ2Im25HrjpSHaOcd+aXHORnHpTSw+6V/SkMj6Z9OxpcMwye9OIDcgDnrTW+vUdKBIU7ckbTkelKeU+XrTP9rA6U7OOnPHrSAYAMY5U5pw+XPXNNA/fZAB+lOkDJ7Z7UNjGOc4GMDP5U1cAktz6UvytnI6+9NHQYx0oIYYO7vt9qa/DYIxTwq7cjrRyz7mJ24pFELZyPmz9Keu0Kd2MY4FI2C/AABpCflb7o54OaYhigByGOcfnTgqoh9aTGeOrd6cjLnDdRSYloO8vcgOfwNOVggHIz7UqSDLIcMO31pRF8u4MAScc0iiIOzOTkEn0qe3++F6Z6nNQSKqMwHJGMUsHBP1pMFoX/AJRGW6tnrSyzMqBHxg1WEg2hdpA7UyTMjjnJrKxpcnaffCsbfw9DToJCq/KcEVCV2r82MkcCnJ02k8+1DEibzN5Jfn1pS5MWzr6e1RhQFPOeKaDtx3FTYoejtGchsUE7W3Y5pMgv9aU4zyPxpADyOxycD39KNx44ORR157dx60j8dMkUmMU5PzHOc9BUqOhLFyQQOKhXdk9T7U4jJHGPpSGWNzTABieBwaYHYqIWbC5pV3+X1AA71GcfjSsFxG2hu4weM0qurYU8H1p25WIBH1olVBLhRlaQI0YJlNp5Yy+evtVGf5JSsRLDPp1qxYsqyqyrgjrjoaJ4yswkjIOTms7aljY7ny41OCHVutT6hcvLbxgyFx/Ko7xY9ocnLn07VDngru4PP0pWQF7SJ2CtBu5boCelW2uLj5oBhs9W71gLI4lypOauJfeWoeMkSdMmpdMpSNiRmndI4pP9XSz3mXCcKwGCMcE1j21xIu5txUt39TUbNNIQzszHNT7IfMbtrOotpEbn+8KksYYGnW4hYgj76nrWNFceUW2glW6k1ZtrxYdSjmRhtwMgjipcBqR2rtFbosnzH/Yq+l2PKUsuVYdPSuXe4aRElmkIBb5T2rTS6DLGY5A+DhjXLKmaJm7YzoyeWGGAenpVPxKzfZQ8bMsiEEfSoLibyAGt1BkJ+YDuKdDN9ujYPz7d8+lQoWdx3JJpIr7ThLj5gnzD1NUdKjxfRXFuNgJ+dRV/TFhjgkBBDH+E+tWNIEG4qu3zRnIFTLRMaRr3RTyfnHy45rAeFftJQD5Q2QPatmc7jg9B1FZE8ckl5uRguwjH0rGkrFs2Q+1VQdB2qvq9qtxafKNxXnFTwBXxuwWHfNRtcMjsrLwRwe1Sr30A55PO+3RsyBgDgVrTX0ckci4KlRyDVOOfFxLsUbSfyNSYmf53hG0dx3rWWrBFgT4sfMVhjqM9ao6pKuoWWFndWx0HrRELlWkidVeI9B3FV9MgaeeSNG27Gzg9RTsgNKFY205VbDOEw3rWboN8UupbOR9xDH5TVm5aOyuGmkkGw9RWPqkcEV0L6NjFkZU+/pRGKdwZ1mC0J8ts4PQUgmdYR5isrA4x1NVdIu4WtFaNwzhdzCpPPWbE0hyo5BFc7WpRT1K4+zyxmZGZezjsKo6kDfDz7Y+bGVwCDgoaseI5J5IDJbYaED5sis3RL+JY2tnUwbz8p/hz71vFXjdE31saekBoYfLuVJZl+Vg2c+1aE6yRzwtH912HmZ7CsOe8u7O6iFxbqUZsq8feti0mluZA59uD/F+FZTi/iNI22NGS1ivGRZuCnb29DUqWdstrJauF2Aho89B7VJA2VcvGUY/mRT2e3igMZ3MnVm6kVxc72NbGZfoC+65hUtENsTkc/SsLXl+x6MD0e6baB/sjr+tdLqG24YKw3L39h61yfimcXuqJDHjy4VCoAegFelhZ3SiY1NB+lM1lpDMuN7nj607U7yQWSGRieOTnrUNyfmhtV52DL/U1T1VWmuI7fcAqrub6CvQpUlfmMm3Yw/FF5Jb+Hpo/M2vcg5yM4FZWgWn7mytVXBllB49AMf1NQa7dNqF6PLkPlNJsXHTaD/8AWre0ONY9WeZziOytyxPbdj/69ayEjyf9oPUre78WfZ1be9qmwIRxyOledR2qskcbZ5bDDyz97bkKD7+laHi28bUvEt/fmTiS4YqduDx2BqlbOsEivJvZRknZjczY6Z/r2rGQyN2VT88gjO5TJCYyAuO2T1+lNYJdTrLGgjQFvmC5GPp0qeZI2gZvKjG6TBBm3Pnr24AptusTTNCkKOEXcx8zAx3/AKVICPITaQwjMavjBEQXcOp5HXn+VPRJ7lmdPKEeCTK2AABx8w/lTJp5zdxxyAT4AXyxgIB/dyPX1qXUzGXIgYpGCC6dlycgL7DOM0AVreGFZC0sbyEE8xtjcMfoKmDtIwWO3BVwyjfIX2L1JyORimxLHFMrEMNxOV3ZBX0GMZ5qe0dH3pJmB9gWNFYoDk4PQf1xQA2GSMbYpFk8jYdvR8ZHO3d0+tRRAJbh9qgZxH82GX3GOc1ox+XZM3mBmUKCqbijAkev1rPtIZEuEhwI9/AwSAcdzxnH0oBE00MkdxIby3dZjy7yMAQMDtmmpudI5bcmNN/loCpy/fOfb61IodIzi3EhlbfG7AfOR2A64/KrCJcXMzySGC2Teq7ni2op6k8DjpSKIbnzI4J3ZgQZVILbGc+4J+b8uKV1eRCItijA3lYsbjnOSScU2Ro0eRLWYPxjLQ4Yknk5PSoy00v7mO3aSVe7EjAPoM80xFmVYIvMjCKkasPtBSTcXYcgA4wB7c0ksqXCvIlvs+UBgZPMZ/QcjjA9qVI7mB9ssBTAB3kAMAcnjPX6mpys8k7TK7REw7l2ICSfQE/qaRViNfIaED96rP8AII4zk59COtRQOytJEse9nXDlxuPX2HH4U+HUGkaCJ/tDzRkqCGA2564yOv51MGX7Q9xJAvkxRbFVoeHb3wcfjTAZBFcNHshnuELNtfy1HKjrznNFXLyIGO2nuY7RiA26GG5UP7EgZwB6UUr2Hylby2k8tUI25JJqRkVxIo248vH41JFABOZc7UU5dAOlQp8rtG3ydSrHofavo2rHn3GTRTecschDRKMll96Tc8UjbjlJm+Uehp0UxQqjLtVj0I60XCNIJI4xtdTu/GkPoRSN8n2c/dZMDI6Y9KrC3nEW4MwBx1FTXDyOg3pl1O0CnrdvG4WUZAwMe/aodg1IIojuM37sAnYc9vemNgt5L42luMHmlMZ8lpVIJkJOOwqGSPzGZo+MICR3BqCiaKMC1uCcMAd2etVfmmUZjLZ4+lSoyq8W0Eq3UZ4zViBWAm8vjHzH096AI2m8vyUUENGpUMO4qvNnGI2zg5FNL/vS0anoStKBFu3qSFCZAqWwGu8ao25McYz70yUj5coNwH4GkLJ5G0JnJ5PvSkoYPNVvnHBHtUsZ6L8DdTWDWJtJkYrFdRkgE/xV6zDIwfy3xnJU181aFezWWs2+oQsQUkBxmvoySZJre3voyCs8YYYPGcVvTloS0X/DV6+na9t/hY55Ne1213DqmkqFAGR0rwS44eK7Ung816L4I1jaURm+VvfvWkHrZkSWhY8T2ZWI7lGVPYVV8NXh3GFz8rgqRXWavZi6hZ0+YFc5FefKWtNUKngZ49jWM6fKxqXMir4ht/s947hSVJOayH+ccdcc11viGNZoUm42uOT6GuRfckpjIPH61cXdGUlZljSFU3TQMR+8XAJ9e1dDomrRvC+n3nJBK81yqs8MolUcq2RVjV1ZXS8jyPNG4ketJq7FsT+KNH+zkzwAGJueBXLPuGMDp3NdppeqJd2bWdyAfQ1gapYsk7Mo4/lRe2gnrqY44BOcc8VDLjGc55q0y49Tz3qF169vrVEkQYA/N70HbtyFPWjb/DgjPGaafvcnAoCw07idowKcnQckU09MMAPf1pwO1sGkwLGnmFbuN5l+TPPvVzxDNZ3BUWq4wO1ZgKHqc464pr7SSO3tU2HcaOO/4UL82eDn1pWCkde3NCngHk4qhCFcHGc4okcOwHIwMHAoIzjFIxyysv60ARlc9OvY0xt2N2OnWpwOC3GRULDBO7HJ4xQJCMMEY6n1pYogRu3Hj3pq8jqCP51KnKnj8c9aTAFjCktuxjrTpGHBGT9KaM4BGT60r7XCnaBSGIDu4UZx1pY1AY7jg0wrtOBwc54pTwxyR+NJgT3AYYBwfTFNXcV3ccURuGQqzZJ70kTclSPwqLDJclhz+tKBtbtmmLJyVCik53cAjik0UWEOFPcUjgHmmoN3Ge9O5GOlTYpMTcBn1oZssM9P5UwYJ56/Wp4YWkYBQT/KkJMFGcKOuauQ2LyAF8KD71ahhjhAZuT9O9PebP3jUlkYt7eL7xz2o3Q84jGahkbB7kUwyZxnpSAtbbdlxsUCoZbJG/1ZwfSmKwAGaekvNIClLDNGdpU/Wmv83JrSWTd1AqGW3jk+ZOGPagaIoJlRB8oBpFmw/wApxzUUkZjJBU5pXJZcYAI71LQ0ydpIyQ2Cc9cmoWbLZwKEjYgZxj3qZYUUfezSsNlfdtfKn5qkiikkz8vBOTUiqqn7oNSRyMhKqcZ/SnYQ5NqKFwKlST5AFXPp7VXDLjn72alQqoBOcd6TGT4Rhhh+NQvbMwzHlh+tSfw+npU1ozKSdw5qWMhFxcLbG2fOB0z1p1hfXEBaNWwD61cmVeSwDGq5hjk5HDVLiik2aWk6lLIreY3KA5z6Ve0G8zefKd6scn2rmWikgbcpOPUVe0aWSCfzFU57g+lYyhoUmdlct5M6TdQx2nHQ5qnEx03xAu5iYpejelVrzUTPbeXGwIfkD0NJeMzWUEitukX7wPUVzOJpc7Kdudy42kdao3EAmhMqOQ3qOKTRrqOa1VDywHINS3ICRMifKPauZRs7FD9KWZrNlkzn1qw8eIhG3zetVdImYwkE8jgk1oAoG5yCah6MpHP29q0eqESN+7boPWtGaX7PP5bEBGHy5pNUi3RtJ3Q5FV4ZI7tVZvnXHH1qm76gjMv5LpbwvMxUKeAONwrX8uHyVuVUoWX5iOtJq1rFdWoDHBTGCOoqKZNsEEYmyT79aL3QWIjaQX0f+uyM96razB52nCAqpaMcepxV+S1yXMLKrY7HvVJ5o4IJg4dpFGD35qo3BkXh+XbdrEVUBo/u+hq7FdRx3Qs3GxSxwD0NcumqSR3/AJ0yBXUcDGMiujtHh1krMsfllRyT61VSNtRRZrlYpA0QVdmMMK4PxAstpObdARFnIB55rs2glFwX3jdj5f8AarN1myDr50yFmzj2xWVGajIqSuUra8W/0sRTQlCgGw571a8L2eo3WtrbPKuxGy5ZuUUc1Sj1FLG9XTxbpJCzgY9M11sIsNA0G7vG3PdTyZIbGRjoB7VVWXKuVLfYuEbu/Y0VubU3zQpIrNE2CCeRST3S/a/IWHty3avL5dQla+kvgxALbioPXmu58Jz3WseZcrFsWYiKFDyN38R/KueeDcFzFxqcxcvJGttON1KvysxVfc1zY0+OOVrtmJ2jc49+1berXMNzqiaY0+RASqlfun1rM1a3WJEtIX3bmzJk810YePLZdWRPUz7IYSS6m6tluawvEF7Hp+my3k0qJLdMUj3fpXR6qG8qGyjYbyNzewryP4k6n/aXi2z0mFibe3kXft9etetCVjFqyN6xsla4iklYERJvcgcE9ab4nv8A+x/h7quoM2ya7JRMj/PrV3RA72ruecngH0H+RXE/tDan9ltdM8PQPhlTzZsev/66JMmx5E1xJJJDubaNmAAvAB4J2+vTmmm1mDqin/VpvAZQOB1x681GrStuaQAIibY2fJ2jPt9afFcSIyyiZZHQHMqqeORjk1g2MZcRs7mZ2di0gAkxtGAOeKQwJiWXyXMZPyYy2B3JqZ3aHDzMHIJ4JyCSOAMc+9TWUrRl5oyVK/LIdv32btnv9KQ7DHW5mjMdvasbdnBX5MAnHrge9NuLVfIM08qNLvMe1DuAUeh/IVIJJj8pkkzI58yNSSAPcdPWltY5EuG+yNKqjA+Ycn8frQNCTWjR2vmTbyHAZBsw3B4z6DrSJ85aXdIqhRHkHBLensPerEUGLmOa9aRoZAciJwZDzxlSeMnj8KZCZpIJXSaVIwwMhKfMXJ4GT16UDsQeXLcXRU2v75l3BxcZKjGQcDqafbSXUbvNO2SDtVmXcx9eD2pEiWFzIVWa4VyXznCcdyOv0FWXSSRcQPbTKoDM8KlcbuuSec0XFYZL5vzlnmaQgqW6CNBx+NPuVBE2xftCQgfOQVVM45HQk0uoC3+0yRweevyqyGab5ifU5xSW0Nzf6hBGyeZI5O4+UZS2B1wvWgaRDMJ0MEk0JaMjKEANz6AUrwxWyRyLIz+YoV1kVlyxOcAZ7Cr8At7iWS3nhikmRsJKh27mB6c8gevGabBEbeWWO4js4XIyZlBkZBnkLhsE49vyoCw/dI0hE9nZ4ikXEbbsuoXrjJz+f4VSZY2d5JNzKXX5XbA5P+z2zU4RT580MBQSRYhbzNgP94nPPI7CpLNbPbPPNBJtQFXSMr1/hAbPAz9aRSLT/aZIT9nt4ESzjYSvCgCqT1YnjOarJHusWvJJlkViFhRFzj8MjGT7Gm7Tcwy3DQYVysWxSNiDrnPrVporCVTBawyoqBVZ2YuQce4AGSfw7UAVrNILhrh2SGGUIM+YpVMnv6n6CipDbXMkgWOUyNECwMES4UAdSxwTRQMkSTYZGl+V5FG4dqjnYZlMmGVhheehpAu6CYsxznKe4qG7KIGkUHYw6epr6STuedYkiYiaO3mUMAvyNjrUbfuZJHGWZHBP0qSCMyXsf7zAMZ69jjpVYq4zkjduxt/vUgW4JhphK53Fzke1NvYGE2/d8xXIA9qsIIl2LIo8xHOR0xTAWEwDLufcep7VDWhRW8tWWJ2ZsMvPuaeUj8x2jbA2YbNCxsLn7MxVUyTk+vpUVwDAqbAd7tk56Ck9guRyRqkG5QQwbavuKZK0kbFFZQQvze4plw2ZEzkjGcZ6VNLG0Y+Yb9wGGz0rMZAqSyYAOJM/kKiKldwDcnOc1JLcEvjBUnhSKdPGRACVDZPB9aTAhV0jUjb98AZ96dMyqpVVyPWmSR7s5XG3pjtRG+4lHxjsTUjAtwVHBU5r2b4Sas+peGpdMnfM9ocoT12mvHxGrSYY5XbkGt34favLouuW9zuPlTuI5R7VcbrQEe3WzNKjW7de2a2vD80ggODh4jx+FYl2TDOtxHyjYYfjV7TJxFeJIGGyQYOa0eupHU9p8EajHfWgjcg/Lgf4VzvjzR2hv/OgU4Y5BFYPhrVZNK1Ly2fEbnj6V6c7rfWUcybWcfMuRWvxIhxszzy0V7i0exuFZHxlQRg1yl/GyTsGUh0ODXfa1frcaiFlhWGdOFIGBiud8U2Z3LeovB+/iuaEmnZlVIaaHOhzu+YgcVbgH2mxe2/iTLp61Sfjnt1FLbTm3uFlGeDzWjMSoGeGTIz1/KtFboTqA2CQKZrEAWQTr/q5eRj1rPyynKn8aHqCC+gUZZcms+TPWtcP5kZD9e1Z9zCVzz+NCYNFTpnn6mo3wvq2fWpZAeMdM81GdzewNMljOq4JxzTc8gHOaeBt68gnjikYDd06UxCZAHfPb2oySBg9O1Hy455z2prfLgsQfUUgFA3E4znuc0p4Q0xiOOSD6UgkOOAKBWHA9umPel6tkn8KYSenfvQWz94c56UNAOkYcsp6mmcMDxyOCfWn+qtximpIu0/pSsBEAAcD8e1IvB9uaccAhu/vSOpON3GeeKdhEqBtp2n8qZgqRj8SKfG+UAP502UjcAo/Kl1KEf5gCGxzSjHTr9aZgbiADzSr15OBSEP/AIzkcc844p6tgFe1Rbuem3AoA57kGpYyUnbjnk0qNjHzZ/pURw0nzZpx6kj2pNDLKMuT+tTxRq8Z3ybTjiqKtj735A09XOQOamxSZJt2v1Gc4rasYlhg3fx+9Z1hD51wM9F5rSuWCqMdqhlIY8hJwccVEz45I4qJnwT3pGb1zj0pFD2wcnPFR7uNtPHzZGPxo2FlA2kmkA0cDrxTlGB7UFe23/61Kin+LPsaQxAfl4PNPRsLnNAKg8rSER54ODSCw8uHBDAdOtCqmM7eai7YpHdsHHX0osA6RtwAH403Hqc0sfPfrUkCK77WHGe1AyMBvSlPzelWJIfLPDYU9OKsWtnE2SHDZ61IFGFGduuasxRvjB4PpUjCOM7o15HaleQuAygbgKljSBYiyMCTlaQR/uw2/nuBRbTOXI6g1NKFVsfwkdjSGOR9uN5LCl3YVsL1PFQZwOM46CpGkCnbtB9/SkMlh+ZSG/KmTSSW77kwcjFOiZXbB6+opbuMSQsi5yvOaGhkdpJIsZbdxu4x2NXmlZoklaXJB5FZNtMQhiz1apJ52Vtjj8qycSrncaBIbh1mTCqBggetWr2aQXYxGdneuf8ACrTuP3JCqfvV1dxGrWw5BOMH1rinG0jSOw2wZHc7Bhf61eJB+Ut81YVqbiJS0fIRuRjtVmW8kMZnjQBs9T6VjOOpaZJd3WycwPGSHGM1m6dBJHqbqj7Yl521pxsjxi4kIfHQelO8pXmW4HyjHA6VKdtBiSTF2lgiUbsZ+tZ6Ks4LhGWaPjGa0iF8xmjxuxz71lxzxx34Em5HzRFDLmmt5jOsmPNx+BpwhWO6bzCCW5qaUxKAyKMk8kCppY9wWQEYAqbsdjOuNNstQhbMQDDo2MEGsbRPtNjqDWc7FIt3B9a6JJCf3seAi8YrP1hFuLYTRhhIrcYHWmp7xZNjZj2SA7j9z7vNOk27Nrrw3B71W021CIsoJJZfmBq+RjDYJHpXHOWpskY+iaLHHcTXcgLpu5Lj7p9ai8UW1xq9q0luyNFGxIH8TYrduN8tqbeFynmcMPamrBb6ekRwTk7cjoDVKs+bme5SirWPM7m1mku4dNhQmZ2Gcep6CvU5Y08J+GlQMPPCGKD1yfvN/Sl8N6Dp95rsutycR26FiQcAN61y3jnWm1jVyYv9Sv7uNfRRXdGp7dqK2W5ml7NNmXpgeW+a6diFjyxJra0+HzBPqN1lV5bj07Cqmn2hbyrJOpIaU4/IVu3Wx4xaLhLeD5pSP4j6V2rczSOW1+5/szQrzV5yBI6EpnsO1eE+E0udS8RT6lcEkjP5tXpfx11ZzpMVnGwDXDHCdPlFc18MtKeOzjkkXDSneQe3YVqlZEyPQ/D1pHHHH5n3IwXYn0Xk/rXzv8SNbGueLr2SOGNpS7Rxu0mAoU9Rzjsa9y+IGsQ+H/At1cGTy3uj9nhI647kV84QCJioW0gJMhctI3LA9sngCokwK1+rxQo0lwzyyEfu1TooHBOPrS+fG9unnxMnnJsWQjgYPJ296muWaSbzkTcgAijjABOR3IGPwpWkHlW+LpluGLb/ADEUCMDooqAKcaTSSwBWyGf5BjYATxkHp2FT33223LwtG0beZ5j8gheMdAabDGjXTRF0nbb+7LuUHX07VNFDCELtLMoz5eY4gUbA6DP8zQMbbQyOkhSZokH3ep3sR93A55/rSeS0cDHc8ePlaNyRkjn/AB4p7ssSQQxTKyvlzscgpzxz64qSSK6W5lPmRyy7N/mecGAHfr3pJjsQ2lvJBE94v7uUttSVmJCjPOMDqPWlk3CGZreSRXyu84BIbHrTZvKUqcSYVuFLHr3PHv6VagiWb7QLy4nbdhvLXKndkZIB6nB4pgR2LTKrrDDJKi4dmI4Bx1PWmGMSmRWZ2CkSFUwu849PT6VLMyNatDbtcwQI+XDMQ0hOCAR68U1oJL6WWZgkohOHw+GxjjqecUWAWaF7aSO42sH2I2+4HGD2APWluNskAkQs5XO3ksqEt16D0qeyvF3ySXHyxxdVVVZiw6YJBx9aLaNbq1CoLuHLbxJNMqqRn5x+fpikMqW3mRX00KXKIu3azrgkg+hH8utXRbrBbQSGEwQ7drtvAMmDzjOf5UsAeTUU+0CO1jKl1Zflyp6Mc53ZxUXyyTnyZoirg4aWMYPTjnpQCGeYk82bWNPkYnzDzgAntj0q41wjiX7RcIMKNqmAHeOgAOOPXNNE1+J2jY7IAnkMbdFBZCcnnFRwiCSRooYomKEIquN0me55ABA6elBRK4sPssa2XmPtbLEn5Wb2yOB/OmyG8m2sIoUmkO1xzgt1HQYz6VqPJNqMCossdxdSr5cROECAHnCIR0Hr61Sngmhf7S2+WKGRVaSLOwEZGGPYn60DI2g1CO0lmRWjhjbbKwO7Ddsc5HHpRU1o0ospZreF7aGVthuJQ7ojHuDjAaii4uW5XuPNF1sK/Ko5Hbmn3vlloVxgqwyoHY0lwgkLSRuQc9PUVG7bvnK47FieK+kZ5w6f92VZCAoPNSxR7/KkdlwG7jkiq0sTLAVk+4sg6HqDU0okleKNQBhflI9BSArXrRu13tHzuRtNMldvsTKq5dCNzd8UT7ftIdlIDDoKRScO8nyLjb7EVDuUiGLzJTuABXIOD61NcFZWSLBGT8ufWmwqYoJFJI3t8p9KZfA+bEA3CjAI/nS6Ce5BCo3LuIGXIpZDtnRvMYgNlvrUh8uSFUC4lQHOfWq7Ky2zFnBBbj1JqHoVuI65dZguQ7Efiai+f/V87vMxipYI/wB6nnNtA+Zc+tR/vGZ/m3ZbcT9KkQx98cxDqTtJBp0ZVpGfaCuRxU0cweRmlABZNpqurJhoiMLxikykSPtVlXB74pqiTzd0OVCevYihxJJAGXlUPy0/zGLvGWAUgHPqaBHtHw+1j+2vDqwSyBrq3G1yRyR2roLbIHl9MHI9q8U+HWuf2PrhaVj5MjbH57GvanxlXjydwyDng1pFg0bz7prATx482Lr9K7PwJ4l82JLWYgHAxmuG0OYCTy2+5IMGmSmTSdV+UlY2OVoi+Vg1oen+MdJNxD9ttThwM5HrWBptwt9A9ldfLIARzXS+DNZt9Rs/s07qWx0NYXi/R5rHUPtlqpx1O2rqRUtUSuxxWq2r2V49vIowD8vvVEckhtvPeux1GGHV9LEyALcxryK450KOVYYIPIPapjK6M5qzNjTWS70+SymxvHzRGsWdWiYoeCDUtpMY5VdD0Par+q2/nR/aYx9cetF7CtdGGWZXDHn6Ukkm9eM1M6hgO56VUkyDimRcgYbSeuKjPI7cVOwUYzn8KgK/eznH0piE2nAbnp+dRt8yng8nsakbjjsf0po2kNuJP40ANI2nrz0qJ8g9f0qRwcBd3OaawYjqOveglsjRhluMcdakypX3ppXaOM5+tAIJIzwaBCLwpbhs+tKzHGfmz2pzYEY3foKY/br160x2ELMy5PX+VNLcck9f1rbt5rBdHaORczHpxWJ/FmpUr3G4WsJ26jHvTSGz8xJ9jTj1LDsOcetNYsfvDkd/WqRJJ8vAGQe1Kxy27celQgbjkU5juGc8UrDHS8HIalGeKjDAYzQrDGcHHpSsG5LwSeSM9qTpwDwDTcnGDikLYXGAfSpsMUMxbnp/KpAx4AGMio1w3Pc0D03D0oaFcejZzk4+tSKDkBWwfSq4Vt2TzjpzipEZt3P/AOqpsNM3dKRkgZzgnPFPmy2fT3p1qNtkOecc1HJwM1DNCBvbmncylVUYz/OnpH/y0Y49qs2sJlfMbKB71LKWpEkLbPlwDTreRVcq7dR1NMvI5be43gHb61GtwHXBjDZ9KQ9ieZQo459e1RpllLdApqwzBIVSRcbu9QzTQx/uo1zg8571Ix37yQfu17c1A8bqpZhjNadnPE9ozMm3HFQXLeZGML8nakOxQjRmHpSrE/3u1aVjbB2IfOMdKWV42UxJHjnrii47GdErb9uefetSytcQeZJjNVbS3ke6GwjaOtX5GljfycZz0NTJgiKe3Yxjew29jTtskNtsjwM/xU64WdrcIfxAqi0soTy3Jx2pDY2aX5gIzn1pqs+OuSeuKb0xzzThtztFOwiRNwbrjNSeZxg01PugGnHk881JQ5OexAFWIUDZGBk1BHn6kU5WIf5TikBMi4fpyKmB5PHFQK3Rt2D6Us0rJEemTQMpzY84soI56+9SxYdS0w57NUEbYbcT/wDXqcMtyGUcN2A71DGja8OXbRuPLwEz1rqbu+hhiQscq9cDpTSJdeQyt1rrHWJ1jAAZSMEE9K5KsdbmkWW477bciLblZBwassZHBhMXysOT2zUdnZxqvfaDlT6VaZkjhb5gCTnk1ytlhbW0dtGoYdevpUtxLui2RL83QVH5xEOZxx2qXcPLDRgEnpmsmiiFEMcG7+P+tZl3YjUGE0MoSdDyhq9qss0dp5igjnkjnFUk86aAvEym474PJFXHQRUubvVbWLzHjV0GASB1qaS/XylkZ5FWXAK8/Kas7hcWMkIHK9QOorM/0tYmuIdtyijaUxyKbs+gy3fyR2VpkzZPVVz1qlpOsST3arNIkUQGSPWqBtbm7CLIkiuOpPIAq+nh+M2AbzAk4J2k9xVWhFe8LV7HUHUIFHy/NxkDuavhX2rvBQkA4PUVjeD9Bl/s+bVtQfZCnEbHnp1J9BVk6/p8kx3XCMp4GOtcNamuZqB0w2941xEu3PfHBFUPOjiuVtSWZ+p4yKmk1C3SMyLMhjVeeeRVFZB9lOruAUkBVMnrisqdNt6obY3VdTmsdPmtbdvLWfhwO4rl9PXzJ2ncAgH5B6mm6jcNdXWIzkE9M11XhvRhBa/bLkbU/hB/nXs0aapxsc7fMx1jGLTTvM2lrmU8Hvmql05E0dkvzH70pHereo3iW1vNfSErtBWFf61y97qf9k+GdR125bDLGUXPUu3pXXSjrcJdjyT4lX413x82n2js0ULCNcchQOtd34ctiiQW8KjccKAO3Yf415/8O9MkvtQudWuATvc7Se/OSa9NN5DoWgX2vXAVRboViHQs5HAFEmTY8s/aB1iO71uHRYpF8ixj2qoJyznrxXl3k+c4jnl2bRtj3dSfcngCrGs3j6pqFzdTO0c0jM8m8/eYnJAP0qC5hVZHt/NOY8BpI/mGP7x9uaybCwbo/s7KjvvlByo5AVSO/emuZLc7ocFzHujZk5CZzuIPrWgrra2lvArNMlwWbcxBwp447rz+dZzTQT6lCt1C7wABSUc5cDj8B7UgY63EUjp5kZKtFmUx8BD6k9uO1OlaEZt40gkVMvCzkYCHsQO9LAzzTyxSzNEshIEaHIUDI5x9cVatYk3t9psT5UcYWEYb94WOByBz3ouBDfXvzYuVBbYDESmc56Aeg/Wp0EMcQgjtI1kSNy27ksfY/TnNRW1m8d15atEk0kjCIZ4jC9ST2qazWdTN/oMTGON8li4JI/iIU+3pigZSWOXesCjfHuBKxvuHPUevXFTWzSTM0XmOmWUJtPQZ5Hc5/wAKYrRWttArW0hkDbZHD5RjnPHbNXlYQNJeXGZLkTLthicKcYxuyPTj60BYoeXJMXnDZihbKMxywGeOPc1oW6xSI8Lx+W9y+TK4RSAMdT/COew5qASSxpc2pRYlzvKnLMdvRSB7+tSSSWMtptmkuPM2gRx7xtA9x/npQAy1tWMQkkS3jgaUjay4eTH90cZHT1pIlkncwW8K28TpiWWUZxg89B06e9Xr5GkVLppZCEQJvILRhc8BDwQMcVBbQ+ass0kT+UE2W4TCL1+8QetIZVvkMUckSshUYwQpIfBxgVc3TQ2kjTQy28cqZVOQJGA43c9KbBHM7Xb3EJmRWG0AExsc8LgdzinQCYp/aFzIIU3fu4VbZkf7IIPSgEPjkhjiFu0yurDzM4X5XIwO3Ix9KHaRrCBokjiEUhjaQqyvMxOcfL1/PNEP2rBS0h370QZ28hBzyw5BPrQR5LRzXCSTNvO2NMhM+uSOMfrQNMlWKEQRtc3N1CX3j5WXoOvqcdf0pbKN5Id1ja3D2y9DI68EnG5V7HHoDSATRybrhXZXBBRHBwOhQjjPvVhWt1REnmldhlkjhXayn+HLHI464X86RRA4VUa1kmt0mjB3ecj5X6A45+tFPtnkeZvt06vORukkmk3cdQpY/X1NFJphddSm3mbSVUliOfQUxoXlt4416SN+OalkDLAgQkZOTmhlJiiaOT7hJ4NfTNHmkNxuj+UKWK8fXFNLSGYIj4OMg/3farM6xmFW8z59/wAozzVcRlbo+jDg0rDQzaEtfMkYknj6VFJIBbJkkp2qxO2YjG7cheQarooWVVlHyAZQHv7Vm3qNIJHaWNR1+ft1Apsm1G8g8lujZ6VJbqLdrliMKR8gIqvc7oZstgu2D9DSewIjWHy55naTPl4x71JcLHgE8qwyAO1IPLa2Z5BkZ256HNOKxiJpd3IAWMeoqVsMgeNXOxnJVF4b+lRyMpZWjAUZ20+KNmAypGXwc0pCQyyqwHI/I0mtAI2CrOFZ8DH5U1o1DllIZRgn3pVTzpAHG0kcGnFVSN/pUWHcbKyeUnlDg8tjtT5wqkHIYY4NMUJGiu3DMMgVEWflWOMtTvoA6NV8pXDDO7+VeyfDjXhq2krazN/pVuvGTywrxggklVGQx2itrwvqUuh67DdxuWRMLIPUdxTiB9BWWdhZeq8kCtLUof7T0ncnMkQ71m2c0Ultb31uQ8M6gkjtmtLTZvIuNjjCPxTeoGd4Z1eW0ulj3lZIz2717Bpd/b6xpoV2G/bjFeJ+K7NrC9+1QjC53Zx2rZ8Ka68eyaJzxjcKcJdCWjrNU06XSrwzRjMZ7VgeIbJJf9LhXqOa9HgubHV9JzIy78fjXG6lb/Z5nhwfKanKNndE7o4eT5Dt6GtLRr/g282WQ8Emn32mySMfLQ5qrYafPJLtxtAPLE8Um00RsyXVLONWH2ZgVJzxWTMpGexFbkv2aKXyY5C7jqc8Vl6l8shJ796a0E0jOfdnGee1QtlVUHPv3qx5gU4xk+tRu3BdsVRIQ2UlwjSKcqo5qALtz3NTR3MkcbKhwG6471F1OBk880tRaEfy5Jxhs0wY5IWpmTOOgprrtB/XNBLRXZsEnjr1pNobnp9RxTxjGMcUwAY4qkJIRyVGFPI6e9BY42jIBP50Ox3YGaTqBzk5pg3qPZvlx/LtTOSxOMVoyaXOun/aW6YyOetZYU7RnHvQFxQcDgnrxSAbuBimbuepoYn5SO360xJiurAbSecce1ISQQAfbpSltx5J+lIzbWBI+WkJCADaWPrTjhRnPJFMY7h8oI79aN3BIOfYikyiQHgk44FNPzHv07cU0ZbrwcZ6UoOGxikxoeG29Bye9Bb+HI+lRk4B6jHX2pNynDZIz/OkkMm3EqNv45pyszMOMc1Ew3DggY60oyCG69+tFhHT2+fsa9CMU3cMkEEelFg3mWCnNOh8s53ZrFmqC3ilkQkx5WhIbh5GWMFQOgzTjczI4XA8vPGBU2piaHy7iDO3ANS2UkPuZhaW0cVwA5Y856iltbSymcSQuAf7uadbS298padfnUc1SuYWiczWrnHYCpKLUMchuytwoKA8cdKbcLY+YZFU/Iear2FzcTs6tktjuOlKtpwxaYDd1FKwE0k9rNGYoflLHpVy3jVIljXDbRyDVOCwjGx45MsDmrMkJZmw2BjJIqWNFy3MJ3SFgNvXFVWu7VmaNBgk1HbeVEPlkLAjmlWC2jcSj5s/jQkNsVpltgNg5Y81LJcAbXbOfSqE1z856YB7U2W43rwBnFJxuK5ZlvBuDLnNU55BI+4cg1CWbjNI8gjBH51SiK4hLbselSx5YjAqt9oy3C5qeKZfTmhjRZTKkflUwG447VCtwgGMZzSrcr2qWMsBAefypWQg7uKrLd45FH2jzOOlS0BMH2nauWY+lV5HaQsj5FJ5nlvlevvULSsZCxPJpFCoDk47VZ05clmVsSL92qe4eYABkVLloZSUB/wqGNI2dNlebUFdlxJnH1rcNn+//wBIkKMT8uDWRpUMySRXUYyrDJye9aOprLcRC4VH3Keo7Vy1HqWjdt7iOGBYo5Q8mehNM3Rz+YDkyL/Ca5rTopZdRDCRTsOQTXQYWCYXDDc54auaUbFpk6CctGm7jHKNVmVysJRly68gCm52lWb5lzwR2qdkAPmjlsVk2UhLVzcQFZUK/WqkljJBO9xHzheAO9WUuP3ijaSDxn0pqT+VdSCVmAAzkjg1Mm0MptJEsfmFWjkl4x71kwLcWcFwVLeYHBI9RXSlYbmdGIzxlT2qHUrLzEaUDkc4XvSUx8pmSXU630ax4VZ1HDDvWtaaa2o6lbLfP9ntI/8AWMp6+1OS3S9t4jJF5cgPB9K1ps/YBa27KOAGJ6g1nOr2NYR7nPfErxHbxzNpOnfdEYRihwPpXGWMf2eP7Xcdf4B6mtrX9DhgvTcmYGInLgnnNZcNvea1qcNhYxlmYhVUfwj1rvw6hGnp8zKq25Gr4C0W78Sa2RLI0enwnzLmTOFCjtWn4z1W1udSkTTUEVomI4kXoQOM1s6/cW/hfw4nhnTnHnON15IOpJ7VzvhbRbnW9TSNUJTPJx0FOHvvne3QGre6XvB2iPf3KMV+XqxI7V1GsSqT5EZPkwnbj19q1NXltdCsxpGnbftDJ+8cdqreFba3uJ5NQvQF0+wUzSu3RiBVp3ZVuVHK/EW1ME2m6Z832mZBcXCg/cUn5E+teZ/GWaa6uNM8F2zfOr+ZcBehY+v0r0NtT+3avqnjLUciGPM6hugxxEn9a868PQvfaheeJ9Q5nuZG8sk/w+v9K6m+VWIV3qa+haXFZWkVrAnKqEX3NeefH/xJGstr4XtpESC2YG4l6/vDz2r0vVtUh8P+Fr3xFdEKIIyIFbq8h4GK+YNYkur7Up7y/ZnmkLSkFcHJ7kdutY3G9hm9GtR5bo0zyqQ+wgEEc8n0J+tNtpbiC5na1JKsCDJNgD69up6VE80swQSEMF+UK5yo4xx+VJcyRnaWdyciQJswoHoB270iGPkZo7FfJuW3spkfDAkE9Pp+NOiitYUl2yeZIcgsvBbI7H0ouIYxa/bIwJJnkDYA4C9s9gPap0g2WkrP5W58SMQu0EE8Bf58UDSKhhVgs8e8xpnBY8HnJHA960YZZrqKJp5bhSdu10Y7IgCdq46k5z1qlOojtEaOaRTF95D8uCT6d/rViGOIyJuRi0cOWXlgXUk5AUcDBHXvQNDpJGt7h4bIsZpjkSlypIPXn8jT57SG3ukto7jz5WLGVY5NyuO2JOtQSFGvyjrLH+5OCzkYOOuB/KluvMa5nuI0cusS7skAR9P/ANVAFi5WRWjtp5YwjtuSLeSBheuSeM9Kjt4bwzI0kczxQFFyijjPPUdcVJCkk1qYpEVEhUvKFOWcjgfXrUbSxpG0kbS7VXCxSLjyvTHPU9KTHYlRHjin8u8y1xJuG6EneD33e3OaZIIcRGaZpWK8hY9m1R0A/I5+tOjXba/uw0ckqjL+bhmHt1wOBnoafOFiu55GhlWZ4sZ3bg69BjPPNCGiI2h85BJGJjId4hS5AXA5wfep0QvctHDIsUu0qmzJWLPTqeOD1qsvmRW8kggX7TMuCTwVXp8oxkmi1EQuZHLjCKrHzRnIH90d6YEkdx9qYWWwSQx5GEbGWA5PHU981d8lWgX7fMHiUDyYPNIJbpnB5x1qvKlxDbCSVGmaSUZwoxsABGOODzVmaRrub7VcSDywAryPEDsG7lQD1GOeMUikiNbiS3gDFpnAY+YwmypKDgAd15qUQyS2DmUXcaj5YyEVlBYbjlgMk+1Suu+7jisow0vzyxGWIjKHgMQCQAOwqa7iVlkRIZWRcf6Tt3b2x8zZz07DpQFiH7HHFFAsFrctPK6jczBRv6YCk/maa1pcLc3ISSRyARNLIu5DzyAex+lTPDcWtyvkzXRu2RQIkBdo2Y8ZzkdOx9aaoukuRbtZu8gjLvFCSFyoxl15HbPFSOxE0KWcAtZEAim+cLkBmB6MzcbhkcA0U63kmYtLCGt2jRZhNLu+bBIG1gOBnPX0oqlJLoLXsVoNrMw3YxwQe1VfNaOT7KkZ65J9BVu3i3SM0hx8nJ9aYyboHkjIDsvevpHdnnFS6hEVyDG25Rz9CalgRgruHzIpyMelPI8hRG67mK/ezVdQ0VqG+bO7JNTsNDAy73dMnzRzntSTIJIUHJCfdb0qxEu0jKn5gQpphVWxCvG1Dk47+lDQrjEhaSLezZGQBUUwjVg8nzYbkevvVkNiHycBfLG7PrVWSSPzFLISzNjp2pStYqw2a3Vk+ZuGHC+9QzxIVjyxzu2sD29DUzFkyyknYMgHvzTZV82AvvGT8x9c1kwZHC0jv5eVG1jz9BTJQszqZGxv6Co4srIzdVB54qW4j+dfmAwMgj0NK+gWGuF2cMc7to+lRPHJvO89OanuudoXjAxx61UnZ1j2sCGPek2A8jzFAPHGc/Sib7gjTDH1qV1HkxsvAQfNTcDy0+bDZ7elSgaC2CJA0rAFlPH1qFXO4ZGdxzT1l3RmNl2jPBpCpjmXONqjpRsB6f8ACLxUixSaDeyZQnMBPb2r1CybzmaI8Oo+X3HavmKykkt7g3EbFGRgVI7V7h4J8Rrqumw3QkAuIyA4zzxRzDsd88Kappzwy/fjHTvXDv5ujak/Xyya6+2uQCl5D90n5xUHiqwjvLf7VGvB56dDU3HYtaHq7oqvG5KnBIzxXSmZdStgQQGryLSr+awu/KkztzjHpXeaHqAVlf8Ah/StIT6MhxNt4/s8TtKp4H51yGr6rNIWjj/dAdhwa9IEtre2PljG8rxXnfijTmtblpF2kH8605bGcjEWZlYtyCevNW5bjzoVDYytUXU5Hr6UkRYNjg07Ii45sc9qhkPRck4qywxhu/pUEg5bI49qdyGhNu9sd6ft2j5RkUyPIbHTn07VbO0w4Uc9zUsaVyn1zlvm6ioZeepyexFSyL847moW3fWgRESwwD1pQ34UjjHIB49O9NZSfXA4OTViA5Izj8cU1umfQ04L8pyTxxQyLt3dx6UNiSNKC9uLuNLJiAh6YNGtaV9gjVt2Qw5rMjkaKVZI+GXp9Km1C+uLkKJGJFTZhdFN2AOMHim7RuzzjuRTuQoO7rUm8GAKQM9c1QrEJ7kceh9aDnd0zkdTQ2PXjpmg52kDp2NADWXBBGfejjJIBBA60FgrYz7CkOWPB+tA0h6gheOn1pBgjr3pAxxxn64pFbB7Y7UgHEqp7mnD5l9DUYZQxHC57elOTsxbPb6UDHGNtw9Mdc9aVc4PoOlPhikmBCqTt7ikBO054PfFJjRuaG4aAx5GRVzy2zj+lYmkzGOYc4Ga6A9mBHPSsZLU0iDBDHt6laspIZYUVuE6EGqUKET7z35PvU91AzLvViF9BWTNEPmij06JpE5aTis1LhwN0anOeeK1Y4RdWQhlbDDpzULmKwiKphznrQmOw/TTvSSXy9rAelYzrO87cNkmtuxu2e2JEYzS3Eiqm8oBIR0oTFYrWkM8VuxlUn09aW1uzlo5lIGCAaBNK7Btwz6VC0iu53ADFIdxiq8M+AfkJ6VJMxUFVJHaoZcs6svOKfIA+PWmSM2dy30NQTTqvy4JPtUt24jjwDzisxmHPJHrTSEydpiR70xmYnrUW71xn3FKDyMn5cUDH7j6c1OMqM+vU1VLYbKk1OJMJ8xpBclD8DtT/MIXOAearCQE4A/+tUZZsk9PxqR3LxfA9qZ5hHIqFZNyBaaZNowSKloEy5FMpJ3LkehpksgJO01AGKr82QKkXpgd6llply1RmkjVl+Unkj0q1JbsJJRGGaPsRVS1lmVwAv4Y5rTt5ZlWSGNdzSjgY6GsZMtGrpRCRR28khC46+ldDZyRG2CqVbnoe4rmNDMkd6sd2N4cfka6R4LeCfzlJGB0FcVVamiKg09H1WSTmMLgjHSrN8ALmN5H+Q8VmXOsNJqIs1j2q+BmtueJDZ7XHIXk1nK6tcaLEbGJo1/5Znp71LlkDt+hrK01nlhOJt6ocBj2rXijdlKu4JI4NYS0ZRGBIIA6qMmny7pIAXUZX7w9qFj2jYzEkdqfJD50HLYyOcVLZSKiNHIrQ2rlQOeO1XtN3rAFmO9s4Bqpo1u02pC2t4tpPG49Meta09m1k72zf6xDkjNZVGloaQQSK6JujGWA6Vl36vHKspnfavLYPT61oW7XAVCV3Bid3tTdSgiltZ9nVwelYxdpFvYwNakhuoUkhhaYTfLheoat/wAOWVv4N0f+0J9p1O6GEDdVFZ3huyisdt425yoyEJ4BqtrP9o+INWHyNvcgKgHAWu+Eeb3E9CU7a9StPp93q2tiFJDNJK25m+telW8dr4P0dYYQHv5h+K/WqWm2dr4R03zJAJb1wNqnqK57WNQubu6CoTLdzH/vn2rst0Jt1ZO8j3V20YJeV2/eP3JPRR9a0viNdR6R4esvCNsM3d4BNeBOoXPC/if5UeCI7O2iu9dunzpulZLP2nuB6euOg9zWBpl491e6r451n/VwEukbcgy4+SMeyjFbU4pe8yJO7sc18Q0kX7B4Ls5PnfFxqLDoo/un6dKqx2kdxcxWFqoEceEC9lAqMNNCLjUrwltU1FzJLnqi/wAK/wBayvGWur4R8LySo6f2pfIRAjHkL3PrSlK7GcJ8d/E8GpalH4c0/UYUtNPJDYBYvJjOTjj2rzFxJDbztNdW0ksy/vF3Hc3cZP8ASnNdyXd615cGMFgQAvAYjHU+9RTOEuJjsWXcm5goG1emB+B496lk3JbO3txp6uWjW4WN2hAG4uR65PHeoZYLeFAbiNWmG0hRIc4wOvpVUTK6JHIzGSPO3A4APb6VftbNvsv2j7M8rORhWXJchuf0oFYSOJkDTSlJHlU7lzklT0GKjnYSxxxK8BjVFIcxbeRngf404ySx25Ro1j81vLBPVQDw2aL6ZzpywvHG3y8S5ORz0AHHb9aBj7lLqRUWWFJ/M+cb8fcH06c+tOglmtIGjiunjaZdrDO0Nnkgnr2qKRWjtYl+0FTLGrMkfIwD3x3yAeavWkU0OpytPdIIkDKWDDdnHA47HNAIpKFuSzQROsbMQSgJZuOg74xmpLdbRcRtctGjOAyIm5toHc596SJjESf3c2D8h5JTjnp1NOtbMPE7SQzpGwAjUL97rzk9iRQxjEj86Q3MbSwxxsfLCrg7F78dTmpwnli3lkkdRub94MNkkZ/+t7Gpbq6liEeIUkYIuEUAqxz8wAH3gakhjO5QpSG1jA3M6k7C3P50hjxbxRL506+YxjQxOx3r+KgZ/OnSRPaNbcQzOFwcADcMHDDOT39B06UyIoJPNhieB3UlDIwdnGOAM9+D/KlYNHqE1uIIoJmlV5p2O6WNSMbQPXnt60DGi3ubqWJYplk86MhhES7oBzlm9PYdKk8l4L/99Jb28TApGr5YHGe/WpEktsNGmoOiBS0SCAocA4HPXoM81D5MNzdqslvcD92mV8sbnXqWJ7cZpBYhRJJFaJLpxDGRMxkYBsjjn1GOwq/JBM777aRGssEZ+YRKxHQZPJwCfxpsLG5ElsZ2t4mYMbdoi5kBPdV54AzmlvZYZI3dpM28TiGMIv3yo6gHoMdyKBoSORoZBtkhjM8ZhmlY7iFx0AHQ8d+9TrbxS6eIyXi2xlkkEwJYjrlQcAfhniksIUt2gvo1sjL5zYVyW+bruCqQcc9abPbh4YLtpIGu3mdVOTu4PJKt1+nvTKT0GXEqyWiIr3MMaMPOnROeowFx1P1JPFWrG2jhaR4ftRXAkQyhVUHuzE8kZzgClVZIbIedp81xBuB/fNkq46k8/L/PpTbm5ub6EPfOXROkLSAkc/Kqqckn60kK5OLpGR/7Pt0JmkSPE5G1yQcluOn496KktIrpUgTyXtGRebc7kMznJUMoGAP5UUWbHZs5+SSSNI9mC27kZ9aV5BDJ93eGGPpSIsImBbJwM/U1HMJmlXeANw4r6W7seZce8bTyBVb72BThG0mY2bARsYPeoUL+bsHyqhzuJ6mnXAmaUSKcLjLH1pbgyGWQCOMb2wrHBPHNRRTeXPJI+TleKtN5EibW4VG4Bqu21EEm4tkkcUm9Rkly37gMvB2jj1qnFzKJuwOfm7GrMksIxhc/LyO4NRSANZhQoUZLH3qGMdK20u0mG8zgDviqittZ1kHyfwVYYAp5u77yYGT901HdwhVgw28lefrUWbC5CVf5ghyc806J2ITcARyPpS3KmHaFHyyYLGlihJkYE4HY+tR1AZICkqjgxg7ifWoBm4eTK5Bb5anaNpI2jGcKc59qihl8vKAgAnrTdhJEm1ZFkhB2hRzzUMr8LHgbuMGlU7VZh2OcjvTD/rCxx0BqblBPG+8A/dz196bnzGwxIC8bvepvNbIicYGSeBVeFwscqtk+hpMCSNWBkjVsjGc1peG9YuNG1KKWFvkDfOvYistd2Btzk9aYeRu7d6EM+jvDWr291bxzxMGgmAz7V1ljCwP2ZyGhm+6T2r56+H/iU2N0LO44hkwF9jXt+hamrxJA8gI6o1S1qBH4l0D7O5O0ZPOa5+y1E2FwLaST8K7vU2kurcpKw3KOteceJbGRJfNQHIPakNo7nStVaNlZGyv1qv4puppxvXkelcXoOrhXEMjEDOCD6111vNHJHliGXHGa0UmtGZ2uYQm3N83y+9EjZG5QMmreoWY/1ka4OazY5Cr7GwP6VamjOUCdW/hPPFO4Y8nNPl8t4VMYzgc1Archuw9utWmZ7D2Xaf73Pr0qcMFhxUTbWj3fyp8AMg27cmhgiOUhm6Z/ConCnG1TnpkmrckJzjv296ruQoO7rU3HYrurAYPuKgILepPYZq5CqyOykVXkDKzYwD600yWiH34I7ChiRnsad/FhmxgZzTHYFgeo/Sq3IGdh8xyRSEtgnj2FOfGRnA4603oSn/1qYNDfvAHnOKbLgZ6nint6Dj1qJ+f4u/PFNA0KvB5447VPZwi5nSP7vOOagjk2tgkY9xSrI0b+YrYwRzQO1jT17S0sVVgQwxkjNYwL8n8h6VavLua5wJGLYHeqr9c8fgelJAxQ3OCenalXjLdM1Gc5HofajPP+eaYDzj8M/jSfTtQDxkLj3oQ7mOAQevNAti9pl8LMviPcHHNNZ0mkJAC7s/SqpHGTjOe1IHfaDgCk9UFy8q7OQ2R61vadP50IVmyQO9c1E2QOOSenpVy0uDbyhucH1NZSRcXY6PcFJVj06UjXzRyYwdtNR1ni3qR0/WoZI93PSsbG1y6ksUgEjEr6c0txHbtiQnI71UPzQhQuMe1KAVQK3IpWGEt6sMqCDGwdakvHFwUkX05qoUTOSo69KG4T5c0WAe7iJ+uM9aRuCTjqO3eo+W+9z+FOBLbcDBApiGrn8O1SsViQuxP40o2xoS3HFZV7ctM5XJCiiwBNN5sh3dM8VE2SMZGajB5GOc8HtUvygDd1piFPK9gR70136Ek49BTSzbgFHH86Bz6ZHBxQDAMd2ByQOtKHJ7kUhx0Pbmn5UDOMAc80gHI755HPoKM54Y0JuYcYIHenJhs5+U1LGNydwA9qcFbhifoaMfMFXk1LAFkmWGRtg9TUsaGhsgdfxq3a7WKpzvz1pt5FCrYgbeB1NPtpY4ZUk2/L3rOTLSNJbG4D/aFwwHUgVo2mn3nl/abdgG64NZttdSESpCW8tucGt7SmuHhjmkz5Z4AFc827GkUVYZ79Z1BhDBzjd71euPtzJ5THEgHylfStS1EaSleNq84PrTryEKfNtzktycdhXK5XZaRhWFrNb3y3Uo87A5B7V1kh860yoGGHFZkiyWxWWMCVD94VO91IJ40SPERHPtWVR81ioqxW0W4ijSe3mjKlGJHvWnLPcLAJLcb8/wAPpUKC2AkcqH5zU0DFtwhUgAZArN2bKJLSaaS5/eoVXbzkd6uqvybUb5CeT6VFZq00Z807WNWLaMhfL25UetRV5fsjhfqKGktULQ5DEY3L1rlNQ1LUv7VkZrjc+PnZj2rp2u0gzHKpBJwK5/xNp0ItlaIsJXbk560qNub3kVJuw3T/ABJML2OHaWi6FvU10SuzSsvGMZK+lc9o8VrZiOOEiSfH7xyOErRtriWa7W3tV3L0ZsZLH1reph4N3iEJO2ot015Nci3s42HuK6rTDZ+H7MM376+YccdDVeNksE2gLJcvwcdqzdQkNuDIzb5j69q1jFRRQniO/leYySSebO//AI7VFbK8W4s/D+mtnXtXGWfr9jtv4pD6EjpQ13a6No8vijWBvjjbZZ2/8V1MfuqB3Ga19ES78E+FrvxHrciP4v8AEWWAP/LtHjhR6Ko/XFbRTZLegnjdo57zTPh54cXNvZMqyEHiSXHO7/d6n3NZPjFrSEW+j2779M0v7/pPOep9+a2PDtj/AMI/oEmqzM39r6mhFuZPvxRH70h9zXC6vK2oXqWNt/qozy3r6k1s+xMdEUZbmCIXGtak4S0tVMj7u/oBXgXjvxVdeLPEj6jM4jijyltHt/5Z9j9a6X40eLDeXsfhnSJALKEnzZOiyyDtnvXmt0kDOIoy7yKP9YeOccgAehrMlvUstY26bt17AkYhEjF4yG3Y5A+h4qrJua3ypj23OPlU5KlWwPp6020+zxOZZFlndjiNQMk4PXHvWhNqE6WCsIoFj3O0cbAbldsAk4HbAx9KkCol1HFduJFEu0Nwg6seNp9sillN5JKs8ivA3BA5xycgk9qg3RlGmlwihyQAmSxb19utTorSJc7FeWGOILuZiF38c47n2pgF1Iy277lknlMg/eiQ7XPJPb6VY06Lz5I2mt41V7Z2zIfkD9zgD24HrVa23xn7Q0kZO5VVGOF68Ej0qxcyzswadJTGoIwR0Y/w4PBHNJjsM8mFdIDjzDLksGxtVl6Djt61ZaSNdQjVfKjeMrmfD/vMjjHHoe9RWrtKqwo2FU7yRGcsBzgAdO/5U4TzSXEtw0rbW2sI3l4PbB/A8UFDbGW5jiNpHFFIPN3Oz4K4HQH86tC6MSS27RQSzK4wqICifLg5+hwRUFrD5NtLLHBOHjAdGVR94n0J/wA4qS0WMLEoa0aRm3ksCQvB+9j8KALFk960htRIsUKw7VKYXnAIx6Enk1FaSedLcSJYzoodRvMhYL6u3r1P0zUl8LCG3EMVwZrhwkk8safKvUgDPTqBUUQa6t3AuJWhwyqqOFEjnoNvpmiwMlijjm3BPJWUyKbdd5IVeQf8fUU+BbKCaedXdxAAY2ywMkoIyAfqe9Mgmij2WbXILRIVGxGBjOe470WaWRVI3muVUuBEzKBHk53cH6DmgLhbGT7S1pHPLJ97duj6E9s98Zq5LczzzmLcyfaGU7rmTaMAbd5PPHXj3qKBvLmmgWBY/LQMwjkwiqOCTg8kmi3s/tdhJYsRbu8qSQGcKAVwMkse3t3oKiI+9ZZLiRluJUlYts/1eR0wep/KrEs0NvaqZkN4jSAFiu0v3KgkcDJA4NRaNbQMI7ad0jiMpSS4HYnI5z2GM9vrU8+yOyaCGCC4kLL5KFD8qBvvntzx+VIBrSMuoJC0bfJGAtvCokXcRnLE8ZHANWb4ywaY14JxtMmLdyQCpJ5G3OBjn0zTHtbpY1haPeJImlPkNuCBj3ODtPHTiqmnKsd1Eq7XaP5U8wB95xnKqcDjrk0AOgjWRXtZlVc7kMrEIMseWwSCT7HipVi8qxWa4uIJISBGhcsszMACAo74/KtDTVhe5bGmiZZInluPNcYbA3gDJwPXAGaqXCR3zCeCze1QZUGa4I3lhkbcjAxjtxii5VhmnhY7KO4ea5V8/vpZbgxhjg/dCfM2PU/SipbhlaVTfQyIiR+RD5b8Eg/MwJOW/lRS5rAkYgHmKCrLvxjI71K8qFUtn5kUct2NOS32xuxwpX5hz/Kod0LKyKmZX5JPOK+lueWmRyyMoEbLlhkn3p0cm5Srn5VXcabKjLEZZvvf0oCiYGNcEFM8cfnRcCOM+eu7gBlOBiq1q3zbHIADYqwJ1iIAww+7gVEFVQzfwtzx2NQ2NCyRRiTC5d2YAHtUMwbz2jduF4qaUlLWNs7SPzJqGRA0ZkZvnc5xUyKTI5eGVcZTjNSEr9oI3YAXIHpSvMZokURbWTgH1qOcR+buYfOFAGKLiDUgu1Tvz04zmkVXEBGSeODSLt2gyAnkkEd/aniQLEm47g7Z2is9wIo2ZI8LySCCahtUVvMGM8fKT2qafKTOSuNwyFHYVAhKQBgPlLYPvUu1yug+dYoXHOcqMj3pspUwDapMm7B+lB2tOqhScjvQrtGzF8YHb1o0ESdP3quGbHOfSq4j2xtu5LDPuKcpYEvxTN3mT7FPO00MCS1LIdxGcLxTAM8AD1pxlLRFkPI+XFRwo0mUBxgEjNK47k3O5Zo+Mcc+tehfD7xI24abdthl/wBW5PX2rzpH2oisNoPzZqaKVo1BRtsgbIIprUD6e0u9+2wrCx+f271FqtgZQY2jOQOMjrXmvw+8Vec0dvcSYnQ8H+9XrNzqsF7YB02rNGvPvT5Etx3PMNY02S0n86MHG7JA7Vf0XVflG5857E10F3ZLqGntcR4J/iGK4i+tJLGZ5FHy9uKh2GdzHMsq7gciqN9aqcyKOTXOaHrjrJ5cgwoOCTXVQzR3EY2kDuajYlmTbTNFOFYNjNWZyvmnb0JyKmvLVXQkcZ6EVnNHJE53Z21rCZnKCJ/Mb6CrFlJtkz69jVa3QSrjdgf1qZoZYcN/DWvMpGXK0W5pVR9pOSfSs25bdIew9qHlYvnPeo2O7LMpGKSQN3CJiHyjY9aQPuLA8g1E2I1GW+tITg57fzqrEEpUF+9M2g9ABngetBUnndT7ZthLsvftQCWpBKvzBcnA96Rl6YNSyDzHLL34xUTqVYc/hQFtRuDg4OeO5qOUDZw3Pr61IF5DdR3pjZ28cD6U7j5SInGWwMjtVm1iWSFhI2ce9Qld3HGaaXZCQPTFO4miZI0YH58BahMZ256f1qPc2eGbnrxQzMoyB+dMVhTlCBuGRTMDnOfxpx3MSeAehqaBYzGzN+poAhUYxj8iKfnnPUikB+bjDUoK5P1oYhW+77d6OcDPalCnOR1pU7fqCalspInK/L6GlHygDaTxye9LgGMZ6d+acDj5uv1rNs0US1Y3zQnDZxnBFbUckMwyuPxrmTjOV/HmnxSSo/DEfjU2uUmdIylT8pyM0kqkAY4rHi1GSP5etWotUUj51/8ArVLiMt7f896btyMYNRLqEDH3pX1CAD5RmkJMseWvBXH4012SMfN/Os641FjnYNvcVC14SrBiST2osMkv7nzW8tQwUdqpHbgdj2PrQGbqOTjNK2CNw7dc0xCjp0pGPQ49vpSqdo5JHGfrTPbv29TSBscT279vakBK+/NIwyM5z2NKBtyN1DAc7naCcHJ/Kk3DODjr+dNzhsbv0pSOhBAJ70gsSg7QQKIWIbcx+X371GisSRnOetPCjO3JDUmhmhPNAzDykwcc1TbczHcetSWsZ+0qoO4HgVoIkdvIz3AByeBWWxVjNjYoCE4BPNWbZ/3gwpccZrTa1hkiO5SqkZB9aPDqQR3MgbbjoN1ZykrFpGnpenJcP5i8cZA/pWnZ3scZNrOvl4Py/WqlpBfQzMwIMIGcCpLO2W6ujLICCDwD2rkkzVItyBppGl3Hys9RxxW1HFEIl8tsjHeqIaHPloo6cgVajiXy1Knb7ZrmkVYdcMk0TQR5V+mRVWBJrWIQXKmTf/EO1WrOMO7EnG09Ksz3EMMO+UgqDis27aF2KtjDCLdlDlgWzg9auWSssknGP7tZeY4b17p9yRYyPQ1q6ZdQXMRlgbdzyPSs53sUi1AGJ+bIq1FyxoQd+1M+VGJGSTXO22VZIrXz7phDtBxzn0qpqEJeEq7HL/xf3RVq5RQfM3YY8ZrH1bVIIo/JXLORjiumlFu1iWQ29uGH2a04iz8zd2Pqa6LTXhsLfy4UBc9XPauf0dpJVwMqnqO9Lq+oG2Uxq3T06mvQskJG3Pfxxu2DukPVu/4VBZxJqUk15f3At9OtEMt3OTwijt9TWP4a03UNb1IRR4UkbnYn5Yk7sxq1JYr8RNfj8GaDK8HhXS38zVrscfaWHUZ71PJdmiempe8DRx+MdXf4ga9B9k8KaKCmjWjjAkYf8tMHqSen1rSsUk8W+JbnxHrhMel2WGkUngAfchHqe5pNevB4k1Sz8LeG447fSLMbYBjCfLw0rf7I7etUPE2rQw2kWj6YxTTLPID97mXu5/GtlojPd3K/jXxHcahfSOmEkl+VVHSNB0UV5T8SfFI8N6TPpemuG1SWPdLJuGIlJ6fWtTx14og8L6Ubyfa9/cfLBHnlc/xGvnPWLu41TW5ZruYtLK26VyxI96TYSHztNHB8zCSZzuVs/KvqfTmoYgIWQzSCPymAYxHJkBPOPfFPklZy9vDl41IGScbj7Ci6xcZfaWMj/KXPO1R6CpuQOmEcTzTQLIiKT5D5+bGflz/WlhtJvs8zTsI33Kx3ckk9/wBRTbi6kdVXY0ixAHDNgYBPp9TTd00ly4cPdyZVmIyAABwD7UD6lpg00tuwdOMRM7rnYRnJx6YNQGT7HHaGWTzLZpDKoUFSQOMn0p8v/HpD5bRRKjmYtkk5PRfyqXP2hA0nlMqsInZHJwvXJHvnH4UgKkhn8owBVMbNvIJByc561PBPcXTeXuCwLIJH3P7cD344p1ysJnikaZAZYhujgUDB7DB/ClnWSxMflsubmJVdygOzHDAehFMdx3lRJOY7bzAFAI/hLHPzAk9sGrE0Yt7eEySWqrMAyxiPc4Q5AY/iOhqpD5hDOGPkJG5LXGcSMRxgDnPpUtqMyQKyqtwzKjOp2nbgcY7mkMYqSNvTaGj3opKg7V45B96kne7a3MpgEdtEzQrtCxggn8ycd6mt5m+0Jp4ncLITNthj3sZM4wcn0pywQG2WKe8a5W4Vth2kGFiBn5R1ANFxpC2K28kwdYFaCRePOBG8hegxQ8a7/soxHMinbHEQoRvz4PfNPS4hWKzNs01zNCpXG3YuMkLhR1PJJzU2ntc2s11axCXbOds0j7CA5yM5H1HehDsOjtg14ywwZhhj/fTGQRHOOpY++RVa9a0t7W3WNsTA7DGBvBH97P4+lSSsweVPNiZCBEqjCgMpPzEdDkjNSRJYR3EUdvAzwxgfanLAEvtxgEdRkHpSCw1UEOlS28VvmGYiSW5cfOfTYDj/ACKiZommjkkikkZoyQqvgPjocnuMA8dqtLdQzTSkRusRjXMSEytkHGBnkY//AF1IitasrOtvaTCJ8ySkScEHJweBgHj3pjIZJJIY47eZYVdVDuJHJ3A9iF4/M1YtlS3uZI/sjNEd7q0PylsAlQWPb2BpYbHzIreC2ugshAjKyEM75UEnB6DB6c80ssdu0dvgsiKz7FlDMXReA2P4e5pXCxHazx3HlpFqM9t5ilJGg3bdgycHHLMeOvFTFdlwtjYtMW3gBrgYeMgZ+8TgFiTxT32C4Y206/ZoSzbQqhFf8eT26UDE0j6ebdZjNIqtJ5hEbkZJfpuPJP1oKQ+0uy3lRWEdsY8sGRYlZwAMEs2Mcnnmn6i76paxyK0km0MAZdq5bPAjXOAo5/OppIkkXZaNDCRESXihZEwp5Qr37ZLUhszFYQ3jGxDTMixSFsuCx5KqcjA5pMFdFEyLBOIbGYl5izCLyFYFu2cg+/tRWhDMz3qrZTQw2UStEBJI28k/eGemcj2oppA5JHMgsG8vnbu5PqKitI9ksrIQ2OnerZKwR+Uu0jHes0J5Clt3JbG3NfRs8zoXA5muWiuABGoz0qurspbb8q/d59KkQMSXcnOCKiIUN+9U8ndj2pNaAiDYNx3LtGMD3pyQ5jDPnA4zU1wkbKGVs4IJFJNlnwGIiHzfWpSsNkDBmyDyo9ugqIKrMQshHHpUjqWWWQPlDUtxCoht3XAd+QO9DBIiijJtmj3/ALzdxmop3jeZUwc7efc1I4KtKzEjbjFVUXbn+JyO3aoYwG9oSqD5s/LTAuECfMX7+1TB0idUbjPJpFdUaTao3MMIxqbWEmE/zeUOc7cNnrUQybVAq5IbketOfcyF1IyAMj3pJn8hlKkYZfmGO9LcoikLNEG27XzwRUJOcZ6k1YVnljUnBbPT0qBlbeOM4PWpsDJ2BZzCBgetRhRzgfPjFOeRgGD8Z6DvTXPltGyfeXlj70AQj93GVHVmz9KepUTYLZ4pkzjzBjnuaR2UznqMgYqbgTvtCRk8k0DD7jnBA4qFlYOq7uD+lODhT1zk4ppgW7OaS2ZZ4WIZORivTvCXiT+0II45ZStxj7vrXmBjUAqjDHan2txLaSpLE7K4OcitH7ysCPeI7maOB/s5x3Zc0y4SPULdmAAcdRXLeE/EUd5FGkzhZunJ61vTbo5PtNqckfeQd65ndOzLOe1vT2ibfApGDkmo9H1qW3lWKTJA7k9K6v8Ac6gvmJ1A+ZD61yniHTdtwTCuCOoFWiWjsrC/juIwPbPB5qeWAOvy4PpXnWn6lNZyiPJHrmuw0XWo5gPMbNJisLKr27nbuA+nSrEOoo0JjfjPc+tXplguIvlx0rGvrVoxnBxTjKwmkxsrAHK/MaUNnv8AnVGKeSInepxj8RT4rqORty8euK6E00YSg0yy5XkfiaaMEDbyaN3ykj9BQQMZUjJ7VSIs0TwhWFPNrJ5Jbb8vvT7LZsO7qe+KnkunWIw4+Wobdy0l1M4/Jnj6mo3YnHJ69KuJ5ZyJCOBmqMhBY98dO1NMGhQ6qw4PsKGBY9xntSL0A4A70m5hGcjj0FFxEYADblNRyxsD976n1qRcdCxPPQ05vmO0+vTPWqTsJrQq8rx2HYUjNnqeg9KsFV68H8KUW+8bwOKpMjUjtmXIDjA7Yp0sWWO3AGOlPaFVQOxHWlt2PmZ6gdadw1K4U9NpHqaNuTyT/jVm8WNZB5fO4Y4FQ4IwADuFS2NLUWPnB5PvTgePQ/0psYCsPl/Cnfx/L0x+VS2Wo2RMgHl5POTTj3OPzpg6HA5pxPRTj6moZSFGdpyBg9qAfl2/0pOP4iT7e1NJDNgDvgHPSkA7aOSM+wJ4pUzgk8H0zSEdj6cUdfc9c0rjBe/zcd6cvfrj0pMZPLZz1o5Y9OO1AJCs2D6fTrSEKAfQ9RTW6njGaF2l/vZ4xQibiqwX19vpT92RjpnNOkgZSuF69CKbJFJFJtk4/CkxjmZfLw2T2z6VEz8DrxSZODyTj3powXy27B/WgLAGP1FOL4w2RjtTG4UhRikjx/EAKAJEbc3Tj3qTj+LqO1RcKrHOf1oZWPzc4qRp6EgdywKntjPpToWJlG7pn0qTT0Esm12G0CrMcKxz9crjjNS2UkOsoTJdqsPRRmtK/t1OxpCSfSs+0klt52kjXcD2rXMitCskhABHSsJPU0SNexmh/ssRvCGxxmqen2lrNNMpUjvx2qrpryTwPBE+GDcZ7itrTrd4YWaQZYnqKxdkyzXsrGRkUwMTGo5yKgae3hvCpO0E7TWnDqTLYpDbqFLdaw9QsPPuG/eFJOuOxNTUVNbMcbmwLKNULwsWbqKSG6iVPInUqx4FYml6x9huTaXbEtnAPpXT/Z7e8ZLj5WGK4KrcXqaxSFt4kkUqrnPenS6bFLbtGz5B5qSGBYmOAAGqSSRFyrE4HX3rmc3fQ0SMPXUaLQGVuNvAJrk9J1K6tCfs2Tz83pXW+NI2uNHDwNhB1zXD2l5FaW8kW3c7dD6V6WDgqkHzGNV2eh6XZaosunrKzAuF+YU4arbeVvd1AAzXm2lay1gkiklt46E0sUt1fPtyyqT09aylhUm+xSmdJq3iJ55RDarkZ60umaTcXDi4ushTzz3qXQ9Hht1E0wya0NV1SOCEqpAAHGKXMovliVYZe3lvpdt04HoaxtItrvxBrMccEe6V2/dqeij1NZz/AGzWtRjgjQu7sAiDt7mupvLqbQYU8J+F1F34kvwEmlUZ8gHrz2raEbavca1LuvzSXkifDTwI/m384H9rX6/8s1789hWlrculeEPDC+CfDZPlR4W/uV+/cSHqgPfJ6/lSWkOnfDbw7JoulXAm1+6AfU7/AILIT/CD6+grF0azkvJTfXDeTFGThmbhAf5k1ptqD1NXT1Gm6PPB5yRzTrm/nXjCjpEv9a4jxl4isdLs21O7AEKDbbQd5D2OKs+MvEFhp9m1xO/l2MWfLjBw0zV85eNfEt3r+urdXbv9mB2Iin5UHakKTSDxPql74j1l7q+kR0kLFQWyFXHAFY9rIRm8NugAbYoA+bdjAqtHtj1FTbSBfLYtucZAHoadE7S38beZIiu5cMTgZPf2psm4SofK8tgUcqHaRjzn+lLDv8mEpEEYM4BwQWGR37g5pGS5SBBMGW3LZO7rIfrUU80kbSQTyOGVgFTqTj+VSBY1C5ZZptioAG8tjt3bQMYIz7jFSy3kloqRaYZWd8tMzAbWHXGPbniqdzMzLMZJXlZpehXBI65P41at44/Lmne3dooVU7HB+YtxnP60wK3mPhVjG5iwBUJjgf45q1GESB1dGIfZLMu47mGeMHpjpUSqsbNcTyDZlWVDnk+n5U+CWPzg2WJaE+YuchiOQBSuA6K3eYIbVnaWSdSJDjL8ngZ71NqSELFG0sjOiFnZiMpKSSR+gqtbQ3Lq8905WK3yozwF9FU+vNSWsqx7AtusqSTMQrcnhcZz7ZzTuMfbSMPD4hS3Z7mV9zM8hByT8u1foD+dWtLZ7GdZzcqkttb/ACPjcUkLdcdDx61Wg3o+PJfiPhz/AAjkfKKI4VV7OyaO3ifDF5WJy5zxkDrj0pDHw+U8wU3ciLGkk6tt+YnbnG4erflVnT/KZvtG0JF5IRVRCDIvRxnt3NR3sbNdxJ5QhQxlcF+XOc5Pp9KHaeOKeCORGsWdjCiZ256ZGR60AhzeYxdmaeIeSqRCAcsTn/Dr7VLLaRw211DeJKscESkRg/O0h+7xnuDk+lJaY+1Jb7F32yqoGcB2I7k9ByePalDS3cstvJvht+WEmzLbcAEjn2oKFVJCkcLxxxztsi8gAbdmMnk8bjkUktxHIFtbdYIvnYyFOigDA3egH60tujLdaTGsYS2CZDSOQC3PJz7YqJHltrJ4pJPJt7l2LTeVgv8AQ+nApDSLzyqkkskM0vniTZbsUCAKeSfXnrT5o44gLVLieQBC0p4dAMdR68nFQacZVtLUG62xuWZzgsX25wPcYq29pHdW1tcTLAbW32I7kYZ2JOFUDr6nPpQOxFGpuIbQM8lujsqJLLwIxjLEY/Gn20MP2u6m0+/me3tkJluJELIqjglR7nAApbQ2FlcMDcSPKVLRgNjg9OCMY+8Kike4uEGn3E8ZiEZ+UlcoN4YDgA8E9KBlm2t4/t099JfMiiJ2g82PfvlIyQMdT09etOgjuJrG3mkEhiXmZfL2SMOxyeOpwB0osBbRQTGQ2qxGUbnkZxvUjhhkZweOM0mpSyRaVM0DjE2FihIIG1jyQOSQKQx93K0kbz2bGKN4S1wNkec4GQuDx+HWi0EH2wbr68ljtyhiZ03IvBO0pnscU6506M2z758xlS6Qx4ZTxgfjkc+1Vy8kSm4tNPt0HyKSQsnI7gE5AIpom+pdtPMEE2qR21mturhUkkJLyy+qjgdR09DRViwCrHNn7CJYUWOGN53xE7cB1A4LdyOlFHu9R2ucrdW8kk3XaxOB6YqOZDCOV3Nzx6VM0km5Wc7VHQD1ps8bNOd2QxHA9q+ktoeY0R27MhVZFOCOajeRpvOMigbflGeuKewkZANxLKPz9qihaSa8UGPJZcH2qWGgo+W0eTyscUyMvJEikEgAcVNNuH7vOEIwT71XVtvQHAHJNICXyo1ZtvCbeAPWgtgrK2TsXC+1Vdz4Hz53npU+SqCN+dw5pN3GVblmW2w5Ad6imRofLYE5wMj0qS4YSBVP3V6E+tSLCFYGSTOF/OoaAguVSYLOvG1cEU1l8tI85Ibk+wpeRckIDtPXntTSdsmGOQvv2qBoYy8gjIDHgU2ZA0jAcmp7eVBKW52jlT71HCVaR3c43k8e9LoUQDzEYdMY6Uo2tMAAQMZ68ZqWNd0si7sqn6j0pkOZC27AxyM0riGTETTljww4/GmMDubcwIBzxTl/1Uje/rUWG8tl67uh96VxC5VgNq/Ke9OaHDlV5bjFLCu2Eqq5bGSTSQMABJ/GDg+lSMbKGVivXHU0gQZDt60hLOXdeQDzSfM3yjkg07gTiRQOPmJPGfSnkM6gZCnP6VDujLqx/hGDUjMpKsemOD600wJre4kgmEkTkFO+a9E8J+KFvEW3nwkmMZz1rzTcvn46r/OrJdodkkb7WHcHvVNKSBOx7NOsiN9ps3G7+JR0NV3kjvkOBiTOGU1y3hXxQ2Vt7rhj+tdXcW8d4n2mwk2yj06GsldFbmNd6NuLEDjuc8Vm7ZrKXcpOO1dLDqCMn2e5HlyA8571Hf2iS5dcbcZyf6U3qC2ItH13osjc100F3FOi5ZeRXl9/DNbSlo84B7Vf0nXGjcLIevWk0TY725sVk3bRjdx61h3unyW7Foz+FXtL1hZApLjrWrmG4A6YPrQpWE9znLOSRgQwOasI2ecbv8au3Omsu7yj3B61UaGSMEMpB/StI1ETKBZhlVFGeB34pTNwfTvVEsY3wyk46807eN25hj+VaLUzaY6Vtxw3qDgVXfO4k8HtmrgUNjpjGcih4d3O5hTuTKLKquSgzjOelSbkC569uaSaAD+lRnP0x396NxpDlIz14pzEEY6nPpTYznK7aeU+7jGfrRcLDgnyDPU0qNtjIH0rtfB3hmK+s/tE+Oe1ZHjbR00y5GzBU9PaslVTlyl+zsrmAWQxNk/MTwKjjilc/JgAcE+gqMtuxxk9zVmzuPKjcYJPuK3Ri9SMKM4cZxTpIwfunHoKHZi3zc560m49wOnTNS2XyjDg5bb+Y60KPx9anEYcZXA7Go3Tae3HpSKBiBz07inKRncST65pgPGWIH1pUbnoMd6gVhQ2DjGAfanEj+E4OepoB3Y6YHpSDaeduaGNIGBwOR15oUnPBHtQ2emOaYSPfP1o6CY9iDnc2fekBYDijoC3txxQhY+x54o6DFOVyPxyaB19c80pHI/u45ppIB4HA70kBaa7bYq55X171Fd3Tz/M5APtUTYI64NRkYPvnuaLXAceCOMgjvSnIxzkimnd9T0PtQmeB+VAbDvvAkZNJtZlJPzemfWk3nkdF/OpAOPUk96Ww7IjUfLnbx61PEfl28EegoiXkLIeM1JtWMEqB7DFJsIxJI4zHEW3EE1aspopGw3YVGI/tCjIwoPNaWjW9j55EzfL0qLX0K21H2aeYZCVxn7vFaAt42tkaVfujpUd00cZ/wBHUFF64q1ayR3EQP4YrKUddy76Fawlj87Krs2Hk102nSxeYX4eMiqdvZWYiJKAMTVu0SOE7YyOOoFY4ik4pPuVTkpFhFi+0eauQvpSiCSa6EsnyqD0FOs5I2YqFw9XINzcyfKc4rzpSsbpHB+JoNmpu6kYPoa1dF1j7NYp5k3Q/dpniuO1gkk3sfNPI965QzHBx39O1dUYKrBXM2+Vnqun6xaXTCNZFXjOSanur+zhUs8q5ryWC7a3lEhbaM9B6VJqOrNeMDCrH8eKylglfctVHY6LxD4jSR/KjfbB3+lcpf3EU8wFnnDdTTbbS7y+l6MQTzXUad4bW3gEs+FArqjOFGHIiHFydzCsrAnbvyzfyrtNEs4LW3EsxHHtXNanf29m5jhwdvesHUPFE5U28Ds5PvwKzqRlJaMqNjvdb8SW9pCVMgXnAANcy2pSalcAFwkA6sa5JPOlkM19IWbkhTWfrevNbqLaBTI7YKRA9Pc1MKUYF3ue0+HtQhs7dNN0OE3WvXx2o/UQp03H0rpLeKz8BwTW9lMLzxJdDN5fMd3kA9gfX0rzX4Xx6hpmltqt7eLbXdzwiL9/b657VrT3yrIVQs2SWZmOS59TXQoKSuLn5dDd0+z/ALQnN3fzMlpE292c8se5PqazvGPiW2s9OeebMGnQ58uMcNMfpWJ4q8UQ6JpJuNQlx8pMdsp+Zz714Z4v8UavrsjSXjBIWBaJFY4Qf/qrKS1HzaE/i/xLfeKr5ZNxUo+IYB0QZ7/hWLJBvWWRhsnChgeynPWqG2WKIPsZHkBKvnquOtStcs+j/NIEKMPmx8zDPSkxEc8zRJ5m1mR2w7ep70LGTbPNtVGRhtU8k84xTnuLhrOO3eRJIVXcqDqATz+dVrqSOOUKhYxOnyjOcN/+ugRauWywLxowjVSVLE456fSkhhV3klC75mbcuF6kdh+dMtIJUlVMRszqWZmPQ+lS21zPazNIkYBYGOIk52sBgkfWgEMgjm8lbeRIF3EHzGHzcHoK0dQkjhimtWuFMMaruCj/AFhIJGRnseKzFWRbLaylp2GFUnhRnk/Won8yNFjMIcEgjjJb8aLFXLQmh8mbdi5uCvlRoRnbnv8AWmeVK1l/pEKoIZF74PzcfrinW1wsMhWKN4yQGd8Dkjp+Gf6VPHb+Ussk2XYoHUDnmkIYbto7eNIYEVy7DYQXLkjknPpVq1uWjSIWwKKY/KQsM/MRlh+dQTQPLPHJbtGh3BAZeDkggj+tPleSV4o3jEaJtA8tCQxxgnB6mgaEtWhSQySbiAwaVgfm7ggA8VPoqwraK7q65m2LKFyYVJ5P5c0XEUEU0Msb718nLIFO4jJGD2HQU5ZJroGZXInRyPLUbeCMBcetNjRPcRJLJHdSO8zedtRWYBcDG1eemQc0kax7Ly6uTE4RDFa2yyYKsW4JHcA5qKNWvYHtBG5jacSKN3KgDb/hzU+nRRBiixGaZFOAPlG/+E59sE80ikOQf6NGLRkWZnImJJ3bl5yF9APzp/2GRJZpFaVmuFkMKuNoZf72M5AwM81GFijtbl42luJJGMYkHydSDuz9Mimy3ENpG32dZpb1lVFbPHOAw6+nAoCxJo8M0sKwzRG8ljlL4HTaFySW9MZ4HpVuRo5LSaaSB2VmJjNww2Bj0CqOnQ/lTLU28km24MrFYpVRI24Xbjr7dqfcNCou2YiWO5JWOWVM4+UH5SejDmkV0GXDQz2wlMlwsvljYfvRgZGdo7Ajsalu5WgLxi6eSKAJNDEIwokLHIz6d/ypqLOkdvHI0kccmACp5ITknH4/jRpNwReTStfwWwllVEnkXc20A4ABH157UCLCtBIkjX0kSQeWJZJoYwWZjyVBPHX+tPOpL/ZcLAWayz/MSYeFHZeOS2fX2qrp8cM+o+QrOIYs4ctnaMkFiMYxgVc1K3n+zWqiYsSTsYphxHz82PU4H6UikMvZ7ieG3LFopH2IFK7y4+jdOoqwZobW8jRxOpkUqqq/ztHgjcx6dQePcVEI/KtpImlkaWKIbULZDszEZ3diAR3pj3JsNXSaN4ZCrKi+UcABsZ+bHXH65oAtWcgm1CNZWlhgIEa20TlpCGyFO5R0yOTioY45oxb20Fp5rQGQyFmJEfHOcH+dTeHGkjnklt4JY4wjIoW4UspXJyD6Z9fwq48l3LNHNJ5VjbJAZIkMuDKznI385OSCOaAM+6EkdpGWt2jnmVmaYqcypxyGI6cYFFWbhZLx7mPUNzqLbe62yPtj287M9AOdxxxRSsDv0Zx8SOzO7uQF5UHvUwut03mT4ztwPpT7VQ8zq3Qfwg1UuSvnFFHzZ546V9L0PM5iRWaO4Dr9wg5oilzK8gPzD7o9qflCXQ4UKvfvVaBODI3ysOnNFxEl0z+WsIj5PzZPcVBE7YZSB8xAxU7PuKSNkkcVDJGWmxGvU5NQ2NDZ4B/rk4CNwBS3DZLTdFx+ZpJNw3BshfTNRysrQEqRhTyM9al6FBd7ZYlY4U4BAFV55vNk+XIAHX3qzIqyuCOBs4xUJfbKsfl/KT1NLcQ1g0ZXuWHWmN8rM2ME/rVuTGwq5IC8jFVY2ZULMN3PBxUsoiJYp8gx7UxGYPz949BUo/eOoXC4+9ikmVA+/OfQ+9QBJGyoWUHH978aqltjjAyMccVMB8hZlGe/0pqBTGhbPOcYp2AiOEjbLYyckU63gMucH5ByabcRsAGfGDUyr+4xGxVhy3PWpAhk3ohUcueB9KidSofg5AFSI3mHk5OOKahbzQrcf3qljHBkiiO3PzLk/Wolb5iy5GaluInReMYzTUQMpXvjigVhZGjUjC8Gmpt6SZwT+VQpltqsCTnFSkMH2qN3rUpgPBVT8v3e3uamkXAVvvZPANUjuOBz7CrDTfdJHI6VomBYilKszj7/AK5rovDfie4sJVjnbKDvXJwsXMh+7TlfhYTjk9ad0xHrrSWutQiSNsOBwR61RFxcWshhvAWQcBq4HR9autOfYHJjz0Fd3p2qWeqQASEFtuPpUoq46VVmBKgMOuRWNd6eHZmj+Uite4gezBMZLR+wquJY5s8Yb0qGxmRbXVzZNhiwUd810+keIA6r8/fvWVcQLJFtI7ccVjS28lud0bE89qTFY9YsdTjkUZYEZrSaC3uELDuP1ryLStaa3mVZGOM13thqSTQK8EysTz1qPQC1faYVY7c4zWZcW5Vscrx0zW/b6grsEk6+4p8sdvcDIxk/nTVRoLI5ve8I2g8461YS7BjAJ5x+tXLrTzg7eR6YrMmtZFY/LtFaxqCcEywZFxknOOMd6jdecHnngVTZmjdu+D9akFx84DMPritEyOWxaXahzjt6UNubO0dMdqLJhctgADHrTnj2uV6+nPWqs0Q9WdV4Z8Vf2bai3kB446dax/FWsPqtzuB46c1myREAcn8RUbxv8uQQD+lZqEVLm6lOUrWIduR8vBHalwQMbecYxnNTbGTGckdyaGX95uGfwq+YlIjC7VwxP1qOPIbDdPap+M8jk8cmovl9x6gUJgWEb93wCD1qu0jMMkn3FKjbcr69Par9nbxzglsA5x9KpB0M0k9+RUkUhHy7efan6jCLebap49KrKxGMUWETKdi5U4DHrUhlAI2gAd6rbmHc4q1FEDGWYYGKTVwvYGZcZUnpzzSJtx29/WoHPJC4wO1KuOc8nHXtU20BMnO1Rw2SP1pCwxnuaizkfj1pD2HOcZANFimx5bccqcD0xQvTOSM1GOOT3PSlLEnnIz2ppCHFgB2NKCP73H8qj7g4x/hSjn7ucn1oaFcdIflHQ49KA2JAecilADc5GcUwAj69eaRW4Dls7uc9qn/g57dBTI03YHqOtTLGdhUZyT1qZMAjbChcZ96uWyIxJboD3qrGhWUA9CeK0raHdGwDYIrNspEa7jG4QnPpipdPVjiPHOeWqSxXEhDjOR6VctoyIyoQ4zwaylItImS3aMhFIdG6mlDx2koaMttH3h/WpLctFEZGJOD0NSzos8TN5eNw6Vi2WjW0+9ivYNkZAf1pdPE66i3mA46Z9a5fTppLG5WR1baO1dRbazC4BRfc1FTn5eVbDio3ubLjyX85V7c8VYimRgGbAP1rFv8AXIUULGckjkVjXuqXMmfJUgGuRU29zW4/x75EkyyI/IHPNcPLfHc0cMeSO9dK2nX16fnVstSLoK2rF5QN3euyk1GKjczkru5z9vZXF0f3m7r0rq9A8OfLul+VRTYbi1s1O4qT6VBdeMVi+VcAYxUVJTa90cUup1xaw0yDPyKBXH+KfFwZJLe3bH41x2veJprktvmIH90GudL3F7IWy231HpWdOhZ3lqzRy6I0bzUpr2Ty4yTngtRE8Vkvz/vJSccnoapG+ggQpb4Ld5DWVNdy30v2exDM+PnkrdshFnU9ZmklEEOXuOmAeF/+vW94N0JVH26/y0+c/NzTvC/hiOCKO5nXdIeueua69BFbxFm2jYOpOAoqlDqwci3aylQOpJ+6Kx/FHi2y0MCKMpcak4IjjU8Jx1Ncr4u8eRwB7LRXDT/xz9h7CvM55bmeR55GaRnYuz9SPxqZSvogSNPXdXvtYvZJrpnknc/KC3y4xzj2rPhn81JIJN244OAOBjtUiybYYZnVHVpAwA+8MDGKgMsUk0gjQruHzKeNpz1rMZL5qPuVYS37sqik8A5qqUdY413AMxzz2HarcK/vREAuYiUZyflPuKqlV3bWUyEv8rD0HpTETwKjCSRMiRSvJGQW/u1HDBPIPszeWPmJyw6Y680kC+XPG6SAEOcD1IHrQFEsJbzkL5O5M8hj6flSGOuZzJEm1SqR5csRy7NTyGjjAjAbbEfMHQ5z/OowiTWsq+bgwbcesg9PbFTQpFDYzXDOwmkz5MeOdvdifzoY0NWNJ98jybi6j94TjBIpIluLUsN211bYx3Y2mktVY2xjVyRLIBJj5uF5yP1qQSxyXEd4S5y5DHGFDDoP60AL9pVQ0NvE4RdzM/UkMKInmtrQyCZShBij/i5zwOaeufszPIzGMuYpJQmRkfdApbRXkmSJAFJYSMG6gqOwpDHJCqvB5iSRpH80jHnJA4AHfmrliIrVzcHz7mWJC42EqEPXj19KgtJVWeNppGkJZgpYD5fQ/wA6txqRbW94ZFaaGb7OIMFgUALHOOuTTHYpWzTKny7lklBAVX6IeoJ+mas6XLLbXCzxrGDKAEU5O0ZPP1qFW3wBUhZRMrsz7cBWzkIPyqe38ya5ga1hlQMygec/y/Ly46evNIBdTCwI0ZuBJLcHCvE5+TBGQfbrUkt2LAukMQVnVl8sn5VBxhj68H8zVS0PmRS3DbTsJUDZnIZsYHuOtWtQEEfn+UDcRbfldnyME4UsO3QCgB6XYgtFBLmXCKVUjAAOSB9R/Wn2s11HdtNa2sTtcRmITyrvwCc5HoQO4pNNaN2ieQqWn2BkSMkAgcA57kirFu2/UGhify5MFlRjyu7jHt/hSLSEWNd08M8ts7QxMIFMZChi43e5wAceuaJpVubl7Y3X2kocQyMhVIhgbmCgdf8A69EcjRX8F4zRExsCP3Yw8mcfiAOac7STRXESvLcR+YFaQHau4Z+Yevfihg0TxGGPStSZdnnGSI226MB2ORkqTyB7VNcGNY7eSO2ZHjJl3FgcAjGNo68jNZrK8EptUKyRxFd9wRjyyTngnnp29q0Uaws79ZpIt+wES+Yd24H17en50mUi7Etw19eXDQO7CNVkSH7pduQOOuMHv9KqiO6i1WVrhvtKC2ZvMKMDgAgD6jjINRJM4vomBxCi7ZkgOAWOcdD2BH45p0cUwK3rTCRwjMFJ+XaTjLKex/pSSBu4tr50NraNDYxOtzuVI/K37v7z5P0FW0jlS7TSka3LuSZUC7TEMZKsAO/b6U21hnsCkJ1FX8tAoCxfu1dhyqkdcDJ474qCMOlsDbtGA5VZZ/nLqxyp5+hz+dPcZZtYvMuVMN0kKeasMcarngjknseQM/WoGuLuOza1SOCVFum3OoXEpPAGf7vX86fJN5jQZ8yGCJyqpuwWwcgk++D+dWlureS1t7Vrt5hDG4O1MLuzwOB8yjrSQbkMKzLZRz3nmEyyGPLSHYD/AAlgM7uM8YFFTWP2e6itLW+haGJGZ2AZVY9cMCw+lFNsNDk0ncu7xxlcfyqNpIwFx8z9ScVacrGjQpxnPWs8RbZWkHzAEDNfSuyR5RYbD7s43MuVzVeX5W+bHTNWPMiZc7cN3+lV5ADIFVhk4yfWpZRLanzIjGpyx71DDMtuQsjFizYz3zTt7QzAxqMdMdsVXkTzT50eAVfmp6CsWL9dqfe3ADJHWqygPAWGPm6+1TTbX3SYz04zT5Y1W3DLkbu1J6jRSDK1xGyn5QOQKdduok3Nj5eBjtURYAPs5P071IhItypA3moQxJZQ5z14psMihgrjjnA96jhXZMR1x2qbYrTZUcMAB7GlbQCCH/j4LkYVzgelFyiBD8xzmpJP3UAjYglT0qu7KSM5LHmpGSXDL5O5T06+9JGPMVd2AMcD1pspz+7C4U9zS4HmIGBygzn1FIQyc+bGBjDA8iohM6EqF7YNTK6NKZFXknikaPczZIGetJjIY8D5icZ6UuNzBs888etRMCW8sZz61OY9qKy4OBUoBjSM67Q2fX2qLLrhwefepBIq5J78cUpXd8p7jtSYyNwcq2CDinRSMVYr1xz70ry7gqbRnp+FRuwDbl6dDSAkBUgHoRio35Zhu6c5oIDDHPNNPTA796LiJoAoQfMck8Ck2+W4bjOaixz3AHTFER+ZvM7j5TQ2NFg5EZbg81LbXUtsQ8LYxz9aqqR90tx6UseA+W5XNNS1EzttK8TLKgiu1CjHrWhNbRzjzLaQBsZ4rzpju4jJyW6jtWtomsz2MixyMXUnH0oe40dXFJPG/lXEZ29iKe8eU+7kd8itvwxrGlXlsY7oISehIqS+s4kV2tsPEeQM9KlJtsrocXfaerDcvDVTgvL3Tpdyuceg710Fzszt7k9MVRu7ZJE5XoO1KUbAdBoPiS2vAsdwwR/Wtxb7yzuR9yevtXlk1nLCxaMnHWp7HWryy+WRmdSeh7VAmetWmqRycMwB6YNXg0EqDdjNeYW+swzbWSQo316VrWeuSIQC+4dcUWA7CTS4ZCSvBrLvdJkV8oMj2FFjr0UmNxwPY1r22oQyHggj071XM0SznPLmtJP3fykjkEU37Rceb5hIyPbiurkitLhPu4+tQSaJDIhMbYJ71aq6ahyq5z6agWO1+gPWrS3McnRufeny6RJDJjaGA5qm9rIsp3Iy96fNcVi8WBwNwFNkQYwDuJrO/ehyuc8dc4p6zSrycsfWq2E4lo8DoCR/OmPHyWC9s4qWwmjk4lAB7Gm3MsSM21gR/KtLO1yOtiIj5eTyOc09JHU/JkY/CkEiyHIPHFSnZ5eVIY/WlcduhXuXaVsk5yOKYOGBwQfcVOR071GF5I+vWnzEpDTknHrT0kkCFDnGKRQcqduT1qedlcKMYPoKLjsQYZsk4waVWG7acfgKCrbeBQFGQxznHGT0ouK4rHJDbsDPTHWmuc56k0uGII+X8qMYPIoBgNy56k+tKSGILdB04pdpI3ckDpgdacE+Xkj1OaTY7EY56Zz2qW0ga4mWMcZNN2/NnJHrU1jI8MgkXt2ob0FYk1DT3s2XeD7jFVd3PQgdwa0NRvpLwAtnIH5VSALLnntnipT0KsCdQV4xVuKPcAx/TrUOzccLgZHHvVuKKQY9DUMEhYVG7eRkU9Z/33y5CmpIYGD4P3c1MtniQnZ8uegrNs0SsWreMTINvBq8YWSBNjDPeqELsJvkworrNMtLS8tQNw3DrUcrZRlPJGiRhse9Q6hcrvVomwB2qe+sVW5Kq24VGmnBh82KxejKRl3Eskg5xj2FSW0Ush/d56dhVqe0hjwSxx0rU042qREhhnHFOU7IEtSHTtJDgiQkk+ta9vZW0a7GCsR7VTgvER2LSL7fSs3UPEVpH5h80Ar6GuSbb2NUdLJLDCpZsIAK4LxT4lhSd40cfXNc14m8XTTxlLWRgDkHFcVc3UjtumkbJ7etXSp21YnLodNqGuySOQrD8axZL13lZQSx61UjSa4Tn5EB61PBJDD8tuDJIvVuwra5KHeSpIku3OPTPNRX92Y4seYsEH8IHVhVSe/X7QwjHnznpg/KtWNJ0a41G6Et5lvRR0FEU3sNsp2Vre6zKY7eNo4AecCvQfDvh200y3WSZQZP/Qqt2MdpplmAFRNo5wMAVzninxlBawN9nYSzDGPStLRhvuJNvY6XUtas9PhMlxIsadh3NeaeK/Fl7qpkitSYLZGwUU/M49aw9RvrrUJJJ7mUyHggZ6A+lUYGkjniPTkqTjt0NZSm2CVh0Cl7zDOEXGC1PtJ9pMCrgkFW9G5701YmiuA2/CjdtJ6EjoaZb7HR12YlRsk1AyQM8NttyoIkO3HU+ppA4C7Qx86TKsxHGKqqNtwDKed2NvYUXB3FsOSwOMdgO1MCxKXW3ZdwBJXcAe46UqyiUTSODu8sLEAeMnrTJLeabKwRkKDvYn+6elSw7Niwxq3mREvvz8q8cfjSAWPzFs4wsKqiHacjPznuKik8stBHGrJgfvT33etKzk2yMZj1/wBWDklu5pjJmIhGPmuSzZOCBQMUsWKCKGRNx3Ozd8f0qZY5prdpiMljs3Z9fT26U6Vpry5iWSIKscO1lXjPvTTuS3h37xFj5UPGeeT+mKGMVVCllK7fLAXZGcbu2c/WrCzpZERq0NxIwXLYyAxBH59Khs4nkDARoGkBjj+b/VjOcmpYPKQRTNCrkb/LCHgkf1zQIjX7XaWrsJdpikPy9dzE4yR+dPt4oYD9om3FwjL6EHbx+NQWayXTvvDmRgXLY43A8k+wqV5JWjkMgExl3EHHO4dxQNFx2EX2eGOHZIIQxLnIBP8AXn+VSRNax2dtIkkinzyBI4GAcdfxzS/apbq6S2eRQrSkOwGcHA+Ynv0FU7aK3kCsC9wYQWdXGEXnk4/KkUW0uJrjTkge4MMaTZVdvAYHOR696vadNHdGCGSWWKztJJZZZSQHkLdgOx6frVGPd8zNMrXKxBtiLwikdvXiq1pBPF9pt413LOAu4/MQCM/gaBJl6LEbJb7RtbeqFX3FQWOWwPwqW2jjs7K4sFdVifE5YrltoyAD7ZxUVi1v5cBYKXiZ1JxjK/0PFSaaES8d75ZZYoUHGwc9QMk9uc0FLUngukDxlUuSyyEKRHhVUdSfXHH508iNHl8oPMxmCrLIMYTBzk+vT8qcktwlrBLbrLHMLh1iAGVCkDJGf938artbm7ihSLzUjVXk8zdySeS2B2GMYpMssLDcyOscUTMjBnJCgY25U4z3yBSQQGWVLNmhjgZgz7GJ2bjgnngnv+OKlmkVlFzBa4eRUjKyH5Yznru7scHP1qB/KKXsrQEwWr7UV8Eg+gI64OPzoQMtzmO1ihWQGQzODGH5Cqc4zjvjnn6VHPcTLCttDHv84KJOMMUBI2jjg/0Iqzb6eP7OlvbuQxyFd8A3YVpA3BOecAY6d6glnjvjJcXryW7eQm1lXOGHUEdsgMc0gsOtbFodXtdPbaZpRtVdwAi4/iPTPP6Vfuo4mW7e08pTMPs+T8wLonOAemSCB9azZk+1IltbrcxSKoYM+AVVeo2jk/XrVq2naWaGTzB+5Z5tqqSCeCAxPbr+dA7CvcSXSRxzmcxkht4I8sKvy7nGOoHAq1bx3F1cA2txcySxQhtobaAMkHge3QYqo6zfZriOKFQkskjyRwbvuAKxA9eWH5VJdzyW1okKX20OwiAjBRjhAckj69KGUW1tgtlOzLumUBPOO0ctk55Pynnj6U6eSSMLbWbzyRMyom07nm+XKqCPun72SPUVn6pa3L+S1tatOiBXIGCoB6s2ec5ppnaaSKdnvlgjBLNGv3cAKpIHbI5oJbZpm0Y3kkskEksdsFL7XG6IMflC55bBx79aKdqKtdWdsRZQlJ8Tec6mMthiGJAPI79e9FEdgcWzi+I183cXcn8qdI+y3K4UHqTTL5VijURjJ60wr5cPmNn5/Wvor3Z5qQ+1TdblnXqePpUMgCkgrz2qZpnjtxFgZ6io3AZhI5A2r26UmwsIEVoBGx5xmoDuOY4xjJqWJt3bjH3vSkAWORwp+bbkVLBEcodScnJxyBUNxK6xKhb7xyB6VahkVYmkc5JGPpUEsZ8sMfm3fdPpU6lEUg2gYG0MOaSZtqDvgYzTZWkVgZTnjAAolaTyygA6Z5FK4MRikSKVJ+YZJpzOrSKyjpjPtUZmUwJGVGelTRMkbGIkMGXqPWpYDciZ2Zjg9qhiwkxJBIxTw2JPL4D54FE3mfMw5HpSvYAhaSVVj2/Lnk005e6Zm6INtLE7LGwbgdqQRgqZA3JOCae4EQcCMqvDZyKIRk9ctnvSE4cqABj9aRGGGTow5zjmswFmI3buhXrSM64wCeaa+Mr83X71KIwoIJ6cjFDBEcoVdpQcZ5pc4U/N0HFOcqsWwKOvWopV4qBgWGF29cYx61EVO7Hqc09OOn4U+NVeMtI2COh9aTYDTwqjdShcJkYwaRsCJTgE0xyNgU/X6UXAUM3C9FBpDyxYj5expBKfKEfQdaV2+QdBU3AVdq+m4ilbhNi011AYHPQdaG+ZS2T7mqTAlI2KF6E85oVtoBC5JPemwyK+0tyF6UjE4JGOT0ptgWFvLi2n8yGRl9q6vQfFLjbHI+0479DXGluMkZOPypswJJdRtXFFwPWUks79Q3yo57jpVK6sJoMvH+8TPXNcFpOqXFvIivIfL9DXWab4kjmHllwoz0bvT5u4xZCjr8wwT0zVa5slYDt+tbTR2d8PkbY5HGDxVae1mh5GHXt71DQHOXNlJG++MdPSmRX1xb535IrfcLtGV2mqd3ZrJnC4/Cp1GQw6lkDa20/0rSttckjPzNjH61gT2TRn5arM0yZznii9hWPRNP8AE2AMuD+Nblj4gjYY8wqO/NeOLPJGcq/NXrXVJVYbmNO6E7ntsGpRTKG3hs1Lut5EyyjJryqy1WYINrkfjWvZ+IZk+VmLe+aLIWp3MljayjIwGPeq76Tt+4cjFYlp4hVwPMx7c1qQ61DIQBJjvxT1QDJdPmVSAoqlPYvs+ZCD2461uRagsg27wamW4jYfMq+2KaqMaOUW3kXIww/pTkikA4YgiuoP2Vx80YyfamNaWbnC8E0vaCsc5tuM/Lkikma5jO5lOOldItjCoyr9aik01nYFXI9qtTQpI5yKecHLIcE89anjuJGLMy4Pc1rvpcyptUqfqKZ/Z9woHygVTmmSkzN84kd81NH85+7z9ameynOQyY9at2cLRuN8ee/SjmGlcrtbyBAWH6VE8TcdTXRqYZLNvMXa3pVGNYAfmU5zQqgOBlJHJn7hzUrWkjLuUcd63h9j8vpSSSWqr8q54pc+o+XQ5/yHJAC4x2qaC0ZmCvxV2SZG+ZI/fGKgMk7LhFAOcUc4cgGzZWxnPp9KcNP2ZLP196dHFdNktxTGguHO1pGI/nUuYJEkNrDEctIB+NWRcWqKNoz3qrHZtjByQatxWyiPDKoxWbkUkEl/lNscGe+SKT7VcP8AwhQfap1SFBjCmlllgRMLyexqeZIdimY7lyOWzW9obzWiN8xJIrEfWLe1OGYDHJ5p8HiGwdSTKgz05qZSY0dIZGkck9fWkWcJkbga5iXxFYwK7PdJnHHzVzmreMljJFu25jWTKR1Gv6/b2pKs2DmuMvvF8qFjbsQAD3rltV1OW8ujNIDubpzVKRmc/OQo6daasI6P/hLNSkUgSHB75qlPqUsjlnlLHo3pWbarJIu2FT9a1bHT0Vh9oy7N0UCluUkMtre91CfyrWNmJ6YFOu7FdOmMd1uacfwjmuv0pZtNtXkVo7UuPlyMv+ArFutNu7u73W/LScljy5rRR0EzFmmPlj7RJ5ado06moVS5viI4ozbxdlX7zV1EPgy6WNri6YRqOSXPJpkl7pOjKQWQt2LHmjltuFyLRfD0cMavIAo7561dvta0zSImij2mQDO0Hk1xut+NLi6Dw2f7tP7/AHrmTO1zcCe4di56kHmk6ltENHQa74ou9QPlQyGKJ+oHWsC7VfMR43BU9Vzkg1EB5LLNkMQfyFEUsUMm8ru+fdg/yrK9xi3Lr5kfl7tmACcdD3qxI6yOkoygVQDjofU1XSZJpXDqUXaSR057UxGaQYZm2qclQOi0BcsFkjtmZ8y+ZnaSeR71VDKsImUMAx5APX1ppb94TGrFVHG49qd5rR2cfHVznI4FIB06ybCQgVR8zHPJzUlvuuJEhjwBIoQkimXT/aYLaKKMjyo8O3qc96cx8ry1TKKVDI+OSaAEYFZrlIJW2oMKS3JAp8bzW6PGu0BlAZT/ABd80y4aS3mERVQAFI464pZmOCz4SUYJA5HNAyxFL/oqP5IWPd87D7ztj19KCweSORWCymMiU8Yx6AfQVHcCJSsayExBgSQOmRz+VMSFVFy0WJY4v4ycAj1oAnss+ZPAW2wyoNpHJC5zkGiJxJdmaQIqMPlLDIQY6471HE0kMablUGRGZR6A8ClCmZJI8fIqgnjnOKACCO4W4zG3lSAHljgH3qd4ALuGWGZlQNtMn3QOMnH4mmWWy5XbNklAXVj1J4GD7VY1BYJLi3RJg4Cq21T1Y8ED6UhoZLczR3bW1oBMWQQ7sfn/APrqzczW0IWOVGe5Kghl6KAORj371XVigu4kfy2zkeo55H1qx5UcjJctH8rfcXu47n2FDGhn2fc0yER7XUNGwOACe49fSkug0jSKsaqojj+UcBzjnGP88Vd8m1kWK8MhFurCBQ2F2LgZYD1yeKzxsDIyMow58rIJ796Bl/TPku2naPMbKFYAYBUcfePQcVFZPDPClparNEHObmXPGfYf1p6Ga6klN1M8kQRpo9x4YbgMAfhUgCwtcSWzIXmZfLc9EAOT+HHFAEji2mlazRhHDk7M8OCVyST37/nTN10skchY3KqvkoduV3bSQSO9S6bHBdyCTzFV2wHcnhTg4Y+xIqxI8lvdK0LtE1uGjQRjaQ7ZxnPfnBobKsJHeS3VxP8Au1RYIVSRsABF2gOR75z+dSfMYjZwzLbwzxMVZjtDIpx09f8AGnXnmtFd3AiBhkj5RCEAOPlB9TkE0+Czj32zJPHHFFgSyg5ffjnJ7LyfypFIg1GCGW2tIIZytuVMzkvheAAzAeuRRbzTLeTJH9mihgiDASQ8uP72PX/CnKLdY4YJYpZQjvHE3GSuCAFB6DnPvmp72OK4mi8y2l2+SItoYbhKMZLj0z/KnYnZkUck2oyyNO1zJOULox4UFTzx347VoiW3ewlRZkdbUiVcsMFW5KsQMnIGAPrVCQfYptvLxR3J2tIQFK5w4GOvJ7e1Ot4hHPALcJvfJ2uo5Ve5X+VSxpj7R7nVL8ymD7KwDys6fKHVQTgA9MLjvVj/AF8zQ2Mj3ltKEUEDG9w/RAOT8pwabZL9pvptPjiZmZSSWJRWGAOV6fw8/WpVjksPEkb+avkQonEf8OQSAMc5HbmgpDhJd215Lb2R1GJoQ6KOVO3JD/mBirFzp8dzaR21mhhEjBnlYgnI4UfU45PpUS3r2/mLHHBdXDEhFZS/kOQWfJ/z3qJCg0mS8vPNYgqyMz/KCDzx2HbFJlKxpyhPImt4AY7JXWEsiBd2QMsecsCMimWn2aR5zbwTCygRnEkqeWWXO0DHTdk9PpVfU4WLGa8uIyycK3KlkwRxjoFwOOtTsvk3SS/aFcyKrbWYuqFjgHaecjGaQpeQs8jborJGeG7MyJGZeVG4E5xzxg8570VorbXdxqF1JYNHMpSSQkJ5SBlHzYPbnminexrTeh5nmR33SD5D6mrUjJNCoYHg9hxVVGVEXzAzMO38qkfc8Y6qoxgV9EtDyLXG7TNcgYwE5pzxrJvLNtjQHp3qOT92AyNlugFPl3RwgMCSeuKVhIht0aZSeFjHT3FNnZtzfJ8tTxOpiZdoAC8imyDFudxzvOBijoBBGqCHYwz3pksiyAeUxBHQelSrDHDGCx+Zjjr0qF0Edw+wgqB1qQ1YyZfNbaoycDk0ToYwxLA7QM4pC7ZDR8E8c9qR5Gbcjx/Nnk1DKIzl8fKFGMelJECSc4HPennPCN1zng81E6yMOmMHPFSFwk4k80ZLYwaTe3kBOTk5zTlkTdtXoePxpXQsSu7Cr70BuMmB3KSc+1JKjiUjadpwabuzjHIHepUuGWJwRuzxk1NwRCY9k6ndmnKsZLybsY7Utuu5SW6DPeoAuSepGaTGE21wx5LZ4oi287ydwGAaXdsfLAHt61DKxWRW9am4DpmbICjj+dOPy7Sy8kd+KYWzGyjqamnLyRorf3cAUbgRJ8zE8Z6Uxhu3AA7RT1CxkIw+c9fpUkgWJWQEMeDmkBC3ysEYcdqJ1Ac7Vzgc0h3Mw3dSetJI7eYQOV6VLGQlSTnORT9o289cUqjg9sUigsrY7DioEPEalchgOP1qLjld3GaE+YqvNPli2Z5zj0p3Aaf7q9PpRF90DOKE9fbrSH5sccj0ouA4tkZ7dKesm2I8Z7YqPduZdo6dac3vgZPHtVAPypiZmPzDpUbNIpG1sdwRS3CKGC7s03cCy57UnqBpabrNzbNhzuX17iul0nxFDPhSwz23VxTqWGR0PQVEyNDhlba31qdUNHqUJtbojeQh7EGoL+0kQ7oWEg9B1ArhLDXLmDCyEuoPFdDp/iKORgPM2+uaancZcZSGKuhB7VBNbo3VQSa0Rd29woLqM55NNe2R1PlvkmjcDDudP446+lUJLSaPkDp7VvyQzJnK9O471GcNlWWpsPQwRLcRjHIHarEGoSJ97kHjmtGS2jc46A+oqrc6fnJQGpdxEiakv941ai1SRSAJCfTmsOWykU5UHFQkSRgDmqUmB2tlrchPzNir8WuOv3nxzXnsd3LGQctVhb91OSxINPnE0ek2viLkK7CtAa6jYOR9K8nW+Z26496t2+psvy72yD1zT5kKx6pDq8ZTLHj61YTVYWzhzivLxqkgT7/05qaHVpI4j83X1p3QWPUY9UjJH7zHuTUq6kpwfMH515fHq9xt3FgKemtyJJy3OPWloNHqS30fHzpSi8Q9CPevL08QSIckk9uasr4ifgLz+NAj0Z542PzN19KaWhyPm5HWvP8A/hIZT/gakXXywCsT1oGd4Gh67xx0pWkhU/eH0ril1hdoLtgDnOcVDNrW77rcEetILHcie35ORzSC+tV6HPevPZNccDar8etUpPEBViDJz7UAenvrUW3aNuKqzazGAdrDcK81j1oyMdzEds5psmsRgFSTuxjJpXQHoUviKJFHz5NLF4hgaMsX49q8wOpfPliW57VC+qScqmQD60m0M9Vl160+zn96N+M1zV34uZFMaqSQeua4n7VcuOpHpT44Z3QnH51NxpGlf65cXkhbcRnsT0qmbmZudxP0PSo47d9w4zV21s5GOEjLHpk0XYrFZfOkJ3MxOe54qwsfBJzmtGDTZMAyOAPatC3tYVXaqAt2JqNSkYyWtxMylU2r6mr1npS7huRpWHYc1twWqlf32Tj+GMc1rWcFwYytvCttGR989aaQGRb6b9nVTcbYEP8ACOWNaNq7SOsWnWm09POYfNVvydMtF3XU3nydevOaz9X8Y2dlC32cRoF4wOuaRRvf2PbRxLLe3GHH3iTkmqN/4k0fQoi1v5fmKOCeSa801zxpfXMm2HKhv4iea5qaaW4meSdmdum7OaOYGdh4p8e32quY7d3WI/x1yMU81xJmeYuQ2TuPaok8tY025yT81IxXedmSCOcnkVLk2SShVWQsyZHp60jKRLtC4dT+YokkVYlBYErgg+tRN5jTebyu/JHtSKLUZjmkKuRGoPzZPoKgmfdHliMZwgx1FNLRlQn3snmgjZuXjafu+wpANuWwuDwT+tS20reYszHpwQB/OorhfNjLg5I6/X0p0ambcMEMijco7juaYrCpI3mmLah3v36D2prCUy+XIQI9xOPcUomRp9wRgB+NNaRmAIjwVGGb15pAShpBE4JKk53Y6YJ4zTYkDTRHLqOxJz2pwkMdusa4Ksp35HU0k8o8yJjHjywN4BoGh4kaaZjMF+UDBPfFLIhjmbegdiAVUHgA0OzLErSZHmbmFSou5RIOSu3zGPXPpQMLKGQhFkiLKmSBjlj2zUzv9ntbfLJ+7cqVIyDu56egqGK6+zmWIBmLHcuOo9qhMvmIvmIoG44J7A0APlhjRlAl8xsBgMY49KuxTyRyreK0YkeNycrwAc9ulU3kSaKGBFQMsZQEdevU0ku8xNHMMiNdigHvQNEpEdu7x5KugwuPfqan0toYzcvNEQ0SlkI7+hqB4mV4TIjFdmEXHOe2auR3DRwFlO6W5TEikcDB4UfpSBIT995bKyEHz1bpksSP8KSNZJCY3lCMuSEbrt6YFPt55PtokuXG5CplUdNvfPoabI26SC8YuFkdmwRjjpwfwoGWoIc2phZo2SRQwY8lBgjGe30pGENvbQvZkvKrOjEoCu0AHPPuTVZ/tMinT43UAMWYhsrxz19eTV67IimFy0Z8osRHGAQrHA3fh0NBRFobFL2CQ7EDEqWcZ3J347VdtpI47m8nEJ3JlreJ/u7cnt6VRtpIbVk8wHhHDCPBJ3D5evaktYo45g19IvlM48xFOSuOQM9s0gJrPCambeZo3ht4QrmJMhgxzj6gnFX4Jz9ru5pohGDI2Y3+fLgcD3Of51Vg3Xkd4YUECAnYiHJKg5GT3wBT4nw0cjCWNkYq2eisVOW/zzQxrQRIZJ7aKW8d47QEptUDIVRzx14zU/muLG+eLdDbmLd5Ixl144J7Dj68060uLNbue4sJHS3jQKnmqG3P3H0JGc1PaKJhdTwxPNcThNke35Uct39vT8KQ0Jp7x6hdWWoSWhuZ0zE8BJCqoA2Nk9D1pFZWmu7x22md1jTc5yD0LYHXHv605DMIbsQiWF/MAnw2MMH9uBwKSzilaQXUm2fzdzbHT5QFOS3p2xRcZNBcyNdpJBGlzFZyfujcvgDnaSF7dQabLazR3OyO9WKe8jYho/mJ+ntn096bbLFJPZyLN5xgcyTK3IYk4BA+mKvaO8Es8slxeNaW6QNsaJMuoDHYBn15HH9KT1BBv8tIbgxyyTNCbWU9lkDA7uOvGadcwveasWVEAuIvtBcZJjQHgLnpkdB71BZ6jGmh3EMDRwRGUYEqsXIYgE59+p+lWrc/6eskbZmERhChiwXnGM/SjYtItzWinTvLjHliC4M0OeJGyMNnvjAPB/rVQR2wtomupkgcyptR33BwTt3N2x39qjvItQtFjvR5bTupYkAEAng89yMCnR2tzcxj7Q0ckHlKjCYhMS5J+Y4z+PuKQGjqTPdQS3E8cT7Ig0ULIByuT/D1zjrVa6n05rFNUMrzTzptiAydjk/h7DiiJ/tCSeRbxWgiiHmzk71L5+Tb7cYNTWlvDNd2ks83mN9xy0eI4Wx1UDqePpSYEunRy6levNeidI5VKrsfbzt+5xjnvn86KIobUreW4kk3LN9/OGkDA4bb27iiqug5TguGlMhXj3705JFaUktheuKbF0bcyr6A0hMMSlnIJ54FfQp6Hm6ogaTdOOyg9TUhmVpSJHx703aDhkAI9DUUcRmkZyuFHTmldoklZv3bMvfgkd6SBvuHnIOcUyVZFjxGuR3PakG4BR/ERxz0okNEbsXusfNjPT0p7Dhtn4+9PESnG1vmPemXRATy4+MHlhUNDuMKqo3AlT7U1NyoeDuPJJoBjkkXHzKvWnRXG52VlGc0aAQOzK4796Y1yy7wwHzDAqc8bsJ8xz1quI8YWXnPQ+lQxCIqi3ABy2ctSytmEBSSSe1RswjmO4cHjHqKJVMZD9OOBS6DJrnY1uojGGHXimbgqouNyleajjLddw5H6U6VgEGDz60gFjbAEYGPm4oeJlLZXCnpTJWaMozccUk07kCJug5zQ3oBHHG5kPyk56CkVC0m1u3UVZimETbgMkdOKgkfbLubnJqdLDGojCMntup0jZZGUnjjFRyOzsyrnaegqQ7Qm7knHSpuAjkyNvxkn9KiB+YFhxT1k+RmXv0oO3AGMk9aTARQzZLHg9MVCCT+fapGJCqqnvimOpR89gKTGEjFTjv60qZA4PNJlZOWyaQts4HrxmpYkOwRg/xVGS2SOp705S24Dg8U75QCR170hjOfl7LnpTpNoJ2kg46etNYg4APSllYO30HNFxAGIxyOetIxXO3rTWA4280AAEuetFwHI3O30pFPXPPFMB5LEYoDZyxGPUUrgTQS7fmGOKblXOTySelMBUK2KTJ+XHHvTuAsi/Ju564qLbj5lJBqUyHG0+tKCAA7cjsKhjHWuqXlsdodiuehrcsfEEeB5hIbvXPSr83HOaiZPlz+VTdoD0Sx1SOYghlZQO/pV2RrS6cJt2g+leXxTTQnMcjD8a0LPXrmE4f5vSqUxndz6aTIPIcNz2qB4p485jJUVjWPiSJvvuYz9a17bWY5ExuD8HvVXTAjkwy4ZCp9CKabFJUz5ecZq214r4ZowM96fBJCUZchc+tGgGNNp8fsD6ZqtLppJ46VtS26u3yvxnila2kVexP1o5Ro56XTZh93iq7QzIT1/KvR20y3TQTcNxL2rlyw3hWjP4ioWo5RsYQ85BnB60STyEAdB6VvvHCeq1GbW2Y/d4NOxJhi4kCkbjgdqT7Q/vn171utptuxyMD0ph0mMk4kHPSkBj+c+R1p4umBrU/sdfu+ZQ2inGc85o1AzRfS7s8U77XIRx+prQOjHuRQmjc/ex2pgUH1CUrt3H8KYbyboDitRdHXjLAn2p/9kxLn5h+dIDGNxKV6mm7pGPTPat8aXEqZYg+tOWxgAGBk96AOfCy7uAee9SC0mc8bia6H7NAMYUcdKlMcKBTnjNKwGJDpsuAWHy45q1FpgycqDWrGVJwqM1TrFNzth707AZ6WKAg7asx2aKuTj6VaS1uDkMVTPcmnrb2se3z7nJ7gUWKRAsUKncuDj0qaBpSw8qFiD04qVbzT7dT5cPmEeveom8QSAgRRonpRdCNW1028lO6UrEh9e1TmLTLQfvrkyHuq1xur+IvJH7y8ZmP8KmsabxLKG3Qr97uam4z0ibxDaWpMdrCqejPXP634wOxsXBJ/uqa4HUL25uJ/MklY7hyAelV2Jbr681LkFzop/EtzOgxuUjORnjpxWC9zM0sm5t2/72TTI3ZCRkEOMc0uU2OGB3dqVx3JEbBK4HC96SOVkKN78+9MVl8rBbDHuKZuI47A0gJ50CyErnb1GaaZAxVQw68mmPJIQV+9ldoHoKQLxxzgZ5oEPn2E9RhjwPShmdH25yFHBFRD5trHBycYp65YEehyM0ASQbScnKtnj3qEnEvIPHanq5OWC8dB7GiQq0aKFO/ks2aBkiRq7gRq3KbufUdaFLxo8kbcEYJ789qgildMsjY6r+dP2/6OQr4xw4P6UgBymxmDcqBggdeakjIydynDKQCP1qFgHjG05b0qyz7ZAYlJWNfnx0GR1pgRRoSdxOWLYUHuDUqKds67kYEAEnr17VFFueZpVYYU8n0qVQElJCE/NwT0PvSsCZbmiYLEZJFwQVIzwg9qryySeZJJJkOeGB4BHbiop2URnLbnDfgKmdmlVbgZaVlCcdBigbYyL5gH3L8gO0Y6nuTU8rpIqFUVEUrhhyOB0+tVogqyyurgeWo+939QKltgTDsDIsbEbgeuaAJpvPeLzoU+Vg7LgdVzzTYg0chVirSSKCT12Y9femNNJhYmbbFGcBc4JzTwZIZgdsZDHaR2NAyYdFgLtsxwx7E1YO3yVtmZwsbHYwXkv2/P1qMlrm3MxVQ5lHl7eM+2OwFEiztYsVZPMMh3YPPUZB9KQyG4hleZVb92u4AsTwzdTk1aWNnNvtPmAuAm84C88g+gqO0ZrppY9qiVFJG85Xb6KPWnQNGJLgtMvyD5C33MqM4I96Y0T3Er28SQMqKqFwCgB3EnGQe9Lb2266SG+kdYQMIGyN3dl+tV7UQvG812DGNqEMfTPO0VZmuIpNWDpmSJCTGGPRQMAn1OKBirHaKYppEYs2CNx5HPC4qW8jjWwjMkvmXd0xknVF+5z8uD7ioJRJdLNeQKBF5Ox1f+FhjBH14qa6uluZA8Nm0TLEgQDswHzUhkyySLLFbW6lFQE5Iwy5IBz60Wr7rma1ZTJaPK7ruONxUYyfbrUVrKtnFFcMoeWJg0zbs/KTgfQ1Patbw217atKXmkZHimU8AMeffpmkwSLkiiOPy4oWjgdbcH0dR97Hpk1ZW6eLT5PLVYZATbkqcnKnIP1xjHrioYI0llUtiKJIjLsTJEe3rnP4CopAwE25lBndZY2YHczE8EUFouvex2N1dLbtO5mTZMZF3Fd2A74/vYz+dLJcQxwW1nBE0sdvbv+8LY+Vh0A9ckE59aqPcbr4SRYkKRgSO3BOPvEk8E+lXY1F5BfyPNBausOfLUY9lyfelYaYqSTh7dFZGmlhW3AjGdjgcDPvzS3USsIJHt2e2ik2Soj/cIYnaT3ye/vUdhGz3FxNFKkEVoiGVWbcXkyMkfXNapluGmFl5lvCbhHMMbRY5PIz25zxSAoW0XnQbvsaJCpMrw7/mWDJOPcCrK6fMGmawibdKplkRPmEEe7JOPYYOaoFY1tZo1uD9qZhC2OcjP8PsMnim6bfXYZtjSPKHNu6RMVMsBGCOnB5FAXsa3263lspJvsk0qw7tzBgFYDqV/MfnSfZ47gyTXm2Hfltiyh/k29QPXkcfWs+G8RcItuYkjdkmYHJYYAUBfXPetWVriZrVLi1VJpYABsUcluMAepwPxpWKQLJJFbyzNZ+XCF3O0p+YjAGAF/h7mrEf+otlj8pp4y0iFMk4PAAHfBP1qpqCq935cqJPMYmUEnkMf73brxiktLeyhS1lut8zRTeUYowVIIB5DD0J/lQJ76FmKYidZnhubedk3vPEQxY44Az05Aoqe9kjsLe7CW7NLLIIlV/ncr14/U0U1JD1PN3XfhnDYHBo1CHdEpTgZpWuFZlhjUj396luNvllWx8vpX0MUtjzLsq2/HyjjA4zTm+Xk/ebjg9KjiZWOAvfANTFcsM8nn8MUXVhWEcyMpiTIAHP1qBDGGKyNjjgAVJJcOqmNF2k8cdagdVDqM7jjk1F7grofu3ZIOAOhzUcp/d+/fFSbQ8QVTx6Co5V6FenTGeaTGhY/ltwNoXOc+9NhPkoXWME45z6U91bYAq+xoWPc/l5OMUkMjV/3fmseXNOu2SSFWHGP1pkwRcYztXtUNyytCGWlYGE5Rijbc5602QZdUPQHirCYTZnbjHFQtE4ZmZgCDmpAb8vnEFSFH86j2gKzt1zgCpC3Q4HHtTbnCkLu3E88DpUgh8ih9u5gFxxURX94HbG2kLliF27RjtTynH7xsfhStcdxhctLwBt6CmSqxdmbJIFPRFMwwTjrSBm+0MvY0nsBAgwwY9M9qsnZulZeQRgA9qrMdrMjZ5p7BVjHr6VKYDPlUN09qTODj9ac67ct+VIFG1WZs0twA4EiqOcGiSMtvO7J69aUhXZcHA7mkLY+6eQcUhjF+UHdTZOcVJMv8utRpgt8zGpYCv8AKyhfSlHzLgdc80zOWyPTFJ0Ubcgk80XAHTaM5+lJuHl+tLuZiR2pCvBweMVLAbu4GOlOViOeopOMD1oC/wAP60kAsjqx3DgUm7b/AA5pAvU+lH8PWi4B0xkYB7UP2Zeg7U8gtGWPUetRjcfagBTyAV/Gms3PTjHSnK2CRTT69aQhxB2qw5FH3gTSMPlHOKaMsBigYhx0ppQM3TFSEDdTOd3A61IEbL1x2pY5JUPyOQfrUpVVYqOfegxryd2KVhlmDWbyI/e3D0NaFr4iwpWaMfhWCVGcU1l5xRcDsYNZsXZT5pQ+9aEN5FI37u5BPtXnpHTBpyvIp+V2H40+YD037dc+T5fm70PAANRCZct8mCOvvXnsV9dxY2TMB6Zq3Brl9H95ww96FIdztneFjynH0pr/AGctxkZrloPEky/fiB9asp4mhJy1vj/Gq5xHRRxxdPM+lPEA2gLLkCsKPxBp5+/Gwqwmt6bt4kbHbNDkBrLAA/MmOeOasGJlXIkBrGXWdMbGJ/zqUaxprf8ALxgehoUgNL7NN13ACljtJCT+8qgNZ07bj7SvtSHW7EcLcDmjmGaSWLvJ94Y7Gj7GqN80gzmsxtescjFyARUD+IbASffLdunWk2BuPaR5yZwB71G0NuAP3pOPesS48RWKfd3NVSTxPb/wwsfqaVwOnBtBg8k96VrmD7qx5Irj5fFD4/dwgH3qpN4hvWyy7VJPai4HefbHUfu4lAqKfU5iCXmSMY55rgJNUvZEO64bJ7CqzTzMAXdmPfJpcwXO6uNbto0+a6LEdQDWbc+JLfaDBEzH34rlfRsnmnNgMVVuB7UuYDYn8QXLgrGipnuKznubiaUmSY9M9cVAjbWG4Zpc5chfWlcCR90gG7qOfrTVkyuPSkOcHP50kZG35uf6UgHyv5jbsjkYoDYUqD+dNX3H0pxVTGTyD2oGPdgCoU7gB+tNLfvCzEnimHt0/CkLfOdw4oAkYbo/MJGc8CiNisbfLknqfSmNyqlakUjyTnqeRQA9WUQ7jneGGBRcybpg/AJA4FQKBuyT9RU7xCMDLAsTnFABDJGsrOy/Lg4Hoaa5Ly4Vu3WozmSRs/Kc/dpx3nCrzgckd6ALOVWzl+cMAyjio0dlfeoHI596jYfu128Dqy1L5kfkrGB0YtuP8qQxjbWLsoHUDAp7q4gLKpKk/N7GltV8tDJtDsei96a1wZNyg7Ffkr70wCJVDLnuMsMdKdOyorrHuCuQMeopqbWuUDHajYzT5vm3MsgwhwAB1pANjiJikAkUBOSM4Jpok5VWYsQ3HPGKR16scguM59aaOZQ23Az+tMRLGkbGTP3hjaPX1p9oxEh3EDy1LH8O1RoMSYIA7nmpIUHmKisoVwcsfSgY9owksTS8bvmZQOmaeCqCQMFxyozxj0psci7xHkyle5P5VIkbSyyRSAlymQFGTSKGsihIWLhpGHLHoOats32ieUIAzqNwfHIA7YqrBEps41ZODI2055yO1OTDRzTR7w+cE57Y6UATWokuLKTYjAQEO3OACTjiiBSITIwJMhZSM8DH8X0qK1eRkIWRkRccjpjPSpIZS07YkJCHCqfu89aBoS1E0cSyRSAFOTjrye3rWjY263eoJNa26SQu4jKucBjjrj8KzQ+C7CPfCuWweoHp9Kv6PMYXhuFUF8NtQ9E7c+xBzmkNDVmjaBYbr5vs58uJV/j5OeaSJZLmE+SojGWIX+JQM9/SrYtbE2fnMWjLMv7pccddxFVmmxpcUUbbZRIZHfphDxtNCG7jJp5r0JCp2Y+aVsYAwBxx16VfM32W4W4j2hrRCUX7wck9/wDCobuMR29gLQiRJMeYP9rJ4NWIYQsrP5C+bMpPqF7nj1GKASJVS0aW4knjVvNXJU8EZGeB65zTY5hG8ryRRbEhVUCKA2PU+49aoRxTRiaaFnuN7hZJOyDr1/Gp4FMcQuVLsoPkuxwQWK9PoRmgLmhGlzfSyqFcQtEFT58naPmPTrmrf2MXE0MStvPlbLYk5RnX5gCfYZrO0yG4WaP92EfyHjjjU4yAD8x9xjp3qVXh8kyk3ETQoqxSEZUPnJOB7E0mXEncw3kcMNuyNDCS0asMiR8Z2k9h2+tT2/ltBGk2wPeHfKzLgKqjmP6dOaj0+UrpdzawxgyMQAQuVK4HUdvX8aS+lnWGzN1GJWjY/IVwWyMBvp2I9qQ7FxI7ZrD+0LO3ikRJSiIeW28jPHGRjIqU+fJdx3TRyG2jkKwTSYJlKnG449ARjFR2GFnjSFDAoUmcqMqxbsQfujPT60krXEUfmSx77JodvykqsZY8FR7MvNIY+xkW3t4Xk2xysn7o7MDhjls+ozzUmlxJptnPdQXsrTTSFYmQ/L17k9R/SnRXf9pTw2MzEJHDtklA2hlPXb75odLOxDIsjmSwUNJH5e7dlcEDsOueaTHbQdaLJBbXVw9xbkblJUDJLZyPw+tNsmuknE3mQCBH3mcc7XIyE+uRVXTIY5LVzI0C2s+4EEHfnsM98fyrShTTo7SGFXaRpEHmwRLgKVbHB7t0NK9gSGSTxRvPO0gXzy8khCbBNhuVU44Pf61dmuojc2q2SRiKOQbQzbi4YDkjGD/+uqDrHa23mxyHzIWYrFIN3mHOG2+hxV0NdBvs9nbSG7mRXIKjb5YHzBfcU2riJr6ZZdWdGsbdCpDCRWOxTjBwf/rUUPaRWq6bHDeiMyyMsu4cqoORn0oqOW4+ax5tbxtGd7YyOaniZ5x0JAPPoabIYUh2tubHQ003BERULhcdAOa+j2Z5txNscbFuAewqHfJzsXJ9cdBT08pmZ5OPbNMWT5G7DPQVM2NCLkvuyRzzRcLsc7eM+tNU+a2Exu7UkpZX2Mfm6D60LYQ4OVPTd6Y4pFBDblG7J5FRuZktyuMZ70nnCNdq8nHJNTcY8TTSTFIcqD1qGNpFnI3Z/CrEMjJAZWXBPQ+1V1mCFmPG7PFCYkS4URvJIeWJwBUQjGOMFOvSnPH/AKOjN0J6U1ZiFx0Q+g60nIdhhby22jt0pJSuASxO7rTC2593OD2pHHz4PWobGhjOyy7fT+dPEahi2d2akwpfewJyPSmx7SSAODQAjFlONvQelJvZoWbP59qd83mEnkAU0J8h7LmkBCpY4IY7u9ShxHu2g5Iphwq/Lnd6UMAke3GTnJNSgGr8ys7DLY4qKLPzb/1qVsMu7OC3A96jIO7GcEdalghyyK0bKw54prR7SV65FN4Ujd3p6SKsm7Hy0kMRmKrhRSYHllicNnpSySBsketRqQM0hAzsT6mnAbgWA6DkU3JAzjnPHFOiO7I/QUkA0Dbzn8BTF3MQvXmpNww24fMOlMAI+bjn9KQxyL85VjjiojwTtzTuWfmlTgH1pMBp+6DmhQ3UUj5DYoIY8A9BzUgGSVz2p2F4C9e9NbhcDkDrScghlxTACx30qjcMZ5FNHL/NT8hfu9aAGIGGcjNIfTvTifmODg00cNzg1IIU/MpPakHCHFKpyMD8qVjg4xwKBjQdoye9AymGNB5bnpSs3I7cUCEZjjnrSHOA1J65qVQPLJ6ikBG3bjmm4yPenHnGOKb36GkMbg5pCD6HFSdfxpCpB56UmAzGBRxtzTivHWk28Z5oAZj86XAzTsU080gEx7U4KW+lH8qP0oAGXGKQKfWnYGaCeKLgJg9qQZ/GnjrnFCjPI4oAaRikX1609hk4oPAwBSATBYmlUcYo7ZHFB7UAAXLYFKwH5UZxxQeRigBOi09hwM0xcmn5ynNAAC23FKpAGefpQpyCB1po6E5oAfu6UgO1jzzSY6E/Wg/MfQ/WgdxzNwOOPWnxlM5IJAqLb8nUcUoO3vQA5ju+7nApUJKn270xThuPXpQWxkY79qAuP3YBb1/Smv8AfU9QRSqOu4gd6YDn6UATuhjwOOmRTC2QeBn1oG5s7ecfypoBA9N1AEny+gGB0pm/nOTkU8dD60zarR/7WeR7UAOkZWk3LkHANOhkOHPXPWmInyknNWIgrIycCPd1oAh+8jck9zUoWPygVzuX1qO32qzMRkfzoUtztFAycuVRWWQYK4A9KhKMqgrg+v1puV3dTjoaWMZJUHkj5TmgCZtrSDG47gO3f2pXTy4OcZZj9eKYpkhZd25WU/LxwKRJcRb2+YbumOtIY/CINobIdQCe4pr4SRs4YAcHtTkdGkjXCqqnk4/nSyrD9nkfcfO34C44I9aYDow8xEsi4RfvHoPai5hd7plAwwxxUjZbTmAJ2owJP17VDHI7RCRuEDfMT1NAE4UNcKyqUzhQB3461YtpJbX/AEq3bZKylGc88nOcVSj2sAAxBXOGb09KsW9xbhWWVGkYqQmDwrev5UmikELK8UcajYyOWZ2PWnWvKyyhztUkooHXmomkVtyqrfMAADzVi3haNPJYYZsODuwNg6igLBDK/lCHasbIG3N6A0xAvkqiPhTnJx709Yt7mNuc/O/zfdA9aijlUyblwx3Z2Y44oCxdcRzy/udyGMnMeMDbjrn1PpVZhKGaIRsOc8n8xVu4dJJU8pvl8tfMf++47VB9p7ruaOElgp/iNA2KoMojcFtq8Ih54HUVfktYoYoS12POlt2ZgeeQeF/KiEQrsjVlUhQx9CWxnHvVW4VI7+G3hjaRI2DbpP4gOTj2pDLMqxrAjW7lo+Cq55GF5zU6fap9OaYuqPsXain7o6c+rYp1qZLm7zCkcbXCv5cIGREPf64qKGJZI5jtdPnXO/gMuOv50ihkN5Ilm9hC2yOVz5mDgHHI/wAKmZl/s+VZGVg/KRqT8rr/AAj2561SvdtxGhhjEYQ7SB/EfUVakeNwJYAW8t+E6BRgZ/WgFuXIpGSIy3Y5niymONqDGMd881PqU8K2qzxrFHGXR4lEhYnGAcj1rPi8wpLfErlmCRR9uT2/I05PPDN50KJNG+VU4O8leD6EAUDuzVtJZhrjQu626JIZS2ML93jj2zRd3LTymaxfzBHG2+Rv4ueCB+lV0mnvbm3vJ23Xb4toY+No42hmP41JFDPp+pXVnCqrctGBtHzIEPX8cjNTYpMs6T5hQ3crx+VlmuLdWO6XGOPzIxSbp1VrUTfvpIzuQtnYevH4VX0W/wBqC38yJ50l3Kz9BjOcfXP6UkIkjWKNGdpnmyruQSVVScD9aYJ2RLYXs0c4tbqIIVTy9oXJPGQw/KrkbH7YJmUi2yPPcuedxx8/4dqij23Fu0bysu9f3bOuTHluMntz+lMkP2S0SORk8zO1lUFg5B6k9+f51IzZ/tL7LbXhVQ7QAi1dox8o9Rjr1waYrWtjFb6gnO2X7QYW/jJHOMdMH+dNjdVi86aKNSsudh5Cj/6/So2t/tV2twxCW8RMiSOOAr9AQOgpIofFNK9sdRhaL5m8zynOcM3y8HrxxS3l1fabIGuTCLibeW2KQyBugz+HFPjj8qVoWugbaGVvNRyNqjcORT7oLqOsvG22KGIhQj8h1HKkE+/5Zpt2E7k+mx2bmRvJw0m1T5hLEg8lmHt7UUX+o3VzNbxIhh6sHAwBkdP0orNk2PPGwWKkAjPelCKZ1U9BRRX0j+E86fxFa4YqwxQiAkDJ5BNFFZy2GixYxqrbgOS2CfwqvKN8jSN13UUUwe5HcSM2yM8jimNGu5uOgooqZbjQ+9YxxRxr0KioSN3l55zmiin1QDJeZimTtHanzDEW3JwKKKUhrcEQCTbzgLnFRzqC6Pjmiisxg5/eqOozRcnaq44ooqkSRXJPXJGetNLN5aLnjdRRSGhw5lf2pZPmhDnqaKKmWwPcrMx+X2PFOfrn3oorNbDEKh2+akl+6tFFDEhjDb0pEHytRRUAC9xTtuxxt9M0UUwY0/fP1px+Y5NFFHQYzufamn5V3DrRRUMBI/mfn2pSOv1oopAR8njNPHCGiiqQhp4YVI4AYfSiikxoYehPoaao5FFFSDG5IO4cHPanPziiikMTHymjaN34UUUwQ32qTJ8siiipARRzSH75FFFDAQ/K2BSnqaKKAExzijOMCiigAYcmkIBxRRSAaeDj2pyAbTRRSAZ3FO7D6UUUMBBycUZ5/CiikAdKUfdB7miigATjNFFFUAUUUVIAvU05f9Xn3oooGOAGDUYPSiigBzO33e1OAw1FFAhE6Gk+919KKKBoSM96AMgmiigQ4HK49KDweKKKBih2V+D1p8p27cUUUAhZmKyjHpTIvmyT1xRRQBIsjs4YnouKkC7oB1oopDIFPylvQ06MnzsZ4x0oopiFztRSMdaSI9X7jpRRQHUmcfO/XIGc1HFyQmeDzRRQABR8y9tx/lT3cs8ZIGelFFBSJA7fZZV6L5g4qNTi629genaiikgHO7FtpY4HSrTRrHZiZc7vf3oooGglZvJl5I2lSCOtLHK/yEtu2qQM80UUh9R0UjMs0hxmVSG49OlNkUK4ZflIQHiiimV0NGBQ0Qk6GPDKB0znqfWoroCJZxGNoNwUI9sUUUkD2IVYwoyrjCcrnnBNWr9mjnkQEn5MAnqAF6CiimJjbMv57W6yOq+WPmU4bpnrWhEzeXaqxLLlUw3PBooqOpa2Ibhj9pu16BXOMew/+tVpUUaTZ+snmFz3bHr+dFFNhHcqwgt9niZmKglV/wBkdeKuOxtru3WHA3Hce/p/iaKKGOO6GXA3/a+oMKqEI4xhjz9a0LKR5NThuJDuklIVz6jdj+tFFDCW5Ygtbc3VhJ5K/wCtIx2wKt2MUcVreaqEDXSTSKCwyMdOlFFRI0jsa3htY7q3ngnijZJXCuNvUbCf5gVztmofw6b9uZrScxR+hU9iO9FFPqyJbG7okI+zX8JZzHKp3KTkDo3HpzVbT5N3iGHTzGn2d8B1x1HT+tFFS9jSPwmomjWAklh8tjGGCbS3BHPX8qr28jPJHbPhkgk/dk9QMkY/KiilL4Rrcd4ZkkufFNxbSuTHlyAONuFPT0ooorHEaSVhI//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Rectangle 4"/>
          <p:cNvSpPr/>
          <p:nvPr/>
        </p:nvSpPr>
        <p:spPr>
          <a:xfrm>
            <a:off x="3486683" y="4444663"/>
            <a:ext cx="1169916" cy="369332"/>
          </a:xfrm>
          <a:prstGeom prst="rect">
            <a:avLst/>
          </a:prstGeom>
        </p:spPr>
        <p:txBody>
          <a:bodyPr wrap="square">
            <a:spAutoFit/>
          </a:bodyPr>
          <a:lstStyle/>
          <a:p>
            <a:r>
              <a:rPr lang="fr-FR" dirty="0"/>
              <a:t> </a:t>
            </a:r>
          </a:p>
        </p:txBody>
      </p:sp>
      <p:pic>
        <p:nvPicPr>
          <p:cNvPr id="6" name="Image 5"/>
          <p:cNvPicPr>
            <a:picLocks noChangeAspect="1"/>
          </p:cNvPicPr>
          <p:nvPr/>
        </p:nvPicPr>
        <p:blipFill rotWithShape="1">
          <a:blip r:embed="rId5"/>
          <a:srcRect l="31028" t="29024" r="15420" b="3354"/>
          <a:stretch/>
        </p:blipFill>
        <p:spPr>
          <a:xfrm>
            <a:off x="2305198" y="3664319"/>
            <a:ext cx="3729380" cy="2648968"/>
          </a:xfrm>
          <a:prstGeom prst="rect">
            <a:avLst/>
          </a:prstGeom>
        </p:spPr>
      </p:pic>
    </p:spTree>
    <p:extLst>
      <p:ext uri="{BB962C8B-B14F-4D97-AF65-F5344CB8AC3E}">
        <p14:creationId xmlns:p14="http://schemas.microsoft.com/office/powerpoint/2010/main" val="4202389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animal&#10;&#10;Description générée avec un niveau de confiance élevé">
            <a:extLst>
              <a:ext uri="{FF2B5EF4-FFF2-40B4-BE49-F238E27FC236}">
                <a16:creationId xmlns:a16="http://schemas.microsoft.com/office/drawing/2014/main" id="{F2F7A182-2609-4991-8FBE-A479ECD22686}"/>
              </a:ext>
            </a:extLst>
          </p:cNvPr>
          <p:cNvPicPr>
            <a:picLocks noChangeAspect="1"/>
          </p:cNvPicPr>
          <p:nvPr/>
        </p:nvPicPr>
        <p:blipFill>
          <a:blip r:embed="rId2"/>
          <a:stretch>
            <a:fillRect/>
          </a:stretch>
        </p:blipFill>
        <p:spPr>
          <a:xfrm>
            <a:off x="567872" y="2260304"/>
            <a:ext cx="4004128" cy="2337391"/>
          </a:xfrm>
          <a:prstGeom prst="rect">
            <a:avLst/>
          </a:prstGeom>
        </p:spPr>
      </p:pic>
      <p:pic>
        <p:nvPicPr>
          <p:cNvPr id="4" name="Image 4" descr="Une image contenant animal, invertébré, intérieur&#10;&#10;Description générée avec un niveau de confiance très élevé">
            <a:extLst>
              <a:ext uri="{FF2B5EF4-FFF2-40B4-BE49-F238E27FC236}">
                <a16:creationId xmlns:a16="http://schemas.microsoft.com/office/drawing/2014/main" id="{2209DCC4-2F12-495F-99AC-9FB92BEFDF3E}"/>
              </a:ext>
            </a:extLst>
          </p:cNvPr>
          <p:cNvPicPr>
            <a:picLocks noChangeAspect="1"/>
          </p:cNvPicPr>
          <p:nvPr/>
        </p:nvPicPr>
        <p:blipFill>
          <a:blip r:embed="rId3"/>
          <a:stretch>
            <a:fillRect/>
          </a:stretch>
        </p:blipFill>
        <p:spPr>
          <a:xfrm>
            <a:off x="5232129" y="1572426"/>
            <a:ext cx="3496128" cy="3024771"/>
          </a:xfrm>
          <a:prstGeom prst="rect">
            <a:avLst/>
          </a:prstGeom>
        </p:spPr>
      </p:pic>
      <p:sp>
        <p:nvSpPr>
          <p:cNvPr id="13" name="Rectangle: Rounded Corners 1">
            <a:extLst>
              <a:ext uri="{FF2B5EF4-FFF2-40B4-BE49-F238E27FC236}">
                <a16:creationId xmlns:a16="http://schemas.microsoft.com/office/drawing/2014/main" id="{17D23DB9-2A9B-4627-877E-42A632852E6A}"/>
              </a:ext>
            </a:extLst>
          </p:cNvPr>
          <p:cNvSpPr/>
          <p:nvPr/>
        </p:nvSpPr>
        <p:spPr>
          <a:xfrm>
            <a:off x="623844" y="434825"/>
            <a:ext cx="7956134" cy="710311"/>
          </a:xfrm>
          <a:prstGeom prst="roundRect">
            <a:avLst/>
          </a:prstGeom>
          <a:solidFill>
            <a:schemeClr val="bg1">
              <a:lumMod val="8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accent3">
                  <a:lumMod val="75000"/>
                </a:schemeClr>
              </a:solidFill>
              <a:cs typeface="Calibri"/>
            </a:endParaRPr>
          </a:p>
          <a:p>
            <a:pPr algn="ctr"/>
            <a:r>
              <a:rPr lang="en-US" sz="2000" b="1" dirty="0" err="1">
                <a:solidFill>
                  <a:schemeClr val="accent3">
                    <a:lumMod val="75000"/>
                  </a:schemeClr>
                </a:solidFill>
                <a:cs typeface="Calibri"/>
              </a:rPr>
              <a:t>En</a:t>
            </a:r>
            <a:r>
              <a:rPr lang="en-US" sz="2000" b="1" dirty="0">
                <a:solidFill>
                  <a:schemeClr val="accent3">
                    <a:lumMod val="75000"/>
                  </a:schemeClr>
                </a:solidFill>
                <a:cs typeface="Calibri"/>
              </a:rPr>
              <a:t> </a:t>
            </a:r>
            <a:r>
              <a:rPr lang="en-US" sz="2000" b="1" dirty="0" err="1">
                <a:solidFill>
                  <a:schemeClr val="accent3">
                    <a:lumMod val="75000"/>
                  </a:schemeClr>
                </a:solidFill>
                <a:cs typeface="Calibri"/>
              </a:rPr>
              <a:t>expérimentation</a:t>
            </a:r>
            <a:r>
              <a:rPr lang="en-US" sz="2000" b="1" dirty="0">
                <a:solidFill>
                  <a:schemeClr val="accent3">
                    <a:lumMod val="75000"/>
                  </a:schemeClr>
                </a:solidFill>
                <a:cs typeface="Calibri"/>
              </a:rPr>
              <a:t> :</a:t>
            </a:r>
          </a:p>
          <a:p>
            <a:pPr algn="ctr"/>
            <a:r>
              <a:rPr lang="en-US" sz="2000" b="1" dirty="0">
                <a:solidFill>
                  <a:schemeClr val="accent3">
                    <a:lumMod val="75000"/>
                  </a:schemeClr>
                </a:solidFill>
                <a:cs typeface="Calibri"/>
              </a:rPr>
              <a:t>Le </a:t>
            </a:r>
            <a:r>
              <a:rPr lang="en-US" sz="2000" b="1" dirty="0" err="1">
                <a:solidFill>
                  <a:schemeClr val="accent3">
                    <a:lumMod val="75000"/>
                  </a:schemeClr>
                </a:solidFill>
                <a:cs typeface="Calibri"/>
              </a:rPr>
              <a:t>microbiote</a:t>
            </a:r>
            <a:r>
              <a:rPr lang="en-US" sz="2000" b="1" dirty="0">
                <a:solidFill>
                  <a:schemeClr val="accent3">
                    <a:lumMod val="75000"/>
                  </a:schemeClr>
                </a:solidFill>
                <a:cs typeface="Calibri"/>
              </a:rPr>
              <a:t> de la </a:t>
            </a:r>
            <a:r>
              <a:rPr lang="en-US" sz="2000" b="1" dirty="0" err="1">
                <a:solidFill>
                  <a:schemeClr val="accent3">
                    <a:lumMod val="75000"/>
                  </a:schemeClr>
                </a:solidFill>
                <a:cs typeface="Calibri"/>
              </a:rPr>
              <a:t>larve</a:t>
            </a:r>
            <a:r>
              <a:rPr lang="en-US" sz="2000" b="1" dirty="0">
                <a:solidFill>
                  <a:schemeClr val="accent3">
                    <a:lumMod val="75000"/>
                  </a:schemeClr>
                </a:solidFill>
                <a:cs typeface="Calibri"/>
              </a:rPr>
              <a:t> de </a:t>
            </a:r>
            <a:r>
              <a:rPr lang="en-US" sz="2000" b="1" dirty="0" err="1">
                <a:solidFill>
                  <a:schemeClr val="accent3">
                    <a:lumMod val="75000"/>
                  </a:schemeClr>
                </a:solidFill>
                <a:cs typeface="Calibri"/>
              </a:rPr>
              <a:t>Drosophile</a:t>
            </a:r>
            <a:r>
              <a:rPr lang="en-US" sz="2000" b="1" dirty="0">
                <a:solidFill>
                  <a:schemeClr val="accent3">
                    <a:lumMod val="75000"/>
                  </a:schemeClr>
                </a:solidFill>
                <a:cs typeface="Calibri"/>
              </a:rPr>
              <a:t> </a:t>
            </a:r>
            <a:r>
              <a:rPr lang="en-US" sz="2000" b="1" dirty="0" err="1">
                <a:solidFill>
                  <a:schemeClr val="accent3">
                    <a:lumMod val="75000"/>
                  </a:schemeClr>
                </a:solidFill>
                <a:cs typeface="Calibri"/>
              </a:rPr>
              <a:t>congelée</a:t>
            </a:r>
            <a:r>
              <a:rPr lang="en-US" sz="2000" b="1" dirty="0">
                <a:solidFill>
                  <a:schemeClr val="accent3">
                    <a:lumMod val="75000"/>
                  </a:schemeClr>
                </a:solidFill>
                <a:cs typeface="Calibri"/>
              </a:rPr>
              <a:t>….</a:t>
            </a:r>
          </a:p>
          <a:p>
            <a:pPr algn="ctr"/>
            <a:endParaRPr lang="en-US" b="1" dirty="0">
              <a:solidFill>
                <a:schemeClr val="tx1"/>
              </a:solidFill>
              <a:cs typeface="Calibri"/>
            </a:endParaRPr>
          </a:p>
        </p:txBody>
      </p:sp>
    </p:spTree>
    <p:extLst>
      <p:ext uri="{BB962C8B-B14F-4D97-AF65-F5344CB8AC3E}">
        <p14:creationId xmlns:p14="http://schemas.microsoft.com/office/powerpoint/2010/main" val="901721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414" y="456066"/>
            <a:ext cx="8229600" cy="789215"/>
          </a:xfrm>
          <a:solidFill>
            <a:schemeClr val="bg1">
              <a:lumMod val="85000"/>
            </a:schemeClr>
          </a:solidFill>
          <a:ln>
            <a:solidFill>
              <a:schemeClr val="tx2">
                <a:lumMod val="40000"/>
                <a:lumOff val="60000"/>
              </a:schemeClr>
            </a:solidFill>
          </a:ln>
        </p:spPr>
        <p:txBody>
          <a:bodyPr>
            <a:normAutofit/>
          </a:bodyPr>
          <a:lstStyle/>
          <a:p>
            <a:r>
              <a:rPr lang="fr-FR" sz="4000" b="1" dirty="0">
                <a:solidFill>
                  <a:srgbClr val="0070C0"/>
                </a:solidFill>
              </a:rPr>
              <a:t>Ce que disent les programmes…</a:t>
            </a:r>
            <a:endParaRPr lang="fr-FR" sz="4000" b="1" dirty="0">
              <a:solidFill>
                <a:srgbClr val="0070C0"/>
              </a:solidFill>
              <a:cs typeface="Calibri"/>
            </a:endParaRPr>
          </a:p>
        </p:txBody>
      </p:sp>
      <p:sp>
        <p:nvSpPr>
          <p:cNvPr id="6" name="Rectangle: Folded Corner 5">
            <a:extLst>
              <a:ext uri="{FF2B5EF4-FFF2-40B4-BE49-F238E27FC236}">
                <a16:creationId xmlns:a16="http://schemas.microsoft.com/office/drawing/2014/main" id="{0BCFD9DF-51FF-4FC6-96C3-A83B1A0B7EE8}"/>
              </a:ext>
            </a:extLst>
          </p:cNvPr>
          <p:cNvSpPr/>
          <p:nvPr/>
        </p:nvSpPr>
        <p:spPr>
          <a:xfrm>
            <a:off x="1230773" y="1959014"/>
            <a:ext cx="6412374" cy="3258273"/>
          </a:xfrm>
          <a:prstGeom prst="foldedCorner">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Espace réservé du contenu 2">
            <a:extLst>
              <a:ext uri="{FF2B5EF4-FFF2-40B4-BE49-F238E27FC236}">
                <a16:creationId xmlns:a16="http://schemas.microsoft.com/office/drawing/2014/main" id="{EACA3235-E32C-4BC5-B5FF-5E03C38146F3}"/>
              </a:ext>
            </a:extLst>
          </p:cNvPr>
          <p:cNvSpPr>
            <a:spLocks noGrp="1"/>
          </p:cNvSpPr>
          <p:nvPr/>
        </p:nvSpPr>
        <p:spPr>
          <a:xfrm>
            <a:off x="1359867" y="2272242"/>
            <a:ext cx="5634942" cy="2427338"/>
          </a:xfrm>
          <a:prstGeom prst="rect">
            <a:avLst/>
          </a:prstGeom>
        </p:spPr>
        <p:txBody>
          <a:bodyPr vert="horz" lIns="91440" tIns="45720" rIns="91440" bIns="45720" rtlCol="0" anchor="t">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fr-FR" sz="4000" i="1"/>
              <a:t>« Les activités expérimentales occupent une place centrale en SVT »</a:t>
            </a:r>
            <a:endParaRPr lang="en-US"/>
          </a:p>
          <a:p>
            <a:pPr marL="0" indent="0" algn="just">
              <a:buNone/>
            </a:pPr>
            <a:endParaRPr lang="fr-FR" sz="4000" i="1"/>
          </a:p>
          <a:p>
            <a:pPr marL="0" indent="0" algn="just">
              <a:buNone/>
            </a:pPr>
            <a:r>
              <a:rPr lang="fr-FR" sz="4000" i="1"/>
              <a:t> </a:t>
            </a:r>
            <a:r>
              <a:rPr lang="fr-FR" sz="4000"/>
              <a:t>(Seconde page 3, Première Spécialité page 3).</a:t>
            </a:r>
            <a:endParaRPr lang="fr-FR">
              <a:cs typeface="Calibri"/>
            </a:endParaRPr>
          </a:p>
          <a:p>
            <a:pPr algn="just"/>
            <a:endParaRPr lang="fr-FR" sz="2400">
              <a:cs typeface="Calibri"/>
            </a:endParaRPr>
          </a:p>
        </p:txBody>
      </p:sp>
    </p:spTree>
    <p:extLst>
      <p:ext uri="{BB962C8B-B14F-4D97-AF65-F5344CB8AC3E}">
        <p14:creationId xmlns:p14="http://schemas.microsoft.com/office/powerpoint/2010/main" val="2386383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IMG_1796.jpg"/>
          <p:cNvPicPr>
            <a:picLocks noChangeAspect="1"/>
          </p:cNvPicPr>
          <p:nvPr/>
        </p:nvPicPr>
        <p:blipFill>
          <a:blip r:embed="rId2" cstate="print"/>
          <a:srcRect r="21866" b="15916"/>
          <a:stretch>
            <a:fillRect/>
          </a:stretch>
        </p:blipFill>
        <p:spPr>
          <a:xfrm>
            <a:off x="1" y="3180218"/>
            <a:ext cx="4700102" cy="3763189"/>
          </a:xfrm>
          <a:prstGeom prst="rect">
            <a:avLst/>
          </a:prstGeom>
        </p:spPr>
      </p:pic>
      <p:pic>
        <p:nvPicPr>
          <p:cNvPr id="7" name="Image 6" descr="IMG_1795.jpg"/>
          <p:cNvPicPr>
            <a:picLocks noChangeAspect="1"/>
          </p:cNvPicPr>
          <p:nvPr/>
        </p:nvPicPr>
        <p:blipFill>
          <a:blip r:embed="rId3" cstate="print"/>
          <a:srcRect r="5901" b="5901"/>
          <a:stretch>
            <a:fillRect/>
          </a:stretch>
        </p:blipFill>
        <p:spPr>
          <a:xfrm>
            <a:off x="4379979" y="0"/>
            <a:ext cx="4764021" cy="3573016"/>
          </a:xfrm>
          <a:prstGeom prst="rect">
            <a:avLst/>
          </a:prstGeom>
        </p:spPr>
      </p:pic>
      <p:pic>
        <p:nvPicPr>
          <p:cNvPr id="8" name="Image 7" descr="IMG_1804.jpg"/>
          <p:cNvPicPr>
            <a:picLocks noChangeAspect="1"/>
          </p:cNvPicPr>
          <p:nvPr/>
        </p:nvPicPr>
        <p:blipFill>
          <a:blip r:embed="rId4" cstate="print"/>
          <a:srcRect l="8263" t="18500"/>
          <a:stretch>
            <a:fillRect/>
          </a:stretch>
        </p:blipFill>
        <p:spPr>
          <a:xfrm>
            <a:off x="4701491" y="3512491"/>
            <a:ext cx="4454259" cy="3430175"/>
          </a:xfrm>
          <a:prstGeom prst="rect">
            <a:avLst/>
          </a:prstGeom>
        </p:spPr>
      </p:pic>
      <p:pic>
        <p:nvPicPr>
          <p:cNvPr id="9" name="Image 8" descr="IMG_1785.jpg"/>
          <p:cNvPicPr>
            <a:picLocks noChangeAspect="1"/>
          </p:cNvPicPr>
          <p:nvPr/>
        </p:nvPicPr>
        <p:blipFill>
          <a:blip r:embed="rId5" cstate="print">
            <a:lum bright="-22000" contrast="3000"/>
          </a:blip>
          <a:srcRect l="12988" t="10101" r="7476" b="16400"/>
          <a:stretch>
            <a:fillRect/>
          </a:stretch>
        </p:blipFill>
        <p:spPr>
          <a:xfrm>
            <a:off x="0" y="-6454"/>
            <a:ext cx="4700103" cy="3509530"/>
          </a:xfrm>
          <a:prstGeom prst="rect">
            <a:avLst/>
          </a:prstGeom>
        </p:spPr>
      </p:pic>
      <p:sp>
        <p:nvSpPr>
          <p:cNvPr id="2" name="Rectangle: Rounded Corners 1">
            <a:extLst>
              <a:ext uri="{FF2B5EF4-FFF2-40B4-BE49-F238E27FC236}">
                <a16:creationId xmlns:a16="http://schemas.microsoft.com/office/drawing/2014/main" id="{83213058-DCFD-4490-9568-EB7518F4DF23}"/>
              </a:ext>
            </a:extLst>
          </p:cNvPr>
          <p:cNvSpPr/>
          <p:nvPr/>
        </p:nvSpPr>
        <p:spPr>
          <a:xfrm>
            <a:off x="2879026" y="3093734"/>
            <a:ext cx="3513333" cy="88862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cs typeface="Calibri"/>
            </a:endParaRPr>
          </a:p>
          <a:p>
            <a:pPr algn="ctr"/>
            <a:r>
              <a:rPr lang="en-US" sz="2000" b="1" dirty="0">
                <a:solidFill>
                  <a:schemeClr val="tx1"/>
                </a:solidFill>
                <a:cs typeface="Calibri"/>
              </a:rPr>
              <a:t>Le </a:t>
            </a:r>
            <a:r>
              <a:rPr lang="en-US" sz="2000" b="1" dirty="0" err="1">
                <a:solidFill>
                  <a:schemeClr val="tx1"/>
                </a:solidFill>
                <a:cs typeface="Calibri"/>
              </a:rPr>
              <a:t>microbiote</a:t>
            </a:r>
            <a:r>
              <a:rPr lang="en-US" sz="2000" b="1" dirty="0">
                <a:solidFill>
                  <a:schemeClr val="tx1"/>
                </a:solidFill>
                <a:cs typeface="Calibri"/>
              </a:rPr>
              <a:t> </a:t>
            </a:r>
            <a:endParaRPr lang="en-US" dirty="0">
              <a:solidFill>
                <a:schemeClr val="tx1"/>
              </a:solidFill>
            </a:endParaRPr>
          </a:p>
          <a:p>
            <a:pPr algn="ctr"/>
            <a:r>
              <a:rPr lang="en-US" sz="2000" b="1" dirty="0">
                <a:solidFill>
                  <a:schemeClr val="tx1"/>
                </a:solidFill>
                <a:cs typeface="Calibri"/>
              </a:rPr>
              <a:t>de la </a:t>
            </a:r>
            <a:r>
              <a:rPr lang="en-US" sz="2000" b="1" dirty="0" err="1">
                <a:solidFill>
                  <a:schemeClr val="tx1"/>
                </a:solidFill>
                <a:cs typeface="Calibri"/>
              </a:rPr>
              <a:t>larve</a:t>
            </a:r>
            <a:r>
              <a:rPr lang="en-US" sz="2000" b="1" dirty="0">
                <a:solidFill>
                  <a:schemeClr val="tx1"/>
                </a:solidFill>
                <a:cs typeface="Calibri"/>
              </a:rPr>
              <a:t> de </a:t>
            </a:r>
            <a:r>
              <a:rPr lang="en-US" sz="2000" b="1" dirty="0" err="1">
                <a:solidFill>
                  <a:schemeClr val="tx1"/>
                </a:solidFill>
                <a:cs typeface="Calibri"/>
              </a:rPr>
              <a:t>Drosophile</a:t>
            </a:r>
            <a:endParaRPr lang="en-US" sz="2000" b="1" dirty="0">
              <a:solidFill>
                <a:schemeClr val="tx1"/>
              </a:solidFill>
              <a:cs typeface="Calibri"/>
            </a:endParaRPr>
          </a:p>
          <a:p>
            <a:pPr algn="ctr"/>
            <a:endParaRPr lang="en-US" b="1" dirty="0">
              <a:solidFill>
                <a:schemeClr val="tx1"/>
              </a:solidFill>
              <a:cs typeface="Calibri"/>
            </a:endParaRPr>
          </a:p>
        </p:txBody>
      </p:sp>
      <p:pic>
        <p:nvPicPr>
          <p:cNvPr id="3" name="Graphic 20" descr="Fiole">
            <a:extLst>
              <a:ext uri="{FF2B5EF4-FFF2-40B4-BE49-F238E27FC236}">
                <a16:creationId xmlns:a16="http://schemas.microsoft.com/office/drawing/2014/main" id="{FE5B4B08-7167-45AA-BBF5-282540A06E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8223" y="-5316"/>
            <a:ext cx="1180214" cy="9144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B2C5D-6F81-48DB-ABDB-B53D349538B0}"/>
              </a:ext>
            </a:extLst>
          </p:cNvPr>
          <p:cNvSpPr>
            <a:spLocks noGrp="1"/>
          </p:cNvSpPr>
          <p:nvPr>
            <p:ph type="title"/>
          </p:nvPr>
        </p:nvSpPr>
        <p:spPr>
          <a:xfrm>
            <a:off x="502557" y="229280"/>
            <a:ext cx="5444672" cy="625929"/>
          </a:xfr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a:normAutofit fontScale="90000"/>
          </a:bodyPr>
          <a:lstStyle/>
          <a:p>
            <a:r>
              <a:rPr lang="en-US" sz="3600" b="1" dirty="0">
                <a:solidFill>
                  <a:schemeClr val="accent3">
                    <a:lumMod val="75000"/>
                  </a:schemeClr>
                </a:solidFill>
                <a:cs typeface="Calibri"/>
              </a:rPr>
              <a:t>Coloration</a:t>
            </a:r>
            <a:r>
              <a:rPr lang="en-US" b="1" dirty="0">
                <a:solidFill>
                  <a:schemeClr val="accent3">
                    <a:lumMod val="75000"/>
                  </a:schemeClr>
                </a:solidFill>
                <a:cs typeface="Calibri"/>
              </a:rPr>
              <a:t> Gram</a:t>
            </a:r>
            <a:endParaRPr lang="en-US" b="1" dirty="0">
              <a:solidFill>
                <a:schemeClr val="accent3">
                  <a:lumMod val="75000"/>
                </a:schemeClr>
              </a:solidFill>
            </a:endParaRPr>
          </a:p>
        </p:txBody>
      </p:sp>
      <p:sp>
        <p:nvSpPr>
          <p:cNvPr id="5" name="TextBox 4">
            <a:extLst>
              <a:ext uri="{FF2B5EF4-FFF2-40B4-BE49-F238E27FC236}">
                <a16:creationId xmlns:a16="http://schemas.microsoft.com/office/drawing/2014/main" id="{20381849-9275-4CE1-8428-3FE17C1AA01A}"/>
              </a:ext>
            </a:extLst>
          </p:cNvPr>
          <p:cNvSpPr txBox="1"/>
          <p:nvPr/>
        </p:nvSpPr>
        <p:spPr>
          <a:xfrm>
            <a:off x="797994" y="6240499"/>
            <a:ext cx="6225926" cy="61555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t>Atlas de Biologie BCPST 1re et 2e </a:t>
            </a:r>
            <a:r>
              <a:rPr lang="en-US" sz="1600" b="1" dirty="0" err="1"/>
              <a:t>années</a:t>
            </a:r>
            <a:r>
              <a:rPr lang="en-US" sz="1600" b="1" dirty="0"/>
              <a:t> - 2e </a:t>
            </a:r>
            <a:r>
              <a:rPr lang="en-US" sz="1600" b="1" dirty="0" err="1"/>
              <a:t>éd</a:t>
            </a:r>
            <a:r>
              <a:rPr lang="en-US" sz="1600" b="1" dirty="0"/>
              <a:t>.</a:t>
            </a:r>
            <a:endParaRPr lang="en-US" sz="1600" b="1" dirty="0">
              <a:cs typeface="Calibri"/>
            </a:endParaRPr>
          </a:p>
          <a:p>
            <a:r>
              <a:rPr lang="en-US" sz="1600" dirty="0"/>
              <a:t>De Valérie Boutin, Laurent </a:t>
            </a:r>
            <a:r>
              <a:rPr lang="en-US" sz="1600" dirty="0" err="1"/>
              <a:t>Geray</a:t>
            </a:r>
            <a:r>
              <a:rPr lang="en-US" sz="1600" dirty="0"/>
              <a:t>, Yann Krauss, Carole </a:t>
            </a:r>
            <a:r>
              <a:rPr lang="en-US" sz="1600" dirty="0" err="1"/>
              <a:t>Vilber</a:t>
            </a:r>
            <a:r>
              <a:rPr lang="en-US" dirty="0" err="1"/>
              <a:t>t</a:t>
            </a:r>
            <a:endParaRPr lang="en-US" dirty="0" err="1">
              <a:cs typeface="Calibri"/>
            </a:endParaRPr>
          </a:p>
        </p:txBody>
      </p:sp>
      <p:pic>
        <p:nvPicPr>
          <p:cNvPr id="4" name="Picture 5">
            <a:extLst>
              <a:ext uri="{FF2B5EF4-FFF2-40B4-BE49-F238E27FC236}">
                <a16:creationId xmlns:a16="http://schemas.microsoft.com/office/drawing/2014/main" id="{34770C6F-3A79-4478-ABDE-497FD3583F66}"/>
              </a:ext>
            </a:extLst>
          </p:cNvPr>
          <p:cNvPicPr>
            <a:picLocks noChangeAspect="1"/>
          </p:cNvPicPr>
          <p:nvPr/>
        </p:nvPicPr>
        <p:blipFill>
          <a:blip r:embed="rId2"/>
          <a:stretch>
            <a:fillRect/>
          </a:stretch>
        </p:blipFill>
        <p:spPr>
          <a:xfrm>
            <a:off x="203268" y="990248"/>
            <a:ext cx="6041984" cy="5130127"/>
          </a:xfrm>
          <a:prstGeom prst="rect">
            <a:avLst/>
          </a:prstGeom>
          <a:ln>
            <a:noFill/>
          </a:ln>
          <a:effectLst>
            <a:outerShdw blurRad="292100" dist="139700" dir="2700000" algn="tl" rotWithShape="0">
              <a:srgbClr val="333333">
                <a:alpha val="65000"/>
              </a:srgbClr>
            </a:outerShdw>
          </a:effectLst>
        </p:spPr>
      </p:pic>
      <p:sp>
        <p:nvSpPr>
          <p:cNvPr id="3" name="ZoneTexte 2">
            <a:extLst>
              <a:ext uri="{FF2B5EF4-FFF2-40B4-BE49-F238E27FC236}">
                <a16:creationId xmlns:a16="http://schemas.microsoft.com/office/drawing/2014/main" id="{711A4C90-65F7-4427-A893-2787ABC06F0F}"/>
              </a:ext>
            </a:extLst>
          </p:cNvPr>
          <p:cNvSpPr txBox="1"/>
          <p:nvPr/>
        </p:nvSpPr>
        <p:spPr>
          <a:xfrm>
            <a:off x="6320969" y="2755901"/>
            <a:ext cx="2706915" cy="1492716"/>
          </a:xfrm>
          <a:prstGeom prst="rect">
            <a:avLst/>
          </a:prstGeom>
          <a:ln>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1300" b="1" dirty="0">
                <a:solidFill>
                  <a:srgbClr val="222222"/>
                </a:solidFill>
                <a:latin typeface="Arial"/>
                <a:cs typeface="Arial"/>
              </a:rPr>
              <a:t>Gram+</a:t>
            </a:r>
            <a:r>
              <a:rPr lang="en-US" sz="1300" dirty="0">
                <a:solidFill>
                  <a:srgbClr val="222222"/>
                </a:solidFill>
                <a:latin typeface="Arial"/>
                <a:cs typeface="Arial"/>
              </a:rPr>
              <a:t> </a:t>
            </a:r>
            <a:r>
              <a:rPr lang="en-US" sz="1300" i="1" dirty="0">
                <a:solidFill>
                  <a:srgbClr val="222222"/>
                </a:solidFill>
                <a:latin typeface="Arial"/>
                <a:cs typeface="Arial"/>
              </a:rPr>
              <a:t>qui </a:t>
            </a:r>
            <a:r>
              <a:rPr lang="en-US" sz="1300" i="1" dirty="0" err="1">
                <a:solidFill>
                  <a:srgbClr val="222222"/>
                </a:solidFill>
                <a:latin typeface="Arial"/>
                <a:cs typeface="Arial"/>
              </a:rPr>
              <a:t>ont</a:t>
            </a:r>
            <a:r>
              <a:rPr lang="en-US" sz="1300" i="1" dirty="0">
                <a:solidFill>
                  <a:srgbClr val="222222"/>
                </a:solidFill>
                <a:latin typeface="Arial"/>
                <a:cs typeface="Arial"/>
              </a:rPr>
              <a:t> </a:t>
            </a:r>
            <a:r>
              <a:rPr lang="en-US" sz="1300" i="1" dirty="0" err="1">
                <a:solidFill>
                  <a:srgbClr val="222222"/>
                </a:solidFill>
                <a:latin typeface="Arial"/>
                <a:cs typeface="Arial"/>
              </a:rPr>
              <a:t>une</a:t>
            </a:r>
            <a:r>
              <a:rPr lang="en-US" sz="1300" i="1" dirty="0">
                <a:solidFill>
                  <a:srgbClr val="222222"/>
                </a:solidFill>
                <a:latin typeface="Arial"/>
                <a:cs typeface="Arial"/>
              </a:rPr>
              <a:t> </a:t>
            </a:r>
            <a:r>
              <a:rPr lang="en-US" sz="1300" i="1" dirty="0" err="1">
                <a:solidFill>
                  <a:srgbClr val="222222"/>
                </a:solidFill>
                <a:latin typeface="Arial"/>
                <a:cs typeface="Arial"/>
              </a:rPr>
              <a:t>paroi</a:t>
            </a:r>
            <a:r>
              <a:rPr lang="en-US" sz="1300" i="1" dirty="0">
                <a:solidFill>
                  <a:srgbClr val="222222"/>
                </a:solidFill>
                <a:latin typeface="Arial"/>
                <a:cs typeface="Arial"/>
              </a:rPr>
              <a:t> </a:t>
            </a:r>
            <a:endParaRPr lang="fr-FR" i="1">
              <a:cs typeface="Calibri"/>
            </a:endParaRPr>
          </a:p>
          <a:p>
            <a:r>
              <a:rPr lang="en-US" sz="1300" i="1" dirty="0">
                <a:solidFill>
                  <a:srgbClr val="222222"/>
                </a:solidFill>
                <a:latin typeface="Arial"/>
                <a:cs typeface="Arial"/>
              </a:rPr>
              <a:t>de </a:t>
            </a:r>
            <a:r>
              <a:rPr lang="en-US" sz="1300" i="1" dirty="0" err="1">
                <a:solidFill>
                  <a:srgbClr val="222222"/>
                </a:solidFill>
                <a:latin typeface="Arial"/>
                <a:cs typeface="Arial"/>
              </a:rPr>
              <a:t>peptidoglycanes</a:t>
            </a:r>
            <a:r>
              <a:rPr lang="en-US" sz="1300" i="1" dirty="0">
                <a:solidFill>
                  <a:srgbClr val="222222"/>
                </a:solidFill>
                <a:latin typeface="Arial"/>
                <a:cs typeface="Arial"/>
              </a:rPr>
              <a:t> </a:t>
            </a:r>
            <a:r>
              <a:rPr lang="en-US" sz="1300" i="1" dirty="0" err="1">
                <a:solidFill>
                  <a:srgbClr val="222222"/>
                </a:solidFill>
                <a:latin typeface="Arial"/>
                <a:cs typeface="Arial"/>
              </a:rPr>
              <a:t>épaisse</a:t>
            </a:r>
            <a:r>
              <a:rPr lang="en-US" sz="1300" i="1" dirty="0">
                <a:solidFill>
                  <a:srgbClr val="222222"/>
                </a:solidFill>
                <a:latin typeface="Arial"/>
                <a:cs typeface="Arial"/>
              </a:rPr>
              <a:t>.</a:t>
            </a:r>
            <a:r>
              <a:rPr lang="en-US" sz="1300" dirty="0">
                <a:solidFill>
                  <a:srgbClr val="222222"/>
                </a:solidFill>
                <a:latin typeface="Arial"/>
                <a:cs typeface="Arial"/>
              </a:rPr>
              <a:t> (ex : </a:t>
            </a:r>
            <a:r>
              <a:rPr lang="en-US" sz="1300" i="1" dirty="0">
                <a:solidFill>
                  <a:srgbClr val="0B0080"/>
                </a:solidFill>
                <a:latin typeface="Arial"/>
                <a:cs typeface="Arial"/>
                <a:hlinkClick r:id="rId3" tooltip="Bacillus cereus"/>
              </a:rPr>
              <a:t>Bacillus cereus</a:t>
            </a:r>
            <a:r>
              <a:rPr lang="en-US" sz="1300" dirty="0">
                <a:solidFill>
                  <a:srgbClr val="222222"/>
                </a:solidFill>
                <a:latin typeface="Arial"/>
                <a:cs typeface="Arial"/>
              </a:rPr>
              <a:t>)</a:t>
            </a:r>
            <a:endParaRPr lang="en-US">
              <a:cs typeface="Calibri"/>
            </a:endParaRPr>
          </a:p>
          <a:p>
            <a:pPr>
              <a:buChar char="•"/>
            </a:pPr>
            <a:r>
              <a:rPr lang="en-US" sz="1300" b="1" dirty="0">
                <a:latin typeface="Arial"/>
                <a:cs typeface="Arial"/>
              </a:rPr>
              <a:t>Gram- </a:t>
            </a:r>
            <a:r>
              <a:rPr lang="en-US" sz="1300" i="1" dirty="0">
                <a:latin typeface="Arial"/>
                <a:cs typeface="Arial"/>
              </a:rPr>
              <a:t>qui </a:t>
            </a:r>
            <a:r>
              <a:rPr lang="en-US" sz="1300" i="1" dirty="0" err="1">
                <a:latin typeface="Arial"/>
                <a:cs typeface="Arial"/>
              </a:rPr>
              <a:t>ont</a:t>
            </a:r>
            <a:r>
              <a:rPr lang="en-US" sz="1300" i="1" dirty="0">
                <a:latin typeface="Arial"/>
                <a:cs typeface="Arial"/>
              </a:rPr>
              <a:t> </a:t>
            </a:r>
            <a:r>
              <a:rPr lang="en-US" sz="1300" i="1" dirty="0" err="1">
                <a:latin typeface="Arial"/>
                <a:cs typeface="Arial"/>
              </a:rPr>
              <a:t>une</a:t>
            </a:r>
            <a:r>
              <a:rPr lang="en-US" sz="1300" i="1" dirty="0">
                <a:latin typeface="Arial"/>
                <a:cs typeface="Arial"/>
              </a:rPr>
              <a:t> </a:t>
            </a:r>
            <a:r>
              <a:rPr lang="en-US" sz="1300" i="1" dirty="0" err="1">
                <a:latin typeface="Arial"/>
                <a:cs typeface="Arial"/>
              </a:rPr>
              <a:t>paroi</a:t>
            </a:r>
            <a:r>
              <a:rPr lang="en-US" sz="1300" i="1" dirty="0">
                <a:latin typeface="Arial"/>
                <a:cs typeface="Arial"/>
              </a:rPr>
              <a:t> de </a:t>
            </a:r>
            <a:r>
              <a:rPr lang="en-US" sz="1300" i="1" dirty="0" err="1">
                <a:latin typeface="Arial"/>
                <a:cs typeface="Arial"/>
              </a:rPr>
              <a:t>peptidoglycanes</a:t>
            </a:r>
            <a:r>
              <a:rPr lang="en-US" sz="1300" i="1" dirty="0">
                <a:latin typeface="Arial"/>
                <a:cs typeface="Arial"/>
              </a:rPr>
              <a:t> fine, </a:t>
            </a:r>
            <a:r>
              <a:rPr lang="en-US" sz="1300" i="1" dirty="0" err="1">
                <a:latin typeface="Arial"/>
                <a:cs typeface="Arial"/>
              </a:rPr>
              <a:t>mais</a:t>
            </a:r>
            <a:r>
              <a:rPr lang="en-US" sz="1300" i="1" dirty="0">
                <a:latin typeface="Arial"/>
                <a:cs typeface="Arial"/>
              </a:rPr>
              <a:t> </a:t>
            </a:r>
            <a:r>
              <a:rPr lang="en-US" sz="1300" i="1" dirty="0" err="1">
                <a:latin typeface="Arial"/>
                <a:cs typeface="Arial"/>
              </a:rPr>
              <a:t>ont</a:t>
            </a:r>
            <a:r>
              <a:rPr lang="en-US" sz="1300" i="1" dirty="0">
                <a:latin typeface="Arial"/>
                <a:cs typeface="Arial"/>
              </a:rPr>
              <a:t> </a:t>
            </a:r>
          </a:p>
          <a:p>
            <a:r>
              <a:rPr lang="en-US" sz="1300" i="1" dirty="0">
                <a:latin typeface="Arial"/>
                <a:cs typeface="Arial"/>
              </a:rPr>
              <a:t>en plus </a:t>
            </a:r>
            <a:r>
              <a:rPr lang="en-US" sz="1300" i="1" err="1">
                <a:latin typeface="Arial"/>
                <a:cs typeface="Arial"/>
              </a:rPr>
              <a:t>une</a:t>
            </a:r>
            <a:r>
              <a:rPr lang="en-US" sz="1300" i="1" dirty="0">
                <a:latin typeface="Arial"/>
                <a:cs typeface="Arial"/>
              </a:rPr>
              <a:t> membrane </a:t>
            </a:r>
            <a:r>
              <a:rPr lang="en-US" sz="1300" i="1" err="1">
                <a:latin typeface="Arial"/>
                <a:cs typeface="Arial"/>
              </a:rPr>
              <a:t>externe</a:t>
            </a:r>
            <a:r>
              <a:rPr lang="en-US" sz="1300" i="1" dirty="0">
                <a:latin typeface="Arial"/>
                <a:cs typeface="Arial"/>
              </a:rPr>
              <a:t> </a:t>
            </a:r>
            <a:r>
              <a:rPr lang="en-US" sz="1300" i="1" err="1">
                <a:latin typeface="Arial"/>
                <a:cs typeface="Arial"/>
              </a:rPr>
              <a:t>lipidique</a:t>
            </a:r>
            <a:r>
              <a:rPr lang="en-US" sz="1300" i="1" dirty="0">
                <a:latin typeface="Arial"/>
                <a:cs typeface="Arial"/>
              </a:rPr>
              <a:t>. </a:t>
            </a:r>
            <a:r>
              <a:rPr lang="en-US" sz="1300" dirty="0">
                <a:solidFill>
                  <a:srgbClr val="222222"/>
                </a:solidFill>
                <a:latin typeface="Arial"/>
                <a:cs typeface="Arial"/>
              </a:rPr>
              <a:t>(ex : </a:t>
            </a:r>
            <a:r>
              <a:rPr lang="en-US" sz="1300" i="1" dirty="0">
                <a:solidFill>
                  <a:srgbClr val="0B0080"/>
                </a:solidFill>
                <a:latin typeface="Arial"/>
                <a:cs typeface="Arial"/>
                <a:hlinkClick r:id="rId4" tooltip="Escherichia coli"/>
              </a:rPr>
              <a:t>Escherichia coli</a:t>
            </a:r>
            <a:r>
              <a:rPr lang="en-US" sz="1300" dirty="0">
                <a:solidFill>
                  <a:srgbClr val="222222"/>
                </a:solidFill>
                <a:latin typeface="Arial"/>
                <a:cs typeface="Arial"/>
              </a:rPr>
              <a:t>).</a:t>
            </a:r>
            <a:endParaRPr lang="en-US" sz="1300" dirty="0">
              <a:cs typeface="Calibri"/>
            </a:endParaRPr>
          </a:p>
        </p:txBody>
      </p:sp>
    </p:spTree>
    <p:extLst>
      <p:ext uri="{BB962C8B-B14F-4D97-AF65-F5344CB8AC3E}">
        <p14:creationId xmlns:p14="http://schemas.microsoft.com/office/powerpoint/2010/main" val="2511130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F387E16-D60C-409C-8A40-943B1CAF8EC4}"/>
              </a:ext>
            </a:extLst>
          </p:cNvPr>
          <p:cNvPicPr>
            <a:picLocks noChangeAspect="1"/>
          </p:cNvPicPr>
          <p:nvPr/>
        </p:nvPicPr>
        <p:blipFill rotWithShape="1">
          <a:blip r:embed="rId2"/>
          <a:srcRect l="5137" t="89703" r="60784" b="1571"/>
          <a:stretch/>
        </p:blipFill>
        <p:spPr>
          <a:xfrm>
            <a:off x="283942" y="3622248"/>
            <a:ext cx="3351886" cy="483386"/>
          </a:xfrm>
          <a:prstGeom prst="rect">
            <a:avLst/>
          </a:prstGeom>
        </p:spPr>
      </p:pic>
      <p:pic>
        <p:nvPicPr>
          <p:cNvPr id="3" name="Picture 3">
            <a:extLst>
              <a:ext uri="{FF2B5EF4-FFF2-40B4-BE49-F238E27FC236}">
                <a16:creationId xmlns:a16="http://schemas.microsoft.com/office/drawing/2014/main" id="{BFD106A1-D398-4E74-B1A6-4C17EE0456EC}"/>
              </a:ext>
            </a:extLst>
          </p:cNvPr>
          <p:cNvPicPr>
            <a:picLocks noChangeAspect="1"/>
          </p:cNvPicPr>
          <p:nvPr/>
        </p:nvPicPr>
        <p:blipFill rotWithShape="1">
          <a:blip r:embed="rId3"/>
          <a:srcRect t="8368" r="134" b="288"/>
          <a:stretch/>
        </p:blipFill>
        <p:spPr>
          <a:xfrm>
            <a:off x="432122" y="278689"/>
            <a:ext cx="7856510" cy="2301374"/>
          </a:xfrm>
          <a:prstGeom prst="rect">
            <a:avLst/>
          </a:prstGeom>
        </p:spPr>
      </p:pic>
      <p:pic>
        <p:nvPicPr>
          <p:cNvPr id="5" name="Picture 5">
            <a:extLst>
              <a:ext uri="{FF2B5EF4-FFF2-40B4-BE49-F238E27FC236}">
                <a16:creationId xmlns:a16="http://schemas.microsoft.com/office/drawing/2014/main" id="{7E29C777-F27F-449B-A025-11DB85178396}"/>
              </a:ext>
            </a:extLst>
          </p:cNvPr>
          <p:cNvPicPr>
            <a:picLocks noChangeAspect="1"/>
          </p:cNvPicPr>
          <p:nvPr/>
        </p:nvPicPr>
        <p:blipFill rotWithShape="1">
          <a:blip r:embed="rId4"/>
          <a:srcRect t="19872" r="412"/>
          <a:stretch/>
        </p:blipFill>
        <p:spPr>
          <a:xfrm>
            <a:off x="480350" y="2269440"/>
            <a:ext cx="7778216" cy="1352808"/>
          </a:xfrm>
          <a:prstGeom prst="rect">
            <a:avLst/>
          </a:prstGeom>
        </p:spPr>
      </p:pic>
      <p:pic>
        <p:nvPicPr>
          <p:cNvPr id="4" name="Image 5">
            <a:extLst>
              <a:ext uri="{FF2B5EF4-FFF2-40B4-BE49-F238E27FC236}">
                <a16:creationId xmlns:a16="http://schemas.microsoft.com/office/drawing/2014/main" id="{D5E5F508-8183-423E-BDBB-01336856AD51}"/>
              </a:ext>
            </a:extLst>
          </p:cNvPr>
          <p:cNvPicPr>
            <a:picLocks noChangeAspect="1"/>
          </p:cNvPicPr>
          <p:nvPr/>
        </p:nvPicPr>
        <p:blipFill>
          <a:blip r:embed="rId5"/>
          <a:stretch>
            <a:fillRect/>
          </a:stretch>
        </p:blipFill>
        <p:spPr>
          <a:xfrm>
            <a:off x="3635828" y="3834542"/>
            <a:ext cx="4620985" cy="2300414"/>
          </a:xfrm>
          <a:prstGeom prst="rect">
            <a:avLst/>
          </a:prstGeom>
        </p:spPr>
      </p:pic>
      <p:pic>
        <p:nvPicPr>
          <p:cNvPr id="7" name="Image 7" descr="Une image contenant texte&#10;&#10;Description générée avec un niveau de confiance très élevé">
            <a:extLst>
              <a:ext uri="{FF2B5EF4-FFF2-40B4-BE49-F238E27FC236}">
                <a16:creationId xmlns:a16="http://schemas.microsoft.com/office/drawing/2014/main" id="{E3AB5F1C-F54A-4EC6-B8C8-510F051EB0F1}"/>
              </a:ext>
            </a:extLst>
          </p:cNvPr>
          <p:cNvPicPr>
            <a:picLocks noChangeAspect="1"/>
          </p:cNvPicPr>
          <p:nvPr/>
        </p:nvPicPr>
        <p:blipFill>
          <a:blip r:embed="rId6"/>
          <a:stretch>
            <a:fillRect/>
          </a:stretch>
        </p:blipFill>
        <p:spPr>
          <a:xfrm>
            <a:off x="736826" y="4199164"/>
            <a:ext cx="2463346" cy="1934028"/>
          </a:xfrm>
          <a:prstGeom prst="rect">
            <a:avLst/>
          </a:prstGeom>
        </p:spPr>
      </p:pic>
    </p:spTree>
    <p:extLst>
      <p:ext uri="{BB962C8B-B14F-4D97-AF65-F5344CB8AC3E}">
        <p14:creationId xmlns:p14="http://schemas.microsoft.com/office/powerpoint/2010/main" val="1732784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874BC-0D2C-4183-817E-CE4A82C221A9}"/>
              </a:ext>
            </a:extLst>
          </p:cNvPr>
          <p:cNvSpPr>
            <a:spLocks noGrp="1"/>
          </p:cNvSpPr>
          <p:nvPr>
            <p:ph type="title"/>
          </p:nvPr>
        </p:nvSpPr>
        <p:spPr>
          <a:xfrm>
            <a:off x="3335694" y="377891"/>
            <a:ext cx="5756988" cy="1143000"/>
          </a:xfrm>
        </p:spPr>
        <p:txBody>
          <a:bodyPr>
            <a:normAutofit fontScale="90000"/>
          </a:bodyPr>
          <a:lstStyle/>
          <a:p>
            <a:br>
              <a:rPr lang="fr-FR" b="1">
                <a:solidFill>
                  <a:schemeClr val="accent3">
                    <a:lumMod val="50000"/>
                  </a:schemeClr>
                </a:solidFill>
                <a:cs typeface="Calibri"/>
              </a:rPr>
            </a:br>
            <a:endParaRPr lang="fr-FR" b="1">
              <a:solidFill>
                <a:schemeClr val="accent3">
                  <a:lumMod val="50000"/>
                </a:schemeClr>
              </a:solidFill>
              <a:cs typeface="Calibri"/>
            </a:endParaRPr>
          </a:p>
        </p:txBody>
      </p:sp>
      <p:pic>
        <p:nvPicPr>
          <p:cNvPr id="4" name="Image 3"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2">
            <a:extLst>
              <a:ext uri="{28A0092B-C50C-407E-A947-70E740481C1C}">
                <a14:useLocalDpi xmlns:a14="http://schemas.microsoft.com/office/drawing/2010/main" val="0"/>
              </a:ext>
            </a:extLst>
          </a:blip>
          <a:srcRect l="29237" t="23249" r="32389" b="26309"/>
          <a:stretch/>
        </p:blipFill>
        <p:spPr>
          <a:xfrm>
            <a:off x="587828" y="471198"/>
            <a:ext cx="2475313" cy="1626882"/>
          </a:xfrm>
          <a:prstGeom prst="rect">
            <a:avLst/>
          </a:prstGeom>
        </p:spPr>
      </p:pic>
      <p:pic>
        <p:nvPicPr>
          <p:cNvPr id="10" name="Graphic 20" descr="Fiole">
            <a:extLst>
              <a:ext uri="{FF2B5EF4-FFF2-40B4-BE49-F238E27FC236}">
                <a16:creationId xmlns:a16="http://schemas.microsoft.com/office/drawing/2014/main" id="{F5F76687-3696-4D57-AEFB-481CAF21A1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4812" y="947016"/>
            <a:ext cx="1180214" cy="914400"/>
          </a:xfrm>
          <a:prstGeom prst="rect">
            <a:avLst/>
          </a:prstGeom>
        </p:spPr>
      </p:pic>
      <p:sp>
        <p:nvSpPr>
          <p:cNvPr id="3" name="Rectangle: Folded Corner 2">
            <a:extLst>
              <a:ext uri="{FF2B5EF4-FFF2-40B4-BE49-F238E27FC236}">
                <a16:creationId xmlns:a16="http://schemas.microsoft.com/office/drawing/2014/main" id="{CF451324-AC45-4F5F-AFF4-8E10C524D04D}"/>
              </a:ext>
            </a:extLst>
          </p:cNvPr>
          <p:cNvSpPr/>
          <p:nvPr/>
        </p:nvSpPr>
        <p:spPr>
          <a:xfrm>
            <a:off x="709913" y="2103699"/>
            <a:ext cx="7569843" cy="4386804"/>
          </a:xfrm>
          <a:prstGeom prst="foldedCorner">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8">
            <a:extLst>
              <a:ext uri="{FF2B5EF4-FFF2-40B4-BE49-F238E27FC236}">
                <a16:creationId xmlns:a16="http://schemas.microsoft.com/office/drawing/2014/main" id="{C8D11D32-50AE-4C93-87CF-060169166123}"/>
              </a:ext>
            </a:extLst>
          </p:cNvPr>
          <p:cNvPicPr>
            <a:picLocks noChangeAspect="1"/>
          </p:cNvPicPr>
          <p:nvPr/>
        </p:nvPicPr>
        <p:blipFill rotWithShape="1">
          <a:blip r:embed="rId5"/>
          <a:srcRect r="227" b="60606"/>
          <a:stretch/>
        </p:blipFill>
        <p:spPr>
          <a:xfrm>
            <a:off x="1608882" y="2345849"/>
            <a:ext cx="5511494" cy="1960296"/>
          </a:xfrm>
          <a:prstGeom prst="rect">
            <a:avLst/>
          </a:prstGeom>
        </p:spPr>
      </p:pic>
      <p:pic>
        <p:nvPicPr>
          <p:cNvPr id="11" name="Picture 11">
            <a:extLst>
              <a:ext uri="{FF2B5EF4-FFF2-40B4-BE49-F238E27FC236}">
                <a16:creationId xmlns:a16="http://schemas.microsoft.com/office/drawing/2014/main" id="{17C8D655-6654-4F53-A63E-BA4788DE8522}"/>
              </a:ext>
            </a:extLst>
          </p:cNvPr>
          <p:cNvPicPr>
            <a:picLocks noChangeAspect="1"/>
          </p:cNvPicPr>
          <p:nvPr/>
        </p:nvPicPr>
        <p:blipFill rotWithShape="1">
          <a:blip r:embed="rId5"/>
          <a:srcRect l="1671" t="63158" r="-1114" b="6811"/>
          <a:stretch/>
        </p:blipFill>
        <p:spPr>
          <a:xfrm>
            <a:off x="1560653" y="4535394"/>
            <a:ext cx="5562216" cy="1515310"/>
          </a:xfrm>
          <a:prstGeom prst="rect">
            <a:avLst/>
          </a:prstGeom>
        </p:spPr>
      </p:pic>
      <p:pic>
        <p:nvPicPr>
          <p:cNvPr id="13" name="Picture 13">
            <a:extLst>
              <a:ext uri="{FF2B5EF4-FFF2-40B4-BE49-F238E27FC236}">
                <a16:creationId xmlns:a16="http://schemas.microsoft.com/office/drawing/2014/main" id="{B3A41DEB-95F7-41B4-830A-3CA5A32CB2A3}"/>
              </a:ext>
            </a:extLst>
          </p:cNvPr>
          <p:cNvPicPr>
            <a:picLocks noChangeAspect="1"/>
          </p:cNvPicPr>
          <p:nvPr/>
        </p:nvPicPr>
        <p:blipFill>
          <a:blip r:embed="rId6"/>
          <a:stretch>
            <a:fillRect/>
          </a:stretch>
        </p:blipFill>
        <p:spPr>
          <a:xfrm>
            <a:off x="6865716" y="214866"/>
            <a:ext cx="1633960" cy="1721230"/>
          </a:xfrm>
          <a:prstGeom prst="rect">
            <a:avLst/>
          </a:prstGeom>
        </p:spPr>
      </p:pic>
      <p:pic>
        <p:nvPicPr>
          <p:cNvPr id="15" name="Picture 15">
            <a:extLst>
              <a:ext uri="{FF2B5EF4-FFF2-40B4-BE49-F238E27FC236}">
                <a16:creationId xmlns:a16="http://schemas.microsoft.com/office/drawing/2014/main" id="{3464D91C-A679-43E9-9D00-9AC81E910E43}"/>
              </a:ext>
            </a:extLst>
          </p:cNvPr>
          <p:cNvPicPr>
            <a:picLocks noChangeAspect="1"/>
          </p:cNvPicPr>
          <p:nvPr/>
        </p:nvPicPr>
        <p:blipFill>
          <a:blip r:embed="rId7"/>
          <a:stretch>
            <a:fillRect/>
          </a:stretch>
        </p:blipFill>
        <p:spPr>
          <a:xfrm>
            <a:off x="4820071" y="116952"/>
            <a:ext cx="1452262" cy="1926703"/>
          </a:xfrm>
          <a:prstGeom prst="rect">
            <a:avLst/>
          </a:prstGeom>
        </p:spPr>
      </p:pic>
    </p:spTree>
    <p:extLst>
      <p:ext uri="{BB962C8B-B14F-4D97-AF65-F5344CB8AC3E}">
        <p14:creationId xmlns:p14="http://schemas.microsoft.com/office/powerpoint/2010/main" val="3003816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874BC-0D2C-4183-817E-CE4A82C221A9}"/>
              </a:ext>
            </a:extLst>
          </p:cNvPr>
          <p:cNvSpPr>
            <a:spLocks noGrp="1"/>
          </p:cNvSpPr>
          <p:nvPr>
            <p:ph type="title"/>
          </p:nvPr>
        </p:nvSpPr>
        <p:spPr>
          <a:xfrm>
            <a:off x="3335694" y="377891"/>
            <a:ext cx="5756988" cy="1143000"/>
          </a:xfrm>
        </p:spPr>
        <p:txBody>
          <a:bodyPr>
            <a:normAutofit fontScale="90000"/>
          </a:bodyPr>
          <a:lstStyle/>
          <a:p>
            <a:br>
              <a:rPr lang="fr-FR" b="1">
                <a:solidFill>
                  <a:schemeClr val="accent3">
                    <a:lumMod val="50000"/>
                  </a:schemeClr>
                </a:solidFill>
                <a:cs typeface="Calibri"/>
              </a:rPr>
            </a:br>
            <a:endParaRPr lang="fr-FR" b="1">
              <a:solidFill>
                <a:schemeClr val="accent3">
                  <a:lumMod val="50000"/>
                </a:schemeClr>
              </a:solidFill>
              <a:cs typeface="Calibri"/>
            </a:endParaRPr>
          </a:p>
        </p:txBody>
      </p:sp>
      <p:pic>
        <p:nvPicPr>
          <p:cNvPr id="4" name="Image 3"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2">
            <a:extLst>
              <a:ext uri="{28A0092B-C50C-407E-A947-70E740481C1C}">
                <a14:useLocalDpi xmlns:a14="http://schemas.microsoft.com/office/drawing/2010/main" val="0"/>
              </a:ext>
            </a:extLst>
          </a:blip>
          <a:srcRect l="29237" t="23249" r="32389" b="26309"/>
          <a:stretch/>
        </p:blipFill>
        <p:spPr>
          <a:xfrm>
            <a:off x="498879" y="408933"/>
            <a:ext cx="2475313" cy="1626882"/>
          </a:xfrm>
          <a:prstGeom prst="rect">
            <a:avLst/>
          </a:prstGeom>
        </p:spPr>
      </p:pic>
      <p:pic>
        <p:nvPicPr>
          <p:cNvPr id="7" name="Picture 7">
            <a:extLst>
              <a:ext uri="{FF2B5EF4-FFF2-40B4-BE49-F238E27FC236}">
                <a16:creationId xmlns:a16="http://schemas.microsoft.com/office/drawing/2014/main" id="{D8093319-E792-4A7D-AB5A-70561A460AA4}"/>
              </a:ext>
            </a:extLst>
          </p:cNvPr>
          <p:cNvPicPr>
            <a:picLocks noChangeAspect="1"/>
          </p:cNvPicPr>
          <p:nvPr/>
        </p:nvPicPr>
        <p:blipFill rotWithShape="1">
          <a:blip r:embed="rId3"/>
          <a:srcRect r="25617"/>
          <a:stretch/>
        </p:blipFill>
        <p:spPr>
          <a:xfrm>
            <a:off x="391356" y="2436441"/>
            <a:ext cx="5440323" cy="3976676"/>
          </a:xfrm>
          <a:prstGeom prst="rect">
            <a:avLst/>
          </a:prstGeom>
        </p:spPr>
      </p:pic>
      <p:pic>
        <p:nvPicPr>
          <p:cNvPr id="10" name="Graphic 20" descr="Fiole">
            <a:extLst>
              <a:ext uri="{FF2B5EF4-FFF2-40B4-BE49-F238E27FC236}">
                <a16:creationId xmlns:a16="http://schemas.microsoft.com/office/drawing/2014/main" id="{F5F76687-3696-4D57-AEFB-481CAF21A1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74812" y="947016"/>
            <a:ext cx="1180214" cy="914400"/>
          </a:xfrm>
          <a:prstGeom prst="rect">
            <a:avLst/>
          </a:prstGeom>
        </p:spPr>
      </p:pic>
      <p:pic>
        <p:nvPicPr>
          <p:cNvPr id="3" name="Image 4">
            <a:extLst>
              <a:ext uri="{FF2B5EF4-FFF2-40B4-BE49-F238E27FC236}">
                <a16:creationId xmlns:a16="http://schemas.microsoft.com/office/drawing/2014/main" id="{AC31DAC4-6548-4C25-AE54-49F08A2F0454}"/>
              </a:ext>
            </a:extLst>
          </p:cNvPr>
          <p:cNvPicPr>
            <a:picLocks noChangeAspect="1"/>
          </p:cNvPicPr>
          <p:nvPr/>
        </p:nvPicPr>
        <p:blipFill>
          <a:blip r:embed="rId6"/>
          <a:stretch>
            <a:fillRect/>
          </a:stretch>
        </p:blipFill>
        <p:spPr>
          <a:xfrm>
            <a:off x="4632487" y="519326"/>
            <a:ext cx="4184180" cy="1336296"/>
          </a:xfrm>
          <a:prstGeom prst="rect">
            <a:avLst/>
          </a:prstGeom>
        </p:spPr>
      </p:pic>
      <p:pic>
        <p:nvPicPr>
          <p:cNvPr id="6" name="Image 7" descr="Une image contenant beignet, donut, champignon&#10;&#10;Description générée avec un niveau de confiance très élevé">
            <a:extLst>
              <a:ext uri="{FF2B5EF4-FFF2-40B4-BE49-F238E27FC236}">
                <a16:creationId xmlns:a16="http://schemas.microsoft.com/office/drawing/2014/main" id="{B12ED974-0190-43E7-BF3E-FA41A0A17477}"/>
              </a:ext>
            </a:extLst>
          </p:cNvPr>
          <p:cNvPicPr>
            <a:picLocks noChangeAspect="1"/>
          </p:cNvPicPr>
          <p:nvPr/>
        </p:nvPicPr>
        <p:blipFill>
          <a:blip r:embed="rId7"/>
          <a:stretch>
            <a:fillRect/>
          </a:stretch>
        </p:blipFill>
        <p:spPr>
          <a:xfrm>
            <a:off x="5975621" y="2896736"/>
            <a:ext cx="3027837" cy="1464801"/>
          </a:xfrm>
          <a:prstGeom prst="rect">
            <a:avLst/>
          </a:prstGeom>
        </p:spPr>
      </p:pic>
      <p:pic>
        <p:nvPicPr>
          <p:cNvPr id="9" name="Image 10">
            <a:extLst>
              <a:ext uri="{FF2B5EF4-FFF2-40B4-BE49-F238E27FC236}">
                <a16:creationId xmlns:a16="http://schemas.microsoft.com/office/drawing/2014/main" id="{F9033461-C22E-49BC-8921-AF576E989427}"/>
              </a:ext>
            </a:extLst>
          </p:cNvPr>
          <p:cNvPicPr>
            <a:picLocks noChangeAspect="1"/>
          </p:cNvPicPr>
          <p:nvPr/>
        </p:nvPicPr>
        <p:blipFill rotWithShape="1">
          <a:blip r:embed="rId8"/>
          <a:srcRect l="19222" t="28985" r="21968" b="29185"/>
          <a:stretch/>
        </p:blipFill>
        <p:spPr>
          <a:xfrm>
            <a:off x="6286945" y="4620149"/>
            <a:ext cx="2493964" cy="1795746"/>
          </a:xfrm>
          <a:prstGeom prst="rect">
            <a:avLst/>
          </a:prstGeom>
        </p:spPr>
      </p:pic>
      <p:sp>
        <p:nvSpPr>
          <p:cNvPr id="12" name="ZoneTexte 11">
            <a:extLst>
              <a:ext uri="{FF2B5EF4-FFF2-40B4-BE49-F238E27FC236}">
                <a16:creationId xmlns:a16="http://schemas.microsoft.com/office/drawing/2014/main" id="{F4B20506-E35C-4DC0-BBF2-F0B9FB59CD5A}"/>
              </a:ext>
            </a:extLst>
          </p:cNvPr>
          <p:cNvSpPr txBox="1"/>
          <p:nvPr/>
        </p:nvSpPr>
        <p:spPr>
          <a:xfrm>
            <a:off x="6117941" y="2408750"/>
            <a:ext cx="2743200" cy="338554"/>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600" dirty="0" err="1">
                <a:solidFill>
                  <a:schemeClr val="bg1"/>
                </a:solidFill>
              </a:rPr>
              <a:t>Globigérinidé</a:t>
            </a:r>
            <a:r>
              <a:rPr lang="fr-FR" sz="1600" dirty="0">
                <a:solidFill>
                  <a:schemeClr val="bg1"/>
                </a:solidFill>
              </a:rPr>
              <a:t> du Danien</a:t>
            </a:r>
            <a:endParaRPr lang="fr-FR" sz="2000" dirty="0">
              <a:solidFill>
                <a:schemeClr val="bg1"/>
              </a:solidFill>
              <a:cs typeface="Calibri"/>
            </a:endParaRPr>
          </a:p>
        </p:txBody>
      </p:sp>
    </p:spTree>
    <p:extLst>
      <p:ext uri="{BB962C8B-B14F-4D97-AF65-F5344CB8AC3E}">
        <p14:creationId xmlns:p14="http://schemas.microsoft.com/office/powerpoint/2010/main" val="658889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a:srcRect/>
          <a:stretch>
            <a:fillRect/>
          </a:stretch>
        </p:blipFill>
        <p:spPr bwMode="auto">
          <a:xfrm>
            <a:off x="3812026" y="-29720"/>
            <a:ext cx="5210175" cy="2390775"/>
          </a:xfrm>
          <a:prstGeom prst="rect">
            <a:avLst/>
          </a:prstGeom>
          <a:noFill/>
          <a:ln w="9525">
            <a:noFill/>
            <a:miter lim="800000"/>
            <a:headEnd/>
            <a:tailEnd/>
          </a:ln>
        </p:spPr>
      </p:pic>
      <p:sp>
        <p:nvSpPr>
          <p:cNvPr id="2" name="Rectangle: Folded Corner 1">
            <a:extLst>
              <a:ext uri="{FF2B5EF4-FFF2-40B4-BE49-F238E27FC236}">
                <a16:creationId xmlns:a16="http://schemas.microsoft.com/office/drawing/2014/main" id="{85165772-D63E-4B33-8D62-2A38D30B08D2}"/>
              </a:ext>
            </a:extLst>
          </p:cNvPr>
          <p:cNvSpPr/>
          <p:nvPr/>
        </p:nvSpPr>
        <p:spPr>
          <a:xfrm>
            <a:off x="362673" y="2441293"/>
            <a:ext cx="7926727" cy="3894879"/>
          </a:xfrm>
          <a:prstGeom prst="foldedCorner">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9CABC1BC-6DB0-46BC-A31D-9CC1E53EB341}"/>
              </a:ext>
            </a:extLst>
          </p:cNvPr>
          <p:cNvPicPr>
            <a:picLocks noChangeAspect="1"/>
          </p:cNvPicPr>
          <p:nvPr/>
        </p:nvPicPr>
        <p:blipFill>
          <a:blip r:embed="rId3"/>
          <a:stretch>
            <a:fillRect/>
          </a:stretch>
        </p:blipFill>
        <p:spPr>
          <a:xfrm>
            <a:off x="904754" y="2601769"/>
            <a:ext cx="6620718" cy="3573930"/>
          </a:xfrm>
          <a:prstGeom prst="rect">
            <a:avLst/>
          </a:prstGeom>
        </p:spPr>
      </p:pic>
      <p:pic>
        <p:nvPicPr>
          <p:cNvPr id="5" name="Graphic 11" descr="Tête avec engrenages">
            <a:extLst>
              <a:ext uri="{FF2B5EF4-FFF2-40B4-BE49-F238E27FC236}">
                <a16:creationId xmlns:a16="http://schemas.microsoft.com/office/drawing/2014/main" id="{27101F59-490F-43D5-897B-E869429C4E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47901" y="708467"/>
            <a:ext cx="914400" cy="914400"/>
          </a:xfrm>
          <a:prstGeom prst="rect">
            <a:avLst/>
          </a:prstGeom>
        </p:spPr>
      </p:pic>
      <p:pic>
        <p:nvPicPr>
          <p:cNvPr id="6" name="Image 5"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6">
            <a:extLst>
              <a:ext uri="{28A0092B-C50C-407E-A947-70E740481C1C}">
                <a14:useLocalDpi xmlns:a14="http://schemas.microsoft.com/office/drawing/2010/main" val="0"/>
              </a:ext>
            </a:extLst>
          </a:blip>
          <a:srcRect l="29237" t="23249" r="32389" b="26309"/>
          <a:stretch/>
        </p:blipFill>
        <p:spPr>
          <a:xfrm>
            <a:off x="122864" y="178197"/>
            <a:ext cx="2475313" cy="1626882"/>
          </a:xfrm>
          <a:prstGeom prst="rect">
            <a:avLst/>
          </a:prstGeom>
        </p:spPr>
      </p:pic>
    </p:spTree>
    <p:extLst>
      <p:ext uri="{BB962C8B-B14F-4D97-AF65-F5344CB8AC3E}">
        <p14:creationId xmlns:p14="http://schemas.microsoft.com/office/powerpoint/2010/main" val="1215372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874BC-0D2C-4183-817E-CE4A82C221A9}"/>
              </a:ext>
            </a:extLst>
          </p:cNvPr>
          <p:cNvSpPr>
            <a:spLocks noGrp="1"/>
          </p:cNvSpPr>
          <p:nvPr>
            <p:ph type="title"/>
          </p:nvPr>
        </p:nvSpPr>
        <p:spPr>
          <a:xfrm>
            <a:off x="3937731" y="377891"/>
            <a:ext cx="4917020" cy="656150"/>
          </a:xfrm>
          <a:solidFill>
            <a:schemeClr val="bg1">
              <a:lumMod val="85000"/>
            </a:schemeClr>
          </a:solidFill>
          <a:ln>
            <a:solidFill>
              <a:schemeClr val="bg1">
                <a:lumMod val="75000"/>
              </a:schemeClr>
            </a:solidFill>
          </a:ln>
        </p:spPr>
        <p:txBody>
          <a:bodyPr>
            <a:normAutofit fontScale="90000"/>
          </a:bodyPr>
          <a:lstStyle/>
          <a:p>
            <a:r>
              <a:rPr lang="fr-FR" b="1" dirty="0">
                <a:solidFill>
                  <a:schemeClr val="accent3">
                    <a:lumMod val="50000"/>
                  </a:schemeClr>
                </a:solidFill>
              </a:rPr>
              <a:t>La technique PCR</a:t>
            </a:r>
          </a:p>
        </p:txBody>
      </p:sp>
      <p:pic>
        <p:nvPicPr>
          <p:cNvPr id="4" name="Image 3"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2">
            <a:extLst>
              <a:ext uri="{28A0092B-C50C-407E-A947-70E740481C1C}">
                <a14:useLocalDpi xmlns:a14="http://schemas.microsoft.com/office/drawing/2010/main" val="0"/>
              </a:ext>
            </a:extLst>
          </a:blip>
          <a:srcRect l="29237" t="23249" r="32389" b="26309"/>
          <a:stretch/>
        </p:blipFill>
        <p:spPr>
          <a:xfrm>
            <a:off x="74794" y="67137"/>
            <a:ext cx="2475313" cy="1626882"/>
          </a:xfrm>
          <a:prstGeom prst="rect">
            <a:avLst/>
          </a:prstGeom>
        </p:spPr>
      </p:pic>
      <p:pic>
        <p:nvPicPr>
          <p:cNvPr id="3" name="Image 2">
            <a:extLst>
              <a:ext uri="{FF2B5EF4-FFF2-40B4-BE49-F238E27FC236}">
                <a16:creationId xmlns:a16="http://schemas.microsoft.com/office/drawing/2014/main" id="{AAA7B1A8-5109-4B56-BFB1-7E271F0AF93D}"/>
              </a:ext>
            </a:extLst>
          </p:cNvPr>
          <p:cNvPicPr>
            <a:picLocks noChangeAspect="1"/>
          </p:cNvPicPr>
          <p:nvPr/>
        </p:nvPicPr>
        <p:blipFill>
          <a:blip r:embed="rId3"/>
          <a:stretch>
            <a:fillRect/>
          </a:stretch>
        </p:blipFill>
        <p:spPr>
          <a:xfrm>
            <a:off x="388400" y="3429000"/>
            <a:ext cx="2812522" cy="2797412"/>
          </a:xfrm>
          <a:prstGeom prst="rect">
            <a:avLst/>
          </a:prstGeom>
        </p:spPr>
      </p:pic>
      <p:pic>
        <p:nvPicPr>
          <p:cNvPr id="5" name="Image 4">
            <a:extLst>
              <a:ext uri="{FF2B5EF4-FFF2-40B4-BE49-F238E27FC236}">
                <a16:creationId xmlns:a16="http://schemas.microsoft.com/office/drawing/2014/main" id="{7E762AE8-4588-48D2-B66B-6EDC971EBB1F}"/>
              </a:ext>
            </a:extLst>
          </p:cNvPr>
          <p:cNvPicPr>
            <a:picLocks noChangeAspect="1"/>
          </p:cNvPicPr>
          <p:nvPr/>
        </p:nvPicPr>
        <p:blipFill>
          <a:blip r:embed="rId4"/>
          <a:stretch>
            <a:fillRect/>
          </a:stretch>
        </p:blipFill>
        <p:spPr>
          <a:xfrm>
            <a:off x="2004355" y="1557783"/>
            <a:ext cx="2571105" cy="2179324"/>
          </a:xfrm>
          <a:prstGeom prst="rect">
            <a:avLst/>
          </a:prstGeom>
        </p:spPr>
      </p:pic>
      <p:pic>
        <p:nvPicPr>
          <p:cNvPr id="7" name="Graphic 11" descr="Tête avec engrenages">
            <a:extLst>
              <a:ext uri="{FF2B5EF4-FFF2-40B4-BE49-F238E27FC236}">
                <a16:creationId xmlns:a16="http://schemas.microsoft.com/office/drawing/2014/main" id="{7B03BCC7-72A7-4D84-952C-48C44025A3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46377" y="377891"/>
            <a:ext cx="914400" cy="914400"/>
          </a:xfrm>
          <a:prstGeom prst="rect">
            <a:avLst/>
          </a:prstGeom>
        </p:spPr>
      </p:pic>
      <p:pic>
        <p:nvPicPr>
          <p:cNvPr id="6" name="Picture 7">
            <a:extLst>
              <a:ext uri="{FF2B5EF4-FFF2-40B4-BE49-F238E27FC236}">
                <a16:creationId xmlns:a16="http://schemas.microsoft.com/office/drawing/2014/main" id="{CC96BC83-1468-41B7-A6D0-896F87EEE23F}"/>
              </a:ext>
            </a:extLst>
          </p:cNvPr>
          <p:cNvPicPr>
            <a:picLocks noChangeAspect="1"/>
          </p:cNvPicPr>
          <p:nvPr/>
        </p:nvPicPr>
        <p:blipFill rotWithShape="1">
          <a:blip r:embed="rId7"/>
          <a:srcRect l="728" r="243"/>
          <a:stretch/>
        </p:blipFill>
        <p:spPr>
          <a:xfrm>
            <a:off x="4994849" y="2530134"/>
            <a:ext cx="3624003" cy="2554859"/>
          </a:xfrm>
          <a:prstGeom prst="rect">
            <a:avLst/>
          </a:prstGeom>
          <a:ln>
            <a:noFill/>
          </a:ln>
          <a:effectLst>
            <a:outerShdw blurRad="292100" dist="139700" dir="2700000" algn="tl" rotWithShape="0">
              <a:srgbClr val="333333">
                <a:alpha val="65000"/>
              </a:srgbClr>
            </a:outerShdw>
          </a:effectLst>
        </p:spPr>
      </p:pic>
      <p:sp>
        <p:nvSpPr>
          <p:cNvPr id="8" name="ZoneTexte 7">
            <a:extLst>
              <a:ext uri="{FF2B5EF4-FFF2-40B4-BE49-F238E27FC236}">
                <a16:creationId xmlns:a16="http://schemas.microsoft.com/office/drawing/2014/main" id="{880883BD-C29B-4A2B-8875-8EAF6F9CDE66}"/>
              </a:ext>
            </a:extLst>
          </p:cNvPr>
          <p:cNvSpPr txBox="1"/>
          <p:nvPr/>
        </p:nvSpPr>
        <p:spPr>
          <a:xfrm>
            <a:off x="4970493" y="1234618"/>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http://wke.lt/w/s/aaJ9c</a:t>
            </a:r>
          </a:p>
          <a:p>
            <a:endParaRPr lang="en-US">
              <a:cs typeface="Calibri"/>
            </a:endParaRPr>
          </a:p>
        </p:txBody>
      </p:sp>
      <p:sp>
        <p:nvSpPr>
          <p:cNvPr id="10" name="ZoneTexte 9"/>
          <p:cNvSpPr txBox="1"/>
          <p:nvPr/>
        </p:nvSpPr>
        <p:spPr>
          <a:xfrm>
            <a:off x="74794" y="3052291"/>
            <a:ext cx="2162086" cy="369332"/>
          </a:xfrm>
          <a:prstGeom prst="rect">
            <a:avLst/>
          </a:prstGeom>
          <a:noFill/>
        </p:spPr>
        <p:txBody>
          <a:bodyPr wrap="square" rtlCol="0">
            <a:spAutoFit/>
          </a:bodyPr>
          <a:lstStyle/>
          <a:p>
            <a:r>
              <a:rPr lang="fr-FR" b="1" dirty="0">
                <a:solidFill>
                  <a:srgbClr val="0070C0"/>
                </a:solidFill>
                <a:effectLst>
                  <a:outerShdw blurRad="38100" dist="38100" dir="2700000" algn="tl">
                    <a:srgbClr val="000000">
                      <a:alpha val="43137"/>
                    </a:srgbClr>
                  </a:outerShdw>
                </a:effectLst>
              </a:rPr>
              <a:t>Un </a:t>
            </a:r>
            <a:r>
              <a:rPr lang="fr-FR" b="1" dirty="0" err="1">
                <a:solidFill>
                  <a:srgbClr val="0070C0"/>
                </a:solidFill>
                <a:effectLst>
                  <a:outerShdw blurRad="38100" dist="38100" dir="2700000" algn="tl">
                    <a:srgbClr val="000000">
                      <a:alpha val="43137"/>
                    </a:srgbClr>
                  </a:outerShdw>
                </a:effectLst>
              </a:rPr>
              <a:t>Thermocycleur</a:t>
            </a:r>
            <a:endParaRPr lang="fr-FR"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2937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descr="Une image contenant capture d’écran&#10;&#10;Description générée avec un niveau de confiance très élevé">
            <a:extLst>
              <a:ext uri="{FF2B5EF4-FFF2-40B4-BE49-F238E27FC236}">
                <a16:creationId xmlns:a16="http://schemas.microsoft.com/office/drawing/2014/main" id="{CC448184-ECBE-4338-A870-375C00FFA1E2}"/>
              </a:ext>
            </a:extLst>
          </p:cNvPr>
          <p:cNvPicPr>
            <a:picLocks noChangeAspect="1"/>
          </p:cNvPicPr>
          <p:nvPr/>
        </p:nvPicPr>
        <p:blipFill rotWithShape="1">
          <a:blip r:embed="rId2"/>
          <a:srcRect l="5285" r="3116" b="-218"/>
          <a:stretch/>
        </p:blipFill>
        <p:spPr>
          <a:xfrm>
            <a:off x="645460" y="106905"/>
            <a:ext cx="6994371" cy="4751266"/>
          </a:xfrm>
          <a:prstGeom prst="rect">
            <a:avLst/>
          </a:prstGeom>
        </p:spPr>
      </p:pic>
      <p:pic>
        <p:nvPicPr>
          <p:cNvPr id="5" name="Image 5">
            <a:extLst>
              <a:ext uri="{FF2B5EF4-FFF2-40B4-BE49-F238E27FC236}">
                <a16:creationId xmlns:a16="http://schemas.microsoft.com/office/drawing/2014/main" id="{0E439A13-D171-4641-8D60-0B6487C67641}"/>
              </a:ext>
            </a:extLst>
          </p:cNvPr>
          <p:cNvPicPr>
            <a:picLocks noChangeAspect="1"/>
          </p:cNvPicPr>
          <p:nvPr/>
        </p:nvPicPr>
        <p:blipFill>
          <a:blip r:embed="rId3"/>
          <a:stretch>
            <a:fillRect/>
          </a:stretch>
        </p:blipFill>
        <p:spPr>
          <a:xfrm>
            <a:off x="1633484" y="4858171"/>
            <a:ext cx="2184630" cy="1989332"/>
          </a:xfrm>
          <a:prstGeom prst="rect">
            <a:avLst/>
          </a:prstGeom>
        </p:spPr>
      </p:pic>
      <p:pic>
        <p:nvPicPr>
          <p:cNvPr id="7" name="Image 7" descr="Une image contenant clipart&#10;&#10;Description générée avec un niveau de confiance élevé">
            <a:extLst>
              <a:ext uri="{FF2B5EF4-FFF2-40B4-BE49-F238E27FC236}">
                <a16:creationId xmlns:a16="http://schemas.microsoft.com/office/drawing/2014/main" id="{3DE94CE2-4F67-45E4-9ABA-6B4798B44F45}"/>
              </a:ext>
            </a:extLst>
          </p:cNvPr>
          <p:cNvPicPr>
            <a:picLocks noChangeAspect="1"/>
          </p:cNvPicPr>
          <p:nvPr/>
        </p:nvPicPr>
        <p:blipFill>
          <a:blip r:embed="rId4"/>
          <a:stretch>
            <a:fillRect/>
          </a:stretch>
        </p:blipFill>
        <p:spPr>
          <a:xfrm>
            <a:off x="3896090" y="5435147"/>
            <a:ext cx="4356847" cy="278460"/>
          </a:xfrm>
          <a:prstGeom prst="rect">
            <a:avLst/>
          </a:prstGeom>
        </p:spPr>
      </p:pic>
      <p:sp>
        <p:nvSpPr>
          <p:cNvPr id="9" name="ZoneTexte 8">
            <a:extLst>
              <a:ext uri="{FF2B5EF4-FFF2-40B4-BE49-F238E27FC236}">
                <a16:creationId xmlns:a16="http://schemas.microsoft.com/office/drawing/2014/main" id="{99FC0CCE-D651-440B-8308-8A914D15A6AF}"/>
              </a:ext>
            </a:extLst>
          </p:cNvPr>
          <p:cNvSpPr txBox="1"/>
          <p:nvPr/>
        </p:nvSpPr>
        <p:spPr>
          <a:xfrm>
            <a:off x="4439144" y="5852837"/>
            <a:ext cx="3270738"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i="1" dirty="0">
                <a:solidFill>
                  <a:schemeClr val="accent3">
                    <a:lumMod val="50000"/>
                  </a:schemeClr>
                </a:solidFill>
              </a:rPr>
              <a:t>NB :  Beau sujet de 36 pages avec de nombreuses ressources</a:t>
            </a:r>
            <a:endParaRPr lang="fr-FR" i="1" dirty="0">
              <a:solidFill>
                <a:schemeClr val="accent3">
                  <a:lumMod val="50000"/>
                </a:schemeClr>
              </a:solidFill>
              <a:cs typeface="Calibri"/>
            </a:endParaRPr>
          </a:p>
        </p:txBody>
      </p:sp>
    </p:spTree>
    <p:extLst>
      <p:ext uri="{BB962C8B-B14F-4D97-AF65-F5344CB8AC3E}">
        <p14:creationId xmlns:p14="http://schemas.microsoft.com/office/powerpoint/2010/main" val="2354555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2.ac-lyon.fr/enseigne/biologie/IMG/jpg/CarteMondialeSensibilitePTC.jpg"/>
          <p:cNvPicPr>
            <a:picLocks noChangeAspect="1" noChangeArrowheads="1"/>
          </p:cNvPicPr>
          <p:nvPr/>
        </p:nvPicPr>
        <p:blipFill>
          <a:blip r:embed="rId2"/>
          <a:srcRect/>
          <a:stretch>
            <a:fillRect/>
          </a:stretch>
        </p:blipFill>
        <p:spPr bwMode="auto">
          <a:xfrm>
            <a:off x="1990267" y="730866"/>
            <a:ext cx="6943400" cy="3985513"/>
          </a:xfrm>
          <a:prstGeom prst="rect">
            <a:avLst/>
          </a:prstGeom>
          <a:noFill/>
        </p:spPr>
      </p:pic>
      <p:sp>
        <p:nvSpPr>
          <p:cNvPr id="5" name="Rectangle 4"/>
          <p:cNvSpPr/>
          <p:nvPr/>
        </p:nvSpPr>
        <p:spPr>
          <a:xfrm>
            <a:off x="3096637" y="4867423"/>
            <a:ext cx="6107231" cy="307777"/>
          </a:xfrm>
          <a:prstGeom prst="rect">
            <a:avLst/>
          </a:prstGeom>
        </p:spPr>
        <p:txBody>
          <a:bodyPr wrap="square" anchor="t">
            <a:spAutoFit/>
          </a:bodyPr>
          <a:lstStyle/>
          <a:p>
            <a:r>
              <a:rPr lang="fr-FR" sz="1400" dirty="0"/>
              <a:t>Carte mondiale de la sensibilité des populations humaines au PTC </a:t>
            </a:r>
            <a:endParaRPr lang="fr-FR" sz="1100" dirty="0">
              <a:cs typeface="Calibri"/>
            </a:endParaRPr>
          </a:p>
        </p:txBody>
      </p:sp>
      <p:sp>
        <p:nvSpPr>
          <p:cNvPr id="6" name="ZoneTexte 5"/>
          <p:cNvSpPr txBox="1"/>
          <p:nvPr/>
        </p:nvSpPr>
        <p:spPr>
          <a:xfrm>
            <a:off x="0" y="6252545"/>
            <a:ext cx="7363326" cy="261610"/>
          </a:xfrm>
          <a:prstGeom prst="rect">
            <a:avLst/>
          </a:prstGeom>
          <a:noFill/>
        </p:spPr>
        <p:txBody>
          <a:bodyPr wrap="square" rtlCol="0">
            <a:spAutoFit/>
          </a:bodyPr>
          <a:lstStyle/>
          <a:p>
            <a:r>
              <a:rPr lang="fr-FR" sz="1100" i="1" dirty="0"/>
              <a:t>Source : </a:t>
            </a:r>
            <a:r>
              <a:rPr lang="fr-FR" sz="1100" i="1" dirty="0">
                <a:hlinkClick r:id="rId3"/>
              </a:rPr>
              <a:t>http://www2.ac-lyon.fr/enseigne/biologie/spip.php?article367</a:t>
            </a:r>
            <a:endParaRPr lang="fr-FR" sz="1100" i="1" dirty="0"/>
          </a:p>
        </p:txBody>
      </p:sp>
      <p:pic>
        <p:nvPicPr>
          <p:cNvPr id="3076" name="Picture 4" descr="http://www2.ac-lyon.fr/enseigne/biologie/IMG/png/PTC-3D-balls.png"/>
          <p:cNvPicPr>
            <a:picLocks noChangeAspect="1" noChangeArrowheads="1"/>
          </p:cNvPicPr>
          <p:nvPr/>
        </p:nvPicPr>
        <p:blipFill>
          <a:blip r:embed="rId4"/>
          <a:srcRect/>
          <a:stretch>
            <a:fillRect/>
          </a:stretch>
        </p:blipFill>
        <p:spPr bwMode="auto">
          <a:xfrm>
            <a:off x="561517" y="3268578"/>
            <a:ext cx="1428750" cy="1447801"/>
          </a:xfrm>
          <a:prstGeom prst="rect">
            <a:avLst/>
          </a:prstGeom>
          <a:noFill/>
        </p:spPr>
      </p:pic>
      <p:graphicFrame>
        <p:nvGraphicFramePr>
          <p:cNvPr id="8" name="Tableau 7"/>
          <p:cNvGraphicFramePr>
            <a:graphicFrameLocks noGrp="1"/>
          </p:cNvGraphicFramePr>
          <p:nvPr/>
        </p:nvGraphicFramePr>
        <p:xfrm>
          <a:off x="441159" y="4948573"/>
          <a:ext cx="1426142" cy="685800"/>
        </p:xfrm>
        <a:graphic>
          <a:graphicData uri="http://schemas.openxmlformats.org/drawingml/2006/table">
            <a:tbl>
              <a:tblPr/>
              <a:tblGrid>
                <a:gridCol w="1426142">
                  <a:extLst>
                    <a:ext uri="{9D8B030D-6E8A-4147-A177-3AD203B41FA5}">
                      <a16:colId xmlns:a16="http://schemas.microsoft.com/office/drawing/2014/main" val="20000"/>
                    </a:ext>
                  </a:extLst>
                </a:gridCol>
              </a:tblGrid>
              <a:tr h="0">
                <a:tc>
                  <a:txBody>
                    <a:bodyPr/>
                    <a:lstStyle/>
                    <a:p>
                      <a:pPr algn="ctr"/>
                      <a:r>
                        <a:rPr lang="fr-FR" sz="1050" b="1" err="1"/>
                        <a:t>P</a:t>
                      </a:r>
                      <a:r>
                        <a:rPr lang="fr-FR" sz="1050" err="1"/>
                        <a:t>hényl</a:t>
                      </a:r>
                      <a:r>
                        <a:rPr lang="fr-FR" sz="1050" b="1" err="1"/>
                        <a:t>T</a:t>
                      </a:r>
                      <a:r>
                        <a:rPr lang="fr-FR" sz="1050" err="1"/>
                        <a:t>hio</a:t>
                      </a:r>
                      <a:r>
                        <a:rPr lang="fr-FR" sz="1050" b="1" err="1"/>
                        <a:t>C</a:t>
                      </a:r>
                      <a:r>
                        <a:rPr lang="fr-FR" sz="1050" err="1"/>
                        <a:t>arbamide</a:t>
                      </a:r>
                      <a:r>
                        <a:rPr lang="fr-FR" sz="1050"/>
                        <a:t> (</a:t>
                      </a:r>
                      <a:r>
                        <a:rPr lang="fr-FR" sz="1050" b="1"/>
                        <a:t>PTC</a:t>
                      </a:r>
                      <a:r>
                        <a:rPr lang="fr-FR" sz="1050"/>
                        <a:t>)</a:t>
                      </a:r>
                      <a:br>
                        <a:rPr lang="fr-FR"/>
                      </a:br>
                      <a:r>
                        <a:rPr lang="fr-FR"/>
                        <a:t> </a:t>
                      </a:r>
                    </a:p>
                  </a:txBody>
                  <a:tcPr anchor="b">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sp>
        <p:nvSpPr>
          <p:cNvPr id="307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fr-FR" sz="1800" b="0" i="0" u="none" strike="noStrike" cap="none" normalizeH="0" baseline="0">
                <a:ln>
                  <a:noFill/>
                </a:ln>
                <a:solidFill>
                  <a:schemeClr val="tx1"/>
                </a:solidFill>
                <a:effectLst/>
                <a:latin typeface="Arial" charset="0"/>
                <a:cs typeface="Arial" charset="0"/>
              </a:rPr>
            </a:br>
            <a:endParaRPr kumimoji="0" lang="fr-FR" sz="1800" b="0" i="0" u="none" strike="noStrike" cap="none" normalizeH="0" baseline="0">
              <a:ln>
                <a:noFill/>
              </a:ln>
              <a:solidFill>
                <a:schemeClr val="tx1"/>
              </a:solidFill>
              <a:effectLst/>
              <a:latin typeface="Arial" charset="0"/>
              <a:cs typeface="Arial" charset="0"/>
            </a:endParaRPr>
          </a:p>
        </p:txBody>
      </p:sp>
      <p:sp>
        <p:nvSpPr>
          <p:cNvPr id="10" name="Rectangle 9"/>
          <p:cNvSpPr/>
          <p:nvPr/>
        </p:nvSpPr>
        <p:spPr>
          <a:xfrm>
            <a:off x="441159" y="5496025"/>
            <a:ext cx="8046280" cy="584775"/>
          </a:xfrm>
          <a:prstGeom prst="rect">
            <a:avLst/>
          </a:prstGeom>
        </p:spPr>
        <p:txBody>
          <a:bodyPr wrap="square">
            <a:spAutoFit/>
          </a:bodyPr>
          <a:lstStyle/>
          <a:p>
            <a:pPr algn="just"/>
            <a:r>
              <a:rPr lang="fr-FR" sz="1600"/>
              <a:t>Le </a:t>
            </a:r>
            <a:r>
              <a:rPr lang="fr-FR" sz="1600" err="1"/>
              <a:t>phénylthiocarbamide</a:t>
            </a:r>
            <a:r>
              <a:rPr lang="fr-FR" sz="1600"/>
              <a:t> (PTC) est une molécule présente  dans certains végétaux comme le chou de Bruxelles ou le brocoli.</a:t>
            </a:r>
          </a:p>
        </p:txBody>
      </p:sp>
      <p:sp>
        <p:nvSpPr>
          <p:cNvPr id="2" name="Rectangle : coins arrondis 1">
            <a:extLst>
              <a:ext uri="{FF2B5EF4-FFF2-40B4-BE49-F238E27FC236}">
                <a16:creationId xmlns:a16="http://schemas.microsoft.com/office/drawing/2014/main" id="{C334220E-73A0-40D8-BEF1-E3E900D48246}"/>
              </a:ext>
            </a:extLst>
          </p:cNvPr>
          <p:cNvSpPr/>
          <p:nvPr/>
        </p:nvSpPr>
        <p:spPr>
          <a:xfrm>
            <a:off x="561517" y="480059"/>
            <a:ext cx="1503407" cy="90506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r-FR">
                <a:solidFill>
                  <a:schemeClr val="tx1"/>
                </a:solidFill>
              </a:rPr>
              <a:t>Exemple 1</a:t>
            </a:r>
          </a:p>
        </p:txBody>
      </p:sp>
    </p:spTree>
    <p:extLst>
      <p:ext uri="{BB962C8B-B14F-4D97-AF65-F5344CB8AC3E}">
        <p14:creationId xmlns:p14="http://schemas.microsoft.com/office/powerpoint/2010/main" val="1330806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4">
            <a:extLst>
              <a:ext uri="{FF2B5EF4-FFF2-40B4-BE49-F238E27FC236}">
                <a16:creationId xmlns:a16="http://schemas.microsoft.com/office/drawing/2014/main" id="{6E12924F-931A-4BE1-9893-42D20B7FD098}"/>
              </a:ext>
            </a:extLst>
          </p:cNvPr>
          <p:cNvPicPr>
            <a:picLocks noChangeAspect="1"/>
          </p:cNvPicPr>
          <p:nvPr/>
        </p:nvPicPr>
        <p:blipFill>
          <a:blip r:embed="rId2"/>
          <a:stretch>
            <a:fillRect/>
          </a:stretch>
        </p:blipFill>
        <p:spPr>
          <a:xfrm>
            <a:off x="366174" y="719289"/>
            <a:ext cx="8566810" cy="4312623"/>
          </a:xfrm>
          <a:prstGeom prst="rect">
            <a:avLst/>
          </a:prstGeom>
        </p:spPr>
      </p:pic>
    </p:spTree>
    <p:extLst>
      <p:ext uri="{BB962C8B-B14F-4D97-AF65-F5344CB8AC3E}">
        <p14:creationId xmlns:p14="http://schemas.microsoft.com/office/powerpoint/2010/main" val="883158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D2E2A-5C1B-4F57-A568-2C365E2190C1}"/>
              </a:ext>
            </a:extLst>
          </p:cNvPr>
          <p:cNvSpPr>
            <a:spLocks noGrp="1"/>
          </p:cNvSpPr>
          <p:nvPr>
            <p:ph type="title"/>
          </p:nvPr>
        </p:nvSpPr>
        <p:spPr/>
        <p:txBody>
          <a:bodyPr>
            <a:normAutofit fontScale="90000"/>
          </a:bodyPr>
          <a:lstStyle/>
          <a:p>
            <a:br>
              <a:rPr lang="en-US">
                <a:cs typeface="Calibri"/>
              </a:rPr>
            </a:br>
            <a:endParaRPr lang="en-US"/>
          </a:p>
        </p:txBody>
      </p:sp>
      <p:pic>
        <p:nvPicPr>
          <p:cNvPr id="4" name="Image 3" descr="nuage-de-mots.png">
            <a:extLst>
              <a:ext uri="{FF2B5EF4-FFF2-40B4-BE49-F238E27FC236}">
                <a16:creationId xmlns:a16="http://schemas.microsoft.com/office/drawing/2014/main" id="{D940F618-DD23-4041-B117-981C1F6F3B50}"/>
              </a:ext>
            </a:extLst>
          </p:cNvPr>
          <p:cNvPicPr>
            <a:picLocks noChangeAspect="1"/>
          </p:cNvPicPr>
          <p:nvPr/>
        </p:nvPicPr>
        <p:blipFill rotWithShape="1">
          <a:blip r:embed="rId2">
            <a:extLst>
              <a:ext uri="{28A0092B-C50C-407E-A947-70E740481C1C}">
                <a14:useLocalDpi xmlns:a14="http://schemas.microsoft.com/office/drawing/2010/main" val="0"/>
              </a:ext>
            </a:extLst>
          </a:blip>
          <a:srcRect l="29237" t="23249" r="32389" b="26309"/>
          <a:stretch/>
        </p:blipFill>
        <p:spPr>
          <a:xfrm>
            <a:off x="4372" y="136428"/>
            <a:ext cx="2475313" cy="1626882"/>
          </a:xfrm>
          <a:prstGeom prst="rect">
            <a:avLst/>
          </a:prstGeom>
        </p:spPr>
      </p:pic>
      <p:sp>
        <p:nvSpPr>
          <p:cNvPr id="11" name="Rectangle: Folded Corner 10">
            <a:extLst>
              <a:ext uri="{FF2B5EF4-FFF2-40B4-BE49-F238E27FC236}">
                <a16:creationId xmlns:a16="http://schemas.microsoft.com/office/drawing/2014/main" id="{8A79B2E6-C0E2-4CA1-8644-61863E5C4601}"/>
              </a:ext>
            </a:extLst>
          </p:cNvPr>
          <p:cNvSpPr/>
          <p:nvPr/>
        </p:nvSpPr>
        <p:spPr>
          <a:xfrm>
            <a:off x="382301" y="1853888"/>
            <a:ext cx="8380144" cy="4029918"/>
          </a:xfrm>
          <a:prstGeom prst="foldedCorner">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cs typeface="Calibri"/>
            </a:endParaRPr>
          </a:p>
        </p:txBody>
      </p:sp>
      <p:sp>
        <p:nvSpPr>
          <p:cNvPr id="6" name="ZoneTexte 5">
            <a:extLst>
              <a:ext uri="{FF2B5EF4-FFF2-40B4-BE49-F238E27FC236}">
                <a16:creationId xmlns:a16="http://schemas.microsoft.com/office/drawing/2014/main" id="{AEADC8C0-0AF5-42AE-8726-AF1BF66796B9}"/>
              </a:ext>
            </a:extLst>
          </p:cNvPr>
          <p:cNvSpPr txBox="1"/>
          <p:nvPr/>
        </p:nvSpPr>
        <p:spPr>
          <a:xfrm>
            <a:off x="2480430" y="693288"/>
            <a:ext cx="6217945" cy="584775"/>
          </a:xfrm>
          <a:prstGeom prst="rect">
            <a:avLst/>
          </a:prstGeom>
          <a:solidFill>
            <a:schemeClr val="bg1">
              <a:lumMod val="85000"/>
            </a:schemeClr>
          </a:solidFill>
          <a:ln>
            <a:solidFill>
              <a:schemeClr val="tx2">
                <a:lumMod val="60000"/>
                <a:lumOff val="4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3200" b="1" dirty="0">
                <a:solidFill>
                  <a:srgbClr val="0070C0"/>
                </a:solidFill>
              </a:rPr>
              <a:t>P</a:t>
            </a:r>
            <a:r>
              <a:rPr lang="fr-FR" sz="2400" b="1" dirty="0">
                <a:solidFill>
                  <a:srgbClr val="0070C0"/>
                </a:solidFill>
              </a:rPr>
              <a:t>ETITE </a:t>
            </a:r>
            <a:r>
              <a:rPr lang="fr-FR" sz="3200" b="1" dirty="0">
                <a:solidFill>
                  <a:srgbClr val="0070C0"/>
                </a:solidFill>
              </a:rPr>
              <a:t>P</a:t>
            </a:r>
            <a:r>
              <a:rPr lang="fr-FR" sz="2400" b="1" dirty="0">
                <a:solidFill>
                  <a:srgbClr val="0070C0"/>
                </a:solidFill>
              </a:rPr>
              <a:t>RECAUTION</a:t>
            </a:r>
            <a:r>
              <a:rPr lang="fr-FR" sz="3200" b="1" dirty="0">
                <a:solidFill>
                  <a:srgbClr val="0070C0"/>
                </a:solidFill>
              </a:rPr>
              <a:t> I</a:t>
            </a:r>
            <a:r>
              <a:rPr lang="fr-FR" sz="2400" b="1" dirty="0">
                <a:solidFill>
                  <a:srgbClr val="0070C0"/>
                </a:solidFill>
              </a:rPr>
              <a:t>NTRODUCTIVE.....</a:t>
            </a:r>
            <a:endParaRPr lang="fr-FR" sz="2400" b="1" dirty="0">
              <a:solidFill>
                <a:srgbClr val="0070C0"/>
              </a:solidFill>
              <a:cs typeface="Calibri"/>
            </a:endParaRPr>
          </a:p>
        </p:txBody>
      </p:sp>
      <p:sp>
        <p:nvSpPr>
          <p:cNvPr id="7" name="ZoneTexte 6">
            <a:extLst>
              <a:ext uri="{FF2B5EF4-FFF2-40B4-BE49-F238E27FC236}">
                <a16:creationId xmlns:a16="http://schemas.microsoft.com/office/drawing/2014/main" id="{3ADAB11F-BB88-43E6-92A9-FBE129BC4EA3}"/>
              </a:ext>
            </a:extLst>
          </p:cNvPr>
          <p:cNvSpPr txBox="1"/>
          <p:nvPr/>
        </p:nvSpPr>
        <p:spPr>
          <a:xfrm>
            <a:off x="709816" y="2088532"/>
            <a:ext cx="7991214" cy="57861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2000">
              <a:cs typeface="Calibri"/>
            </a:endParaRPr>
          </a:p>
          <a:p>
            <a:r>
              <a:rPr lang="fr-FR" sz="2000" b="1" i="1">
                <a:cs typeface="Calibri"/>
              </a:rPr>
              <a:t>Un atelier centré sur la pratique expérimentale pour :</a:t>
            </a:r>
          </a:p>
          <a:p>
            <a:endParaRPr lang="fr-FR" sz="2000" b="1" i="1">
              <a:cs typeface="Calibri"/>
            </a:endParaRPr>
          </a:p>
          <a:p>
            <a:r>
              <a:rPr lang="fr-FR" sz="2000" dirty="0">
                <a:cs typeface="Calibri"/>
              </a:rPr>
              <a:t>- Présenter quelques nouvelles activités adaptées aux nouveaux contenus</a:t>
            </a:r>
          </a:p>
          <a:p>
            <a:r>
              <a:rPr lang="fr-FR" sz="2000" i="1">
                <a:cs typeface="Calibri"/>
              </a:rPr>
              <a:t>(et proposées au PAF pour les enseignants ET le personnel de laboratoire)</a:t>
            </a:r>
          </a:p>
          <a:p>
            <a:endParaRPr lang="fr-FR" sz="2000">
              <a:cs typeface="Calibri"/>
            </a:endParaRPr>
          </a:p>
          <a:p>
            <a:r>
              <a:rPr lang="fr-FR" sz="2000" dirty="0">
                <a:cs typeface="Calibri"/>
              </a:rPr>
              <a:t>- Cibler quelques activités pratiques déjà maîtrisées à réinvestir</a:t>
            </a:r>
          </a:p>
          <a:p>
            <a:endParaRPr lang="fr-FR" sz="2000">
              <a:cs typeface="Calibri"/>
            </a:endParaRPr>
          </a:p>
          <a:p>
            <a:r>
              <a:rPr lang="fr-FR" sz="2000" dirty="0">
                <a:cs typeface="Calibri"/>
              </a:rPr>
              <a:t>- Consulter quelques documents annexes ( vidéos, sites...) disponibles sur : </a:t>
            </a:r>
          </a:p>
          <a:p>
            <a:endParaRPr lang="fr-FR" sz="2000">
              <a:cs typeface="Calibri"/>
            </a:endParaRPr>
          </a:p>
          <a:p>
            <a:r>
              <a:rPr lang="fr-FR" sz="2000" dirty="0">
                <a:cs typeface="Calibri"/>
              </a:rPr>
              <a:t>                           </a:t>
            </a:r>
            <a:r>
              <a:rPr lang="fr-FR" sz="2000" dirty="0">
                <a:solidFill>
                  <a:schemeClr val="accent3">
                    <a:lumMod val="50000"/>
                  </a:schemeClr>
                </a:solidFill>
                <a:cs typeface="Calibri"/>
              </a:rPr>
              <a:t> </a:t>
            </a:r>
            <a:r>
              <a:rPr lang="fr-FR" sz="2000" b="1" i="1" dirty="0">
                <a:solidFill>
                  <a:schemeClr val="accent3">
                    <a:lumMod val="50000"/>
                  </a:schemeClr>
                </a:solidFill>
                <a:cs typeface="Calibri"/>
                <a:hlinkClick r:id="rId3"/>
              </a:rPr>
              <a:t>http://wke.lt/w/s/aaJ9c</a:t>
            </a:r>
            <a:endParaRPr lang="fr-FR" b="1" i="1" dirty="0">
              <a:solidFill>
                <a:schemeClr val="accent3">
                  <a:lumMod val="50000"/>
                </a:schemeClr>
              </a:solidFill>
              <a:cs typeface="Calibri"/>
            </a:endParaRPr>
          </a:p>
          <a:p>
            <a:endParaRPr lang="fr-FR" sz="2000" b="1" i="1">
              <a:solidFill>
                <a:schemeClr val="accent3">
                  <a:lumMod val="50000"/>
                </a:schemeClr>
              </a:solidFill>
              <a:cs typeface="Calibri"/>
            </a:endParaRPr>
          </a:p>
          <a:p>
            <a:endParaRPr lang="fr-FR" sz="2000">
              <a:cs typeface="Calibri"/>
            </a:endParaRPr>
          </a:p>
          <a:p>
            <a:endParaRPr lang="fr-FR" sz="2000">
              <a:cs typeface="Calibri"/>
            </a:endParaRPr>
          </a:p>
          <a:p>
            <a:endParaRPr lang="fr-FR">
              <a:cs typeface="Calibri"/>
            </a:endParaRPr>
          </a:p>
          <a:p>
            <a:endParaRPr lang="fr-FR">
              <a:cs typeface="Calibri"/>
            </a:endParaRPr>
          </a:p>
          <a:p>
            <a:endParaRPr lang="fr-FR">
              <a:cs typeface="Calibri"/>
            </a:endParaRPr>
          </a:p>
          <a:p>
            <a:endParaRPr lang="fr-FR">
              <a:cs typeface="Calibri"/>
            </a:endParaRPr>
          </a:p>
          <a:p>
            <a:endParaRPr lang="fr-FR">
              <a:cs typeface="Calibri"/>
            </a:endParaRPr>
          </a:p>
        </p:txBody>
      </p:sp>
      <p:pic>
        <p:nvPicPr>
          <p:cNvPr id="3" name="Image 4" descr="Une image contenant capture d’écran&#10;&#10;Description générée avec un niveau de confiance très élevé">
            <a:extLst>
              <a:ext uri="{FF2B5EF4-FFF2-40B4-BE49-F238E27FC236}">
                <a16:creationId xmlns:a16="http://schemas.microsoft.com/office/drawing/2014/main" id="{0FABC130-FB21-45DA-B78D-C646C2FE01A7}"/>
              </a:ext>
            </a:extLst>
          </p:cNvPr>
          <p:cNvPicPr>
            <a:picLocks noChangeAspect="1"/>
          </p:cNvPicPr>
          <p:nvPr/>
        </p:nvPicPr>
        <p:blipFill rotWithShape="1">
          <a:blip r:embed="rId4"/>
          <a:srcRect l="32039" t="9770" r="31392" b="33908"/>
          <a:stretch/>
        </p:blipFill>
        <p:spPr>
          <a:xfrm>
            <a:off x="709816" y="4925685"/>
            <a:ext cx="1581351" cy="1367192"/>
          </a:xfrm>
          <a:prstGeom prst="rect">
            <a:avLst/>
          </a:prstGeom>
        </p:spPr>
      </p:pic>
    </p:spTree>
    <p:extLst>
      <p:ext uri="{BB962C8B-B14F-4D97-AF65-F5344CB8AC3E}">
        <p14:creationId xmlns:p14="http://schemas.microsoft.com/office/powerpoint/2010/main" val="2365223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intérieur, bouteille, photo&#10;&#10;Description générée avec un niveau de confiance très élevé">
            <a:extLst>
              <a:ext uri="{FF2B5EF4-FFF2-40B4-BE49-F238E27FC236}">
                <a16:creationId xmlns:a16="http://schemas.microsoft.com/office/drawing/2014/main" id="{EAEB95A3-43BD-4593-8813-17B9B64C9C6A}"/>
              </a:ext>
            </a:extLst>
          </p:cNvPr>
          <p:cNvPicPr>
            <a:picLocks noChangeAspect="1"/>
          </p:cNvPicPr>
          <p:nvPr/>
        </p:nvPicPr>
        <p:blipFill>
          <a:blip r:embed="rId2"/>
          <a:stretch>
            <a:fillRect/>
          </a:stretch>
        </p:blipFill>
        <p:spPr>
          <a:xfrm>
            <a:off x="144204" y="1204732"/>
            <a:ext cx="8515091" cy="1786129"/>
          </a:xfrm>
          <a:prstGeom prst="rect">
            <a:avLst/>
          </a:prstGeom>
        </p:spPr>
      </p:pic>
      <p:sp>
        <p:nvSpPr>
          <p:cNvPr id="4" name="ZoneTexte 3">
            <a:extLst>
              <a:ext uri="{FF2B5EF4-FFF2-40B4-BE49-F238E27FC236}">
                <a16:creationId xmlns:a16="http://schemas.microsoft.com/office/drawing/2014/main" id="{387CF29C-3CC3-4B46-BB7C-93897BC0FF74}"/>
              </a:ext>
            </a:extLst>
          </p:cNvPr>
          <p:cNvSpPr txBox="1"/>
          <p:nvPr/>
        </p:nvSpPr>
        <p:spPr>
          <a:xfrm>
            <a:off x="992361" y="4494312"/>
            <a:ext cx="8235806"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3"/>
              </a:rPr>
              <a:t>https://www2.ac-lyon.fr/enseigne/biologie/spip.php?article367</a:t>
            </a:r>
          </a:p>
          <a:p>
            <a:endParaRPr lang="en-US" dirty="0">
              <a:cs typeface="Calibri"/>
            </a:endParaRPr>
          </a:p>
        </p:txBody>
      </p:sp>
      <p:pic>
        <p:nvPicPr>
          <p:cNvPr id="5" name="Image 5" descr="Une image contenant mur, intérieur, orange&#10;&#10;Description générée avec un niveau de confiance élevé">
            <a:extLst>
              <a:ext uri="{FF2B5EF4-FFF2-40B4-BE49-F238E27FC236}">
                <a16:creationId xmlns:a16="http://schemas.microsoft.com/office/drawing/2014/main" id="{E9F573FA-3881-4CE0-A51E-68A6DC7051B3}"/>
              </a:ext>
            </a:extLst>
          </p:cNvPr>
          <p:cNvPicPr>
            <a:picLocks noChangeAspect="1"/>
          </p:cNvPicPr>
          <p:nvPr/>
        </p:nvPicPr>
        <p:blipFill>
          <a:blip r:embed="rId4"/>
          <a:stretch>
            <a:fillRect/>
          </a:stretch>
        </p:blipFill>
        <p:spPr>
          <a:xfrm>
            <a:off x="147302" y="3242030"/>
            <a:ext cx="8794376" cy="820096"/>
          </a:xfrm>
          <a:prstGeom prst="rect">
            <a:avLst/>
          </a:prstGeom>
        </p:spPr>
      </p:pic>
    </p:spTree>
    <p:extLst>
      <p:ext uri="{BB962C8B-B14F-4D97-AF65-F5344CB8AC3E}">
        <p14:creationId xmlns:p14="http://schemas.microsoft.com/office/powerpoint/2010/main" val="3095071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texte, carte&#10;&#10;Description générée avec un niveau de confiance très élevé">
            <a:extLst>
              <a:ext uri="{FF2B5EF4-FFF2-40B4-BE49-F238E27FC236}">
                <a16:creationId xmlns:a16="http://schemas.microsoft.com/office/drawing/2014/main" id="{B4D917E7-3AE8-4518-BB75-A9B60104A71D}"/>
              </a:ext>
            </a:extLst>
          </p:cNvPr>
          <p:cNvPicPr>
            <a:picLocks noChangeAspect="1"/>
          </p:cNvPicPr>
          <p:nvPr/>
        </p:nvPicPr>
        <p:blipFill>
          <a:blip r:embed="rId2"/>
          <a:stretch>
            <a:fillRect/>
          </a:stretch>
        </p:blipFill>
        <p:spPr>
          <a:xfrm>
            <a:off x="728210" y="545938"/>
            <a:ext cx="7904801" cy="59316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2530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hromosome 7 (human)"/>
          <p:cNvPicPr>
            <a:picLocks noChangeAspect="1" noChangeArrowheads="1"/>
          </p:cNvPicPr>
          <p:nvPr/>
        </p:nvPicPr>
        <p:blipFill>
          <a:blip r:embed="rId2"/>
          <a:srcRect/>
          <a:stretch>
            <a:fillRect/>
          </a:stretch>
        </p:blipFill>
        <p:spPr bwMode="auto">
          <a:xfrm rot="5400000">
            <a:off x="4118385" y="2973416"/>
            <a:ext cx="5460682" cy="1048451"/>
          </a:xfrm>
          <a:prstGeom prst="rect">
            <a:avLst/>
          </a:prstGeom>
          <a:noFill/>
        </p:spPr>
      </p:pic>
      <p:pic>
        <p:nvPicPr>
          <p:cNvPr id="7172" name="Picture 4" descr="Chromosome 7 (human)"/>
          <p:cNvPicPr>
            <a:picLocks noChangeAspect="1" noChangeArrowheads="1"/>
          </p:cNvPicPr>
          <p:nvPr/>
        </p:nvPicPr>
        <p:blipFill>
          <a:blip r:embed="rId3"/>
          <a:srcRect r="4219"/>
          <a:stretch>
            <a:fillRect/>
          </a:stretch>
        </p:blipFill>
        <p:spPr bwMode="auto">
          <a:xfrm>
            <a:off x="925595" y="914405"/>
            <a:ext cx="4762936" cy="1982799"/>
          </a:xfrm>
          <a:prstGeom prst="rect">
            <a:avLst/>
          </a:prstGeom>
          <a:noFill/>
        </p:spPr>
      </p:pic>
      <p:sp>
        <p:nvSpPr>
          <p:cNvPr id="6" name="Rectangle 5"/>
          <p:cNvSpPr/>
          <p:nvPr/>
        </p:nvSpPr>
        <p:spPr>
          <a:xfrm>
            <a:off x="925595" y="3253339"/>
            <a:ext cx="4762936" cy="2031325"/>
          </a:xfrm>
          <a:prstGeom prst="rect">
            <a:avLst/>
          </a:prstGeom>
        </p:spPr>
        <p:txBody>
          <a:bodyPr wrap="square">
            <a:spAutoFit/>
          </a:bodyPr>
          <a:lstStyle/>
          <a:p>
            <a:pPr algn="just"/>
            <a:r>
              <a:rPr lang="fr-FR"/>
              <a:t>« </a:t>
            </a:r>
            <a:r>
              <a:rPr lang="fr-FR" i="1"/>
              <a:t>Taste </a:t>
            </a:r>
            <a:r>
              <a:rPr lang="fr-FR" i="1" err="1"/>
              <a:t>receptor</a:t>
            </a:r>
            <a:r>
              <a:rPr lang="fr-FR" i="1"/>
              <a:t> 2 </a:t>
            </a:r>
            <a:r>
              <a:rPr lang="fr-FR" i="1" err="1"/>
              <a:t>member</a:t>
            </a:r>
            <a:r>
              <a:rPr lang="fr-FR" i="1"/>
              <a:t> 38</a:t>
            </a:r>
            <a:r>
              <a:rPr lang="fr-FR"/>
              <a:t> » est un </a:t>
            </a:r>
            <a:r>
              <a:rPr lang="fr-FR" b="1"/>
              <a:t>récepteur du goût amer </a:t>
            </a:r>
            <a:r>
              <a:rPr lang="fr-FR"/>
              <a:t>chez l’Homme.</a:t>
            </a:r>
          </a:p>
          <a:p>
            <a:pPr algn="just"/>
            <a:endParaRPr lang="fr-FR"/>
          </a:p>
          <a:p>
            <a:pPr algn="just"/>
            <a:r>
              <a:rPr lang="fr-FR"/>
              <a:t>Ce récepteur est sensible au PTC.</a:t>
            </a:r>
          </a:p>
          <a:p>
            <a:pPr algn="just"/>
            <a:endParaRPr lang="fr-FR"/>
          </a:p>
          <a:p>
            <a:pPr algn="just"/>
            <a:r>
              <a:rPr lang="fr-FR"/>
              <a:t>Ce récepteur est codé par le </a:t>
            </a:r>
            <a:r>
              <a:rPr lang="fr-FR" b="1"/>
              <a:t>gène TAS2R38 </a:t>
            </a:r>
            <a:r>
              <a:rPr lang="fr-FR"/>
              <a:t>porté par le </a:t>
            </a:r>
            <a:r>
              <a:rPr lang="fr-FR" b="1"/>
              <a:t>chromosome 7</a:t>
            </a:r>
            <a:r>
              <a:rPr lang="fr-FR"/>
              <a:t>.</a:t>
            </a:r>
          </a:p>
        </p:txBody>
      </p:sp>
      <p:sp>
        <p:nvSpPr>
          <p:cNvPr id="7" name="ZoneTexte 6"/>
          <p:cNvSpPr txBox="1"/>
          <p:nvPr/>
        </p:nvSpPr>
        <p:spPr>
          <a:xfrm>
            <a:off x="2156059" y="914405"/>
            <a:ext cx="3301465" cy="369332"/>
          </a:xfrm>
          <a:prstGeom prst="rect">
            <a:avLst/>
          </a:prstGeom>
          <a:noFill/>
        </p:spPr>
        <p:txBody>
          <a:bodyPr wrap="square" rtlCol="0">
            <a:spAutoFit/>
          </a:bodyPr>
          <a:lstStyle/>
          <a:p>
            <a:r>
              <a:rPr lang="fr-FR"/>
              <a:t>Les chromosomes humains</a:t>
            </a:r>
          </a:p>
        </p:txBody>
      </p:sp>
      <p:sp>
        <p:nvSpPr>
          <p:cNvPr id="8" name="Rectangle 7"/>
          <p:cNvSpPr/>
          <p:nvPr/>
        </p:nvSpPr>
        <p:spPr>
          <a:xfrm>
            <a:off x="6612556" y="5399771"/>
            <a:ext cx="760396" cy="269507"/>
          </a:xfrm>
          <a:prstGeom prst="rect">
            <a:avLst/>
          </a:prstGeom>
          <a:solidFill>
            <a:srgbClr val="C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7353702" y="5299246"/>
            <a:ext cx="1155031" cy="507831"/>
          </a:xfrm>
          <a:prstGeom prst="rect">
            <a:avLst/>
          </a:prstGeom>
          <a:noFill/>
        </p:spPr>
        <p:txBody>
          <a:bodyPr wrap="square" rtlCol="0">
            <a:spAutoFit/>
          </a:bodyPr>
          <a:lstStyle/>
          <a:p>
            <a:pPr algn="just"/>
            <a:r>
              <a:rPr lang="fr-FR" sz="900">
                <a:solidFill>
                  <a:srgbClr val="FF0000"/>
                </a:solidFill>
              </a:rPr>
              <a:t>Localisation du gène TAS2R38 sur le chromosome 7</a:t>
            </a:r>
          </a:p>
        </p:txBody>
      </p:sp>
      <p:sp>
        <p:nvSpPr>
          <p:cNvPr id="10" name="Rectangle 9"/>
          <p:cNvSpPr/>
          <p:nvPr/>
        </p:nvSpPr>
        <p:spPr>
          <a:xfrm>
            <a:off x="-19250" y="6584918"/>
            <a:ext cx="3465094" cy="430887"/>
          </a:xfrm>
          <a:prstGeom prst="rect">
            <a:avLst/>
          </a:prstGeom>
        </p:spPr>
        <p:txBody>
          <a:bodyPr wrap="square">
            <a:spAutoFit/>
          </a:bodyPr>
          <a:lstStyle/>
          <a:p>
            <a:r>
              <a:rPr lang="fr-FR" sz="1100" i="1"/>
              <a:t>Source : </a:t>
            </a:r>
            <a:r>
              <a:rPr lang="fr-FR" sz="1100" i="1">
                <a:hlinkClick r:id="rId4"/>
              </a:rPr>
              <a:t>https://en.wikipedia.org/wiki/TAS2R38</a:t>
            </a:r>
            <a:endParaRPr lang="fr-FR" sz="1100" i="1"/>
          </a:p>
          <a:p>
            <a:endParaRPr lang="fr-FR" sz="1100" i="1"/>
          </a:p>
        </p:txBody>
      </p:sp>
    </p:spTree>
    <p:extLst>
      <p:ext uri="{BB962C8B-B14F-4D97-AF65-F5344CB8AC3E}">
        <p14:creationId xmlns:p14="http://schemas.microsoft.com/office/powerpoint/2010/main" val="3246395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04223" y="487316"/>
            <a:ext cx="6134564" cy="1846659"/>
          </a:xfrm>
          <a:prstGeom prst="rect">
            <a:avLst/>
          </a:prstGeom>
        </p:spPr>
        <p:txBody>
          <a:bodyPr wrap="square">
            <a:spAutoFit/>
          </a:bodyPr>
          <a:lstStyle/>
          <a:p>
            <a:r>
              <a:rPr lang="fr-FR" sz="1600"/>
              <a:t>Le gène TAS2R38 existe sous plusieurs versions (ou allèles) :</a:t>
            </a:r>
          </a:p>
          <a:p>
            <a:pPr>
              <a:buFontTx/>
              <a:buChar char="-"/>
            </a:pPr>
            <a:r>
              <a:rPr lang="fr-FR" sz="1600"/>
              <a:t> </a:t>
            </a:r>
            <a:r>
              <a:rPr lang="fr-FR" sz="1600" b="1"/>
              <a:t>l’allèle AVI (souvent appelé « </a:t>
            </a:r>
            <a:r>
              <a:rPr lang="fr-FR" sz="1600" b="1" err="1"/>
              <a:t>nontaster</a:t>
            </a:r>
            <a:r>
              <a:rPr lang="fr-FR" sz="1600" b="1"/>
              <a:t> » = « non sensible »).</a:t>
            </a:r>
          </a:p>
          <a:p>
            <a:pPr>
              <a:buFontTx/>
              <a:buChar char="-"/>
            </a:pPr>
            <a:r>
              <a:rPr lang="fr-FR" sz="1600" b="1"/>
              <a:t> l’allèle PAV (souvent appelé « taster » = « sensible »).</a:t>
            </a:r>
          </a:p>
          <a:p>
            <a:pPr>
              <a:buFontTx/>
              <a:buChar char="-"/>
            </a:pPr>
            <a:endParaRPr lang="fr-FR" sz="1600"/>
          </a:p>
          <a:p>
            <a:r>
              <a:rPr lang="fr-FR" sz="1600"/>
              <a:t>Dans une population humaine on peut donc trouver trois types d’individus concernant le gène TAS2R38.</a:t>
            </a:r>
          </a:p>
          <a:p>
            <a:endParaRPr lang="fr-FR"/>
          </a:p>
        </p:txBody>
      </p:sp>
      <p:pic>
        <p:nvPicPr>
          <p:cNvPr id="8" name="Picture 2" descr="Chromosome 7 (human)"/>
          <p:cNvPicPr>
            <a:picLocks noChangeAspect="1" noChangeArrowheads="1"/>
          </p:cNvPicPr>
          <p:nvPr/>
        </p:nvPicPr>
        <p:blipFill>
          <a:blip r:embed="rId2"/>
          <a:srcRect/>
          <a:stretch>
            <a:fillRect/>
          </a:stretch>
        </p:blipFill>
        <p:spPr bwMode="auto">
          <a:xfrm rot="5400000">
            <a:off x="-240851" y="3866152"/>
            <a:ext cx="3090145" cy="593308"/>
          </a:xfrm>
          <a:prstGeom prst="rect">
            <a:avLst/>
          </a:prstGeom>
          <a:noFill/>
        </p:spPr>
      </p:pic>
      <p:sp>
        <p:nvSpPr>
          <p:cNvPr id="9" name="Rectangle 8"/>
          <p:cNvSpPr/>
          <p:nvPr/>
        </p:nvSpPr>
        <p:spPr>
          <a:xfrm>
            <a:off x="1195991" y="4996663"/>
            <a:ext cx="404886" cy="152511"/>
          </a:xfrm>
          <a:prstGeom prst="rect">
            <a:avLst/>
          </a:prstGeom>
          <a:solidFill>
            <a:srgbClr val="C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1552752" y="4948538"/>
            <a:ext cx="391552" cy="230832"/>
          </a:xfrm>
          <a:prstGeom prst="rect">
            <a:avLst/>
          </a:prstGeom>
          <a:noFill/>
        </p:spPr>
        <p:txBody>
          <a:bodyPr wrap="square" rtlCol="0">
            <a:spAutoFit/>
          </a:bodyPr>
          <a:lstStyle/>
          <a:p>
            <a:pPr algn="just"/>
            <a:r>
              <a:rPr lang="fr-FR" sz="900" b="1">
                <a:solidFill>
                  <a:srgbClr val="FF0000"/>
                </a:solidFill>
              </a:rPr>
              <a:t>AVI</a:t>
            </a:r>
          </a:p>
        </p:txBody>
      </p:sp>
      <p:pic>
        <p:nvPicPr>
          <p:cNvPr id="11" name="Picture 2" descr="Chromosome 7 (human)"/>
          <p:cNvPicPr>
            <a:picLocks noChangeAspect="1" noChangeArrowheads="1"/>
          </p:cNvPicPr>
          <p:nvPr/>
        </p:nvPicPr>
        <p:blipFill>
          <a:blip r:embed="rId2"/>
          <a:srcRect/>
          <a:stretch>
            <a:fillRect/>
          </a:stretch>
        </p:blipFill>
        <p:spPr bwMode="auto">
          <a:xfrm rot="5400000">
            <a:off x="631583" y="3866152"/>
            <a:ext cx="3090145" cy="593308"/>
          </a:xfrm>
          <a:prstGeom prst="rect">
            <a:avLst/>
          </a:prstGeom>
          <a:noFill/>
        </p:spPr>
      </p:pic>
      <p:sp>
        <p:nvSpPr>
          <p:cNvPr id="12" name="Rectangle 11"/>
          <p:cNvSpPr/>
          <p:nvPr/>
        </p:nvSpPr>
        <p:spPr>
          <a:xfrm>
            <a:off x="2068425" y="4996663"/>
            <a:ext cx="404886" cy="152511"/>
          </a:xfrm>
          <a:prstGeom prst="rect">
            <a:avLst/>
          </a:prstGeom>
          <a:solidFill>
            <a:srgbClr val="C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2425186" y="4948538"/>
            <a:ext cx="391552" cy="230832"/>
          </a:xfrm>
          <a:prstGeom prst="rect">
            <a:avLst/>
          </a:prstGeom>
          <a:noFill/>
        </p:spPr>
        <p:txBody>
          <a:bodyPr wrap="square" rtlCol="0">
            <a:spAutoFit/>
          </a:bodyPr>
          <a:lstStyle/>
          <a:p>
            <a:pPr algn="just"/>
            <a:r>
              <a:rPr lang="fr-FR" sz="900" b="1">
                <a:solidFill>
                  <a:srgbClr val="FF0000"/>
                </a:solidFill>
              </a:rPr>
              <a:t>AVI</a:t>
            </a:r>
          </a:p>
        </p:txBody>
      </p:sp>
      <p:pic>
        <p:nvPicPr>
          <p:cNvPr id="14" name="Picture 2" descr="Chromosome 7 (human)"/>
          <p:cNvPicPr>
            <a:picLocks noChangeAspect="1" noChangeArrowheads="1"/>
          </p:cNvPicPr>
          <p:nvPr/>
        </p:nvPicPr>
        <p:blipFill>
          <a:blip r:embed="rId2"/>
          <a:srcRect/>
          <a:stretch>
            <a:fillRect/>
          </a:stretch>
        </p:blipFill>
        <p:spPr bwMode="auto">
          <a:xfrm rot="5400000">
            <a:off x="2074150" y="3866153"/>
            <a:ext cx="3090145" cy="593308"/>
          </a:xfrm>
          <a:prstGeom prst="rect">
            <a:avLst/>
          </a:prstGeom>
          <a:noFill/>
        </p:spPr>
      </p:pic>
      <p:sp>
        <p:nvSpPr>
          <p:cNvPr id="15" name="Rectangle 14"/>
          <p:cNvSpPr/>
          <p:nvPr/>
        </p:nvSpPr>
        <p:spPr>
          <a:xfrm>
            <a:off x="3510992" y="4996664"/>
            <a:ext cx="404886" cy="152511"/>
          </a:xfrm>
          <a:prstGeom prst="rect">
            <a:avLst/>
          </a:prstGeom>
          <a:solidFill>
            <a:srgbClr val="C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3867752" y="4948539"/>
            <a:ext cx="579975" cy="230832"/>
          </a:xfrm>
          <a:prstGeom prst="rect">
            <a:avLst/>
          </a:prstGeom>
          <a:noFill/>
        </p:spPr>
        <p:txBody>
          <a:bodyPr wrap="square" rtlCol="0">
            <a:spAutoFit/>
          </a:bodyPr>
          <a:lstStyle/>
          <a:p>
            <a:pPr algn="just"/>
            <a:r>
              <a:rPr lang="fr-FR" sz="900" b="1">
                <a:solidFill>
                  <a:srgbClr val="FF0000"/>
                </a:solidFill>
              </a:rPr>
              <a:t>PAV</a:t>
            </a:r>
          </a:p>
        </p:txBody>
      </p:sp>
      <p:pic>
        <p:nvPicPr>
          <p:cNvPr id="17" name="Picture 2" descr="Chromosome 7 (human)"/>
          <p:cNvPicPr>
            <a:picLocks noChangeAspect="1" noChangeArrowheads="1"/>
          </p:cNvPicPr>
          <p:nvPr/>
        </p:nvPicPr>
        <p:blipFill>
          <a:blip r:embed="rId2"/>
          <a:srcRect/>
          <a:stretch>
            <a:fillRect/>
          </a:stretch>
        </p:blipFill>
        <p:spPr bwMode="auto">
          <a:xfrm rot="5400000">
            <a:off x="3010886" y="3866155"/>
            <a:ext cx="3090145" cy="593308"/>
          </a:xfrm>
          <a:prstGeom prst="rect">
            <a:avLst/>
          </a:prstGeom>
          <a:noFill/>
        </p:spPr>
      </p:pic>
      <p:sp>
        <p:nvSpPr>
          <p:cNvPr id="18" name="Rectangle 17"/>
          <p:cNvSpPr/>
          <p:nvPr/>
        </p:nvSpPr>
        <p:spPr>
          <a:xfrm>
            <a:off x="4447728" y="4996666"/>
            <a:ext cx="404886" cy="152511"/>
          </a:xfrm>
          <a:prstGeom prst="rect">
            <a:avLst/>
          </a:prstGeom>
          <a:solidFill>
            <a:srgbClr val="C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4804488" y="4948541"/>
            <a:ext cx="556783" cy="230832"/>
          </a:xfrm>
          <a:prstGeom prst="rect">
            <a:avLst/>
          </a:prstGeom>
          <a:noFill/>
        </p:spPr>
        <p:txBody>
          <a:bodyPr wrap="square" rtlCol="0">
            <a:spAutoFit/>
          </a:bodyPr>
          <a:lstStyle/>
          <a:p>
            <a:pPr algn="just"/>
            <a:r>
              <a:rPr lang="fr-FR" sz="900" b="1">
                <a:solidFill>
                  <a:srgbClr val="FF0000"/>
                </a:solidFill>
              </a:rPr>
              <a:t>PAV</a:t>
            </a:r>
          </a:p>
        </p:txBody>
      </p:sp>
      <p:pic>
        <p:nvPicPr>
          <p:cNvPr id="20" name="Picture 2" descr="Chromosome 7 (human)"/>
          <p:cNvPicPr>
            <a:picLocks noChangeAspect="1" noChangeArrowheads="1"/>
          </p:cNvPicPr>
          <p:nvPr/>
        </p:nvPicPr>
        <p:blipFill>
          <a:blip r:embed="rId2"/>
          <a:srcRect/>
          <a:stretch>
            <a:fillRect/>
          </a:stretch>
        </p:blipFill>
        <p:spPr bwMode="auto">
          <a:xfrm rot="5400000">
            <a:off x="4672973" y="3866156"/>
            <a:ext cx="3090145" cy="593308"/>
          </a:xfrm>
          <a:prstGeom prst="rect">
            <a:avLst/>
          </a:prstGeom>
          <a:noFill/>
        </p:spPr>
      </p:pic>
      <p:sp>
        <p:nvSpPr>
          <p:cNvPr id="21" name="Rectangle 20"/>
          <p:cNvSpPr/>
          <p:nvPr/>
        </p:nvSpPr>
        <p:spPr>
          <a:xfrm>
            <a:off x="6109815" y="4996667"/>
            <a:ext cx="404886" cy="152511"/>
          </a:xfrm>
          <a:prstGeom prst="rect">
            <a:avLst/>
          </a:prstGeom>
          <a:solidFill>
            <a:srgbClr val="C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6466576" y="4948542"/>
            <a:ext cx="391552" cy="230832"/>
          </a:xfrm>
          <a:prstGeom prst="rect">
            <a:avLst/>
          </a:prstGeom>
          <a:noFill/>
        </p:spPr>
        <p:txBody>
          <a:bodyPr wrap="square" rtlCol="0">
            <a:spAutoFit/>
          </a:bodyPr>
          <a:lstStyle/>
          <a:p>
            <a:pPr algn="just"/>
            <a:r>
              <a:rPr lang="fr-FR" sz="900" b="1">
                <a:solidFill>
                  <a:srgbClr val="FF0000"/>
                </a:solidFill>
              </a:rPr>
              <a:t>AVI</a:t>
            </a:r>
          </a:p>
        </p:txBody>
      </p:sp>
      <p:pic>
        <p:nvPicPr>
          <p:cNvPr id="23" name="Picture 2" descr="Chromosome 7 (human)"/>
          <p:cNvPicPr>
            <a:picLocks noChangeAspect="1" noChangeArrowheads="1"/>
          </p:cNvPicPr>
          <p:nvPr/>
        </p:nvPicPr>
        <p:blipFill>
          <a:blip r:embed="rId2"/>
          <a:srcRect/>
          <a:stretch>
            <a:fillRect/>
          </a:stretch>
        </p:blipFill>
        <p:spPr bwMode="auto">
          <a:xfrm rot="5400000">
            <a:off x="5568121" y="3866157"/>
            <a:ext cx="3090145" cy="593308"/>
          </a:xfrm>
          <a:prstGeom prst="rect">
            <a:avLst/>
          </a:prstGeom>
          <a:noFill/>
        </p:spPr>
      </p:pic>
      <p:sp>
        <p:nvSpPr>
          <p:cNvPr id="24" name="Rectangle 23"/>
          <p:cNvSpPr/>
          <p:nvPr/>
        </p:nvSpPr>
        <p:spPr>
          <a:xfrm>
            <a:off x="7004963" y="4996668"/>
            <a:ext cx="404886" cy="152511"/>
          </a:xfrm>
          <a:prstGeom prst="rect">
            <a:avLst/>
          </a:prstGeom>
          <a:solidFill>
            <a:srgbClr val="C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7361723" y="4958163"/>
            <a:ext cx="569493" cy="230832"/>
          </a:xfrm>
          <a:prstGeom prst="rect">
            <a:avLst/>
          </a:prstGeom>
          <a:noFill/>
        </p:spPr>
        <p:txBody>
          <a:bodyPr wrap="square" rtlCol="0">
            <a:spAutoFit/>
          </a:bodyPr>
          <a:lstStyle/>
          <a:p>
            <a:pPr algn="just"/>
            <a:r>
              <a:rPr lang="fr-FR" sz="900" b="1">
                <a:solidFill>
                  <a:srgbClr val="FF0000"/>
                </a:solidFill>
              </a:rPr>
              <a:t>PAV</a:t>
            </a:r>
          </a:p>
        </p:txBody>
      </p:sp>
      <p:sp>
        <p:nvSpPr>
          <p:cNvPr id="26" name="ZoneTexte 25"/>
          <p:cNvSpPr txBox="1"/>
          <p:nvPr/>
        </p:nvSpPr>
        <p:spPr>
          <a:xfrm>
            <a:off x="1007567" y="2355016"/>
            <a:ext cx="1539662" cy="246221"/>
          </a:xfrm>
          <a:prstGeom prst="rect">
            <a:avLst/>
          </a:prstGeom>
          <a:noFill/>
        </p:spPr>
        <p:txBody>
          <a:bodyPr wrap="square" rtlCol="0">
            <a:spAutoFit/>
          </a:bodyPr>
          <a:lstStyle/>
          <a:p>
            <a:pPr algn="ctr"/>
            <a:r>
              <a:rPr lang="fr-FR" sz="1000"/>
              <a:t>Paire de chromosomes 7</a:t>
            </a:r>
          </a:p>
        </p:txBody>
      </p:sp>
      <p:sp>
        <p:nvSpPr>
          <p:cNvPr id="27" name="ZoneTexte 26"/>
          <p:cNvSpPr txBox="1"/>
          <p:nvPr/>
        </p:nvSpPr>
        <p:spPr>
          <a:xfrm>
            <a:off x="3264826" y="2355016"/>
            <a:ext cx="1539662" cy="246221"/>
          </a:xfrm>
          <a:prstGeom prst="rect">
            <a:avLst/>
          </a:prstGeom>
          <a:noFill/>
        </p:spPr>
        <p:txBody>
          <a:bodyPr wrap="square" rtlCol="0">
            <a:spAutoFit/>
          </a:bodyPr>
          <a:lstStyle/>
          <a:p>
            <a:pPr algn="ctr"/>
            <a:r>
              <a:rPr lang="fr-FR" sz="1000"/>
              <a:t>Paire de chromosomes 7</a:t>
            </a:r>
          </a:p>
        </p:txBody>
      </p:sp>
      <p:sp>
        <p:nvSpPr>
          <p:cNvPr id="28" name="ZoneTexte 27"/>
          <p:cNvSpPr txBox="1"/>
          <p:nvPr/>
        </p:nvSpPr>
        <p:spPr>
          <a:xfrm>
            <a:off x="5870187" y="2355016"/>
            <a:ext cx="1539662" cy="246221"/>
          </a:xfrm>
          <a:prstGeom prst="rect">
            <a:avLst/>
          </a:prstGeom>
          <a:noFill/>
        </p:spPr>
        <p:txBody>
          <a:bodyPr wrap="square" rtlCol="0">
            <a:spAutoFit/>
          </a:bodyPr>
          <a:lstStyle/>
          <a:p>
            <a:pPr algn="ctr"/>
            <a:r>
              <a:rPr lang="fr-FR" sz="1000"/>
              <a:t>Paire de chromosomes 7</a:t>
            </a:r>
          </a:p>
        </p:txBody>
      </p:sp>
      <p:sp>
        <p:nvSpPr>
          <p:cNvPr id="29" name="Accolade fermante 28"/>
          <p:cNvSpPr/>
          <p:nvPr/>
        </p:nvSpPr>
        <p:spPr>
          <a:xfrm rot="5400000">
            <a:off x="1424323" y="5169085"/>
            <a:ext cx="462063" cy="153966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0" name="ZoneTexte 29"/>
          <p:cNvSpPr txBox="1"/>
          <p:nvPr/>
        </p:nvSpPr>
        <p:spPr>
          <a:xfrm>
            <a:off x="712269" y="6169948"/>
            <a:ext cx="1896177" cy="338554"/>
          </a:xfrm>
          <a:prstGeom prst="rect">
            <a:avLst/>
          </a:prstGeom>
          <a:noFill/>
        </p:spPr>
        <p:txBody>
          <a:bodyPr wrap="square" rtlCol="0">
            <a:spAutoFit/>
          </a:bodyPr>
          <a:lstStyle/>
          <a:p>
            <a:pPr algn="ctr"/>
            <a:r>
              <a:rPr lang="fr-FR" sz="1600" b="1">
                <a:solidFill>
                  <a:srgbClr val="0070C0"/>
                </a:solidFill>
              </a:rPr>
              <a:t>1</a:t>
            </a:r>
            <a:r>
              <a:rPr lang="fr-FR" sz="1600" b="1" baseline="30000">
                <a:solidFill>
                  <a:srgbClr val="0070C0"/>
                </a:solidFill>
              </a:rPr>
              <a:t>er</a:t>
            </a:r>
            <a:r>
              <a:rPr lang="fr-FR" sz="1600" b="1">
                <a:solidFill>
                  <a:srgbClr val="0070C0"/>
                </a:solidFill>
              </a:rPr>
              <a:t> type possible</a:t>
            </a:r>
          </a:p>
        </p:txBody>
      </p:sp>
      <p:sp>
        <p:nvSpPr>
          <p:cNvPr id="31" name="Accolade fermante 30"/>
          <p:cNvSpPr/>
          <p:nvPr/>
        </p:nvSpPr>
        <p:spPr>
          <a:xfrm rot="5400000">
            <a:off x="3857848" y="5177110"/>
            <a:ext cx="462063" cy="153966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ZoneTexte 31"/>
          <p:cNvSpPr txBox="1"/>
          <p:nvPr/>
        </p:nvSpPr>
        <p:spPr>
          <a:xfrm>
            <a:off x="3145794" y="6177973"/>
            <a:ext cx="1896177" cy="338554"/>
          </a:xfrm>
          <a:prstGeom prst="rect">
            <a:avLst/>
          </a:prstGeom>
          <a:noFill/>
        </p:spPr>
        <p:txBody>
          <a:bodyPr wrap="square" rtlCol="0">
            <a:spAutoFit/>
          </a:bodyPr>
          <a:lstStyle/>
          <a:p>
            <a:pPr algn="ctr"/>
            <a:r>
              <a:rPr lang="fr-FR" sz="1600" b="1">
                <a:solidFill>
                  <a:srgbClr val="0070C0"/>
                </a:solidFill>
              </a:rPr>
              <a:t>2</a:t>
            </a:r>
            <a:r>
              <a:rPr lang="fr-FR" sz="1600" b="1" baseline="30000">
                <a:solidFill>
                  <a:srgbClr val="0070C0"/>
                </a:solidFill>
              </a:rPr>
              <a:t>nd</a:t>
            </a:r>
            <a:r>
              <a:rPr lang="fr-FR" sz="1600" b="1">
                <a:solidFill>
                  <a:srgbClr val="0070C0"/>
                </a:solidFill>
              </a:rPr>
              <a:t>  type possible</a:t>
            </a:r>
          </a:p>
        </p:txBody>
      </p:sp>
      <p:sp>
        <p:nvSpPr>
          <p:cNvPr id="33" name="Accolade fermante 32"/>
          <p:cNvSpPr/>
          <p:nvPr/>
        </p:nvSpPr>
        <p:spPr>
          <a:xfrm rot="5400000">
            <a:off x="6360860" y="5177111"/>
            <a:ext cx="462063" cy="153966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4" name="ZoneTexte 33"/>
          <p:cNvSpPr txBox="1"/>
          <p:nvPr/>
        </p:nvSpPr>
        <p:spPr>
          <a:xfrm>
            <a:off x="5648806" y="6177974"/>
            <a:ext cx="1896177" cy="338554"/>
          </a:xfrm>
          <a:prstGeom prst="rect">
            <a:avLst/>
          </a:prstGeom>
          <a:noFill/>
        </p:spPr>
        <p:txBody>
          <a:bodyPr wrap="square" rtlCol="0">
            <a:spAutoFit/>
          </a:bodyPr>
          <a:lstStyle/>
          <a:p>
            <a:pPr algn="ctr"/>
            <a:r>
              <a:rPr lang="fr-FR" sz="1600" b="1">
                <a:solidFill>
                  <a:srgbClr val="0070C0"/>
                </a:solidFill>
              </a:rPr>
              <a:t>3</a:t>
            </a:r>
            <a:r>
              <a:rPr lang="fr-FR" sz="1600" b="1" baseline="30000">
                <a:solidFill>
                  <a:srgbClr val="0070C0"/>
                </a:solidFill>
              </a:rPr>
              <a:t>ème</a:t>
            </a:r>
            <a:r>
              <a:rPr lang="fr-FR" sz="1600" b="1">
                <a:solidFill>
                  <a:srgbClr val="0070C0"/>
                </a:solidFill>
              </a:rPr>
              <a:t> type possible</a:t>
            </a:r>
          </a:p>
        </p:txBody>
      </p:sp>
      <p:sp>
        <p:nvSpPr>
          <p:cNvPr id="35" name="Rectangle 34"/>
          <p:cNvSpPr/>
          <p:nvPr/>
        </p:nvSpPr>
        <p:spPr>
          <a:xfrm>
            <a:off x="-50352" y="6657945"/>
            <a:ext cx="3465094" cy="400110"/>
          </a:xfrm>
          <a:prstGeom prst="rect">
            <a:avLst/>
          </a:prstGeom>
        </p:spPr>
        <p:txBody>
          <a:bodyPr wrap="square">
            <a:spAutoFit/>
          </a:bodyPr>
          <a:lstStyle/>
          <a:p>
            <a:r>
              <a:rPr lang="fr-FR" sz="900" i="1" dirty="0"/>
              <a:t>Source : </a:t>
            </a:r>
            <a:r>
              <a:rPr lang="fr-FR" sz="900" i="1" dirty="0">
                <a:hlinkClick r:id="rId3"/>
              </a:rPr>
              <a:t>https://en.wikipedia.org/wiki/TAS2R38</a:t>
            </a:r>
            <a:endParaRPr lang="fr-FR" sz="900" i="1" dirty="0"/>
          </a:p>
          <a:p>
            <a:endParaRPr lang="fr-FR" sz="1100" i="1" dirty="0"/>
          </a:p>
        </p:txBody>
      </p:sp>
    </p:spTree>
    <p:extLst>
      <p:ext uri="{BB962C8B-B14F-4D97-AF65-F5344CB8AC3E}">
        <p14:creationId xmlns:p14="http://schemas.microsoft.com/office/powerpoint/2010/main" val="1559032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403226" y="494400"/>
            <a:ext cx="8337548" cy="3949365"/>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559608" y="4677727"/>
            <a:ext cx="7312805" cy="1551201"/>
          </a:xfrm>
          <a:prstGeom prst="rect">
            <a:avLst/>
          </a:prstGeom>
          <a:noFill/>
          <a:ln w="9525">
            <a:noFill/>
            <a:miter lim="800000"/>
            <a:headEnd/>
            <a:tailEnd/>
          </a:ln>
          <a:effectLst/>
        </p:spPr>
      </p:pic>
      <p:sp>
        <p:nvSpPr>
          <p:cNvPr id="5" name="Rectangle 4"/>
          <p:cNvSpPr/>
          <p:nvPr/>
        </p:nvSpPr>
        <p:spPr>
          <a:xfrm>
            <a:off x="0" y="6627168"/>
            <a:ext cx="4572000" cy="230832"/>
          </a:xfrm>
          <a:prstGeom prst="rect">
            <a:avLst/>
          </a:prstGeom>
        </p:spPr>
        <p:txBody>
          <a:bodyPr>
            <a:spAutoFit/>
          </a:bodyPr>
          <a:lstStyle/>
          <a:p>
            <a:r>
              <a:rPr lang="fr-FR" sz="900" i="1"/>
              <a:t>https://www.bioutils.ch/protocoles/10c-la-pcr-sensibilite-au-ptc</a:t>
            </a:r>
          </a:p>
        </p:txBody>
      </p:sp>
      <p:sp>
        <p:nvSpPr>
          <p:cNvPr id="2" name="ZoneTexte 1"/>
          <p:cNvSpPr txBox="1"/>
          <p:nvPr/>
        </p:nvSpPr>
        <p:spPr>
          <a:xfrm>
            <a:off x="6533219" y="494400"/>
            <a:ext cx="1954220" cy="923330"/>
          </a:xfrm>
          <a:prstGeom prst="rect">
            <a:avLst/>
          </a:prstGeom>
          <a:noFill/>
        </p:spPr>
        <p:txBody>
          <a:bodyPr wrap="square" rtlCol="0">
            <a:spAutoFit/>
          </a:bodyPr>
          <a:lstStyle/>
          <a:p>
            <a:pPr algn="just"/>
            <a:r>
              <a:rPr lang="fr-FR" b="1"/>
              <a:t>Le résultat de l’électrophorèse</a:t>
            </a:r>
          </a:p>
          <a:p>
            <a:endParaRPr lang="fr-FR"/>
          </a:p>
        </p:txBody>
      </p:sp>
    </p:spTree>
    <p:extLst>
      <p:ext uri="{BB962C8B-B14F-4D97-AF65-F5344CB8AC3E}">
        <p14:creationId xmlns:p14="http://schemas.microsoft.com/office/powerpoint/2010/main" val="4267479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20181120_131949.jpg"/>
          <p:cNvPicPr>
            <a:picLocks noChangeAspect="1"/>
          </p:cNvPicPr>
          <p:nvPr/>
        </p:nvPicPr>
        <p:blipFill>
          <a:blip r:embed="rId2"/>
          <a:srcRect l="12674" r="13140"/>
          <a:stretch>
            <a:fillRect/>
          </a:stretch>
        </p:blipFill>
        <p:spPr>
          <a:xfrm>
            <a:off x="1405288" y="1180899"/>
            <a:ext cx="6140918" cy="4656221"/>
          </a:xfrm>
          <a:prstGeom prst="rect">
            <a:avLst/>
          </a:prstGeom>
        </p:spPr>
      </p:pic>
      <p:sp>
        <p:nvSpPr>
          <p:cNvPr id="5" name="ZoneTexte 4"/>
          <p:cNvSpPr txBox="1"/>
          <p:nvPr/>
        </p:nvSpPr>
        <p:spPr>
          <a:xfrm>
            <a:off x="1405288" y="773766"/>
            <a:ext cx="6140918" cy="276999"/>
          </a:xfrm>
          <a:prstGeom prst="rect">
            <a:avLst/>
          </a:prstGeom>
          <a:noFill/>
        </p:spPr>
        <p:txBody>
          <a:bodyPr wrap="square" rtlCol="0">
            <a:spAutoFit/>
          </a:bodyPr>
          <a:lstStyle/>
          <a:p>
            <a:pPr algn="ctr"/>
            <a:r>
              <a:rPr lang="fr-FR" sz="1200"/>
              <a:t>Un exemple de résultat d’électrophorèse observée sous lumière bleue et filtre orange</a:t>
            </a:r>
          </a:p>
        </p:txBody>
      </p:sp>
    </p:spTree>
    <p:extLst>
      <p:ext uri="{BB962C8B-B14F-4D97-AF65-F5344CB8AC3E}">
        <p14:creationId xmlns:p14="http://schemas.microsoft.com/office/powerpoint/2010/main" val="4153107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00969" y="435531"/>
            <a:ext cx="5771707" cy="1236281"/>
          </a:xfrm>
          <a:prstGeom prst="rect">
            <a:avLst/>
          </a:prstGeom>
          <a:noFill/>
          <a:ln w="9525">
            <a:noFill/>
            <a:miter lim="800000"/>
            <a:headEnd/>
            <a:tailEnd/>
          </a:ln>
          <a:effectLst/>
        </p:spPr>
      </p:pic>
      <p:sp>
        <p:nvSpPr>
          <p:cNvPr id="5" name="ZoneTexte 4"/>
          <p:cNvSpPr txBox="1"/>
          <p:nvPr/>
        </p:nvSpPr>
        <p:spPr>
          <a:xfrm>
            <a:off x="200969" y="6070816"/>
            <a:ext cx="7363326" cy="307777"/>
          </a:xfrm>
          <a:prstGeom prst="rect">
            <a:avLst/>
          </a:prstGeom>
          <a:noFill/>
        </p:spPr>
        <p:txBody>
          <a:bodyPr wrap="square" rtlCol="0">
            <a:spAutoFit/>
          </a:bodyPr>
          <a:lstStyle/>
          <a:p>
            <a:r>
              <a:rPr lang="fr-FR" sz="1400" i="1" dirty="0"/>
              <a:t>Source : </a:t>
            </a:r>
            <a:r>
              <a:rPr lang="fr-FR" sz="1400" i="1" dirty="0">
                <a:hlinkClick r:id="rId3"/>
              </a:rPr>
              <a:t>http://www2.ac-lyon.fr/enseigne/biologie/spip.php?article367</a:t>
            </a:r>
            <a:endParaRPr lang="fr-FR" sz="1400" i="1" dirty="0"/>
          </a:p>
        </p:txBody>
      </p:sp>
      <p:pic>
        <p:nvPicPr>
          <p:cNvPr id="1027" name="Picture 3"/>
          <p:cNvPicPr>
            <a:picLocks noChangeAspect="1" noChangeArrowheads="1"/>
          </p:cNvPicPr>
          <p:nvPr/>
        </p:nvPicPr>
        <p:blipFill>
          <a:blip r:embed="rId4"/>
          <a:srcRect/>
          <a:stretch>
            <a:fillRect/>
          </a:stretch>
        </p:blipFill>
        <p:spPr bwMode="auto">
          <a:xfrm>
            <a:off x="6715570" y="1053671"/>
            <a:ext cx="2590800" cy="5095875"/>
          </a:xfrm>
          <a:prstGeom prst="rect">
            <a:avLst/>
          </a:prstGeom>
          <a:noFill/>
          <a:ln w="9525">
            <a:noFill/>
            <a:miter lim="800000"/>
            <a:headEnd/>
            <a:tailEnd/>
          </a:ln>
          <a:effectLst/>
        </p:spPr>
      </p:pic>
      <p:sp>
        <p:nvSpPr>
          <p:cNvPr id="2" name="ZoneTexte 1">
            <a:extLst>
              <a:ext uri="{FF2B5EF4-FFF2-40B4-BE49-F238E27FC236}">
                <a16:creationId xmlns:a16="http://schemas.microsoft.com/office/drawing/2014/main" id="{4D541451-9382-40A8-ABC2-BAFFBCA89309}"/>
              </a:ext>
            </a:extLst>
          </p:cNvPr>
          <p:cNvSpPr txBox="1"/>
          <p:nvPr/>
        </p:nvSpPr>
        <p:spPr>
          <a:xfrm>
            <a:off x="5972676" y="3716307"/>
            <a:ext cx="2328084"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5"/>
              </a:rPr>
              <a:t>https://libmol.org/</a:t>
            </a:r>
          </a:p>
          <a:p>
            <a:endParaRPr lang="en-US" dirty="0">
              <a:cs typeface="Calibri"/>
            </a:endParaRPr>
          </a:p>
        </p:txBody>
      </p:sp>
      <p:pic>
        <p:nvPicPr>
          <p:cNvPr id="3" name="Image 3" descr="Une image contenant capture d’écran&#10;&#10;Description générée avec un niveau de confiance très élevé">
            <a:extLst>
              <a:ext uri="{FF2B5EF4-FFF2-40B4-BE49-F238E27FC236}">
                <a16:creationId xmlns:a16="http://schemas.microsoft.com/office/drawing/2014/main" id="{68747EF8-F4FF-459B-BB96-86A4343FE788}"/>
              </a:ext>
            </a:extLst>
          </p:cNvPr>
          <p:cNvPicPr>
            <a:picLocks noChangeAspect="1"/>
          </p:cNvPicPr>
          <p:nvPr/>
        </p:nvPicPr>
        <p:blipFill rotWithShape="1">
          <a:blip r:embed="rId6"/>
          <a:srcRect l="23035" t="33270" r="24112" b="1331"/>
          <a:stretch/>
        </p:blipFill>
        <p:spPr>
          <a:xfrm>
            <a:off x="366760" y="2039274"/>
            <a:ext cx="5619530" cy="3925690"/>
          </a:xfrm>
          <a:prstGeom prst="rect">
            <a:avLst/>
          </a:prstGeom>
        </p:spPr>
      </p:pic>
    </p:spTree>
    <p:extLst>
      <p:ext uri="{BB962C8B-B14F-4D97-AF65-F5344CB8AC3E}">
        <p14:creationId xmlns:p14="http://schemas.microsoft.com/office/powerpoint/2010/main" val="2446189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moniteur, équipement électronique&#10;&#10;Description générée avec un niveau de confiance très élevé">
            <a:extLst>
              <a:ext uri="{FF2B5EF4-FFF2-40B4-BE49-F238E27FC236}">
                <a16:creationId xmlns:a16="http://schemas.microsoft.com/office/drawing/2014/main" id="{8261CC39-692B-4CF6-BD69-AB59F0158205}"/>
              </a:ext>
            </a:extLst>
          </p:cNvPr>
          <p:cNvPicPr>
            <a:picLocks noChangeAspect="1"/>
          </p:cNvPicPr>
          <p:nvPr/>
        </p:nvPicPr>
        <p:blipFill>
          <a:blip r:embed="rId2"/>
          <a:stretch>
            <a:fillRect/>
          </a:stretch>
        </p:blipFill>
        <p:spPr>
          <a:xfrm>
            <a:off x="496339" y="2306459"/>
            <a:ext cx="3356950" cy="3356950"/>
          </a:xfrm>
          <a:prstGeom prst="rect">
            <a:avLst/>
          </a:prstGeom>
        </p:spPr>
      </p:pic>
      <p:sp>
        <p:nvSpPr>
          <p:cNvPr id="4" name="ZoneTexte 3">
            <a:extLst>
              <a:ext uri="{FF2B5EF4-FFF2-40B4-BE49-F238E27FC236}">
                <a16:creationId xmlns:a16="http://schemas.microsoft.com/office/drawing/2014/main" id="{35447449-584F-4EA2-A0CA-7002D860932B}"/>
              </a:ext>
            </a:extLst>
          </p:cNvPr>
          <p:cNvSpPr txBox="1"/>
          <p:nvPr/>
        </p:nvSpPr>
        <p:spPr>
          <a:xfrm>
            <a:off x="4054314" y="2755654"/>
            <a:ext cx="4940251" cy="267765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a:solidFill>
                  <a:srgbClr val="000000"/>
                </a:solidFill>
                <a:latin typeface="Roboto"/>
              </a:rPr>
              <a:t>L'émail est la partie externe de la couronne des dents. Cette substance, qui recouvre la dentine, est la plus dure et la plus minéralisée de l'organisme, mais bien qu’étant minéralisée, la mise en place de l’émail nécessite une matrice architecturale protéique. Les amélogénines sont les protéines quantitativement les plus importantes de la matrice de l’émail, elles représentent 90% du total des protéines nécessaires à la formation de l’émail. </a:t>
            </a:r>
            <a:endParaRPr lang="fr-FR"/>
          </a:p>
          <a:p>
            <a:pPr algn="just"/>
            <a:r>
              <a:rPr lang="en-US" sz="1400">
                <a:solidFill>
                  <a:srgbClr val="333333"/>
                </a:solidFill>
                <a:latin typeface="Roboto"/>
              </a:rPr>
              <a:t>- Chez la femme, les deux copies </a:t>
            </a:r>
            <a:r>
              <a:rPr lang="en-US" sz="1400" err="1">
                <a:solidFill>
                  <a:srgbClr val="333333"/>
                </a:solidFill>
                <a:latin typeface="Roboto"/>
              </a:rPr>
              <a:t>ont</a:t>
            </a:r>
            <a:r>
              <a:rPr lang="en-US" sz="1400" dirty="0">
                <a:solidFill>
                  <a:srgbClr val="333333"/>
                </a:solidFill>
                <a:latin typeface="Roboto"/>
              </a:rPr>
              <a:t> la </a:t>
            </a:r>
            <a:r>
              <a:rPr lang="en-US" sz="1400" err="1">
                <a:solidFill>
                  <a:srgbClr val="333333"/>
                </a:solidFill>
                <a:latin typeface="Roboto"/>
              </a:rPr>
              <a:t>même</a:t>
            </a:r>
            <a:r>
              <a:rPr lang="en-US" sz="1400" dirty="0">
                <a:solidFill>
                  <a:srgbClr val="333333"/>
                </a:solidFill>
                <a:latin typeface="Roboto"/>
              </a:rPr>
              <a:t> longueur (1268 </a:t>
            </a:r>
            <a:r>
              <a:rPr lang="en-US" sz="1400" err="1">
                <a:solidFill>
                  <a:srgbClr val="333333"/>
                </a:solidFill>
                <a:latin typeface="Roboto"/>
              </a:rPr>
              <a:t>paires</a:t>
            </a:r>
            <a:r>
              <a:rPr lang="en-US" sz="1400" dirty="0">
                <a:solidFill>
                  <a:srgbClr val="333333"/>
                </a:solidFill>
                <a:latin typeface="Roboto"/>
              </a:rPr>
              <a:t> de bases).</a:t>
            </a:r>
            <a:endParaRPr lang="en-US" sz="1400">
              <a:solidFill>
                <a:srgbClr val="000000"/>
              </a:solidFill>
              <a:latin typeface="Calibri"/>
              <a:cs typeface="Calibri"/>
            </a:endParaRPr>
          </a:p>
          <a:p>
            <a:pPr algn="just"/>
            <a:r>
              <a:rPr lang="en-US" sz="1400" dirty="0">
                <a:solidFill>
                  <a:srgbClr val="333333"/>
                </a:solidFill>
                <a:latin typeface="Roboto"/>
              </a:rPr>
              <a:t> Il </a:t>
            </a:r>
            <a:r>
              <a:rPr lang="en-US" sz="1400" dirty="0" err="1">
                <a:solidFill>
                  <a:srgbClr val="333333"/>
                </a:solidFill>
                <a:latin typeface="Roboto"/>
              </a:rPr>
              <a:t>s'agit</a:t>
            </a:r>
            <a:r>
              <a:rPr lang="en-US" sz="1400" dirty="0">
                <a:solidFill>
                  <a:srgbClr val="333333"/>
                </a:solidFill>
                <a:latin typeface="Roboto"/>
              </a:rPr>
              <a:t> de </a:t>
            </a:r>
            <a:r>
              <a:rPr lang="en-US" sz="1400" dirty="0" err="1">
                <a:solidFill>
                  <a:srgbClr val="333333"/>
                </a:solidFill>
                <a:latin typeface="Roboto"/>
              </a:rPr>
              <a:t>révéler</a:t>
            </a:r>
            <a:r>
              <a:rPr lang="en-US" sz="1400" dirty="0">
                <a:solidFill>
                  <a:srgbClr val="333333"/>
                </a:solidFill>
                <a:latin typeface="Roboto"/>
              </a:rPr>
              <a:t> </a:t>
            </a:r>
            <a:r>
              <a:rPr lang="en-US" sz="1400" dirty="0" err="1">
                <a:solidFill>
                  <a:srgbClr val="333333"/>
                </a:solidFill>
                <a:latin typeface="Roboto"/>
              </a:rPr>
              <a:t>cette</a:t>
            </a:r>
            <a:r>
              <a:rPr lang="en-US" sz="1400" dirty="0">
                <a:solidFill>
                  <a:srgbClr val="333333"/>
                </a:solidFill>
                <a:latin typeface="Roboto"/>
              </a:rPr>
              <a:t> </a:t>
            </a:r>
            <a:r>
              <a:rPr lang="en-US" sz="1400" dirty="0" err="1">
                <a:solidFill>
                  <a:srgbClr val="333333"/>
                </a:solidFill>
                <a:latin typeface="Roboto"/>
              </a:rPr>
              <a:t>différence</a:t>
            </a:r>
            <a:r>
              <a:rPr lang="en-US" sz="1400" dirty="0">
                <a:solidFill>
                  <a:srgbClr val="333333"/>
                </a:solidFill>
                <a:latin typeface="Roboto"/>
              </a:rPr>
              <a:t> grâce à </a:t>
            </a:r>
            <a:r>
              <a:rPr lang="en-US" sz="1400" dirty="0" err="1">
                <a:solidFill>
                  <a:srgbClr val="333333"/>
                </a:solidFill>
                <a:latin typeface="Roboto"/>
              </a:rPr>
              <a:t>une</a:t>
            </a:r>
            <a:r>
              <a:rPr lang="en-US" sz="1400" dirty="0">
                <a:solidFill>
                  <a:srgbClr val="333333"/>
                </a:solidFill>
                <a:latin typeface="Roboto"/>
              </a:rPr>
              <a:t> PCR </a:t>
            </a:r>
            <a:r>
              <a:rPr lang="en-US" sz="1400" dirty="0" err="1">
                <a:solidFill>
                  <a:srgbClr val="333333"/>
                </a:solidFill>
                <a:latin typeface="Roboto"/>
              </a:rPr>
              <a:t>suivie</a:t>
            </a:r>
            <a:r>
              <a:rPr lang="en-US" sz="1400" dirty="0">
                <a:solidFill>
                  <a:srgbClr val="333333"/>
                </a:solidFill>
                <a:latin typeface="Roboto"/>
              </a:rPr>
              <a:t> </a:t>
            </a:r>
            <a:r>
              <a:rPr lang="en-US" sz="1400" dirty="0" err="1">
                <a:solidFill>
                  <a:srgbClr val="333333"/>
                </a:solidFill>
                <a:latin typeface="Roboto"/>
              </a:rPr>
              <a:t>d'une</a:t>
            </a:r>
            <a:r>
              <a:rPr lang="en-US" sz="1400" dirty="0">
                <a:solidFill>
                  <a:srgbClr val="333333"/>
                </a:solidFill>
                <a:latin typeface="Roboto"/>
              </a:rPr>
              <a:t> </a:t>
            </a:r>
            <a:r>
              <a:rPr lang="en-US" sz="1400" dirty="0" err="1">
                <a:solidFill>
                  <a:srgbClr val="333333"/>
                </a:solidFill>
                <a:latin typeface="Roboto"/>
              </a:rPr>
              <a:t>électrophorèse</a:t>
            </a:r>
            <a:r>
              <a:rPr lang="en-US" sz="1400" dirty="0">
                <a:solidFill>
                  <a:srgbClr val="333333"/>
                </a:solidFill>
                <a:latin typeface="Roboto"/>
              </a:rPr>
              <a:t> sur gel </a:t>
            </a:r>
            <a:r>
              <a:rPr lang="en-US" sz="1400" dirty="0" err="1">
                <a:solidFill>
                  <a:srgbClr val="333333"/>
                </a:solidFill>
                <a:latin typeface="Roboto"/>
              </a:rPr>
              <a:t>d'agarose</a:t>
            </a:r>
            <a:endParaRPr lang="en-US" sz="1400">
              <a:cs typeface="Calibri"/>
            </a:endParaRPr>
          </a:p>
        </p:txBody>
      </p:sp>
      <p:sp>
        <p:nvSpPr>
          <p:cNvPr id="5" name="ZoneTexte 4">
            <a:extLst>
              <a:ext uri="{FF2B5EF4-FFF2-40B4-BE49-F238E27FC236}">
                <a16:creationId xmlns:a16="http://schemas.microsoft.com/office/drawing/2014/main" id="{B2F94A47-DBA9-4E17-974A-6FB6D9C0E74F}"/>
              </a:ext>
            </a:extLst>
          </p:cNvPr>
          <p:cNvSpPr txBox="1"/>
          <p:nvPr/>
        </p:nvSpPr>
        <p:spPr>
          <a:xfrm>
            <a:off x="149435" y="460758"/>
            <a:ext cx="8845128" cy="646331"/>
          </a:xfrm>
          <a:prstGeom prst="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accent3">
                    <a:lumMod val="75000"/>
                  </a:schemeClr>
                </a:solidFill>
                <a:latin typeface="Roboto"/>
              </a:rPr>
              <a:t>TP Mise en </a:t>
            </a:r>
            <a:r>
              <a:rPr lang="en-US" b="1" dirty="0" err="1">
                <a:solidFill>
                  <a:schemeClr val="accent3">
                    <a:lumMod val="75000"/>
                  </a:schemeClr>
                </a:solidFill>
                <a:latin typeface="Roboto"/>
              </a:rPr>
              <a:t>évidence</a:t>
            </a:r>
            <a:r>
              <a:rPr lang="en-US" b="1" dirty="0">
                <a:solidFill>
                  <a:schemeClr val="accent3">
                    <a:lumMod val="75000"/>
                  </a:schemeClr>
                </a:solidFill>
                <a:latin typeface="Roboto"/>
              </a:rPr>
              <a:t> de la variation </a:t>
            </a:r>
            <a:r>
              <a:rPr lang="en-US" b="1" dirty="0" err="1">
                <a:solidFill>
                  <a:schemeClr val="accent3">
                    <a:lumMod val="75000"/>
                  </a:schemeClr>
                </a:solidFill>
                <a:latin typeface="Roboto"/>
              </a:rPr>
              <a:t>allélique</a:t>
            </a:r>
            <a:r>
              <a:rPr lang="en-US" b="1" dirty="0">
                <a:solidFill>
                  <a:schemeClr val="accent3">
                    <a:lumMod val="75000"/>
                  </a:schemeClr>
                </a:solidFill>
                <a:latin typeface="Roboto"/>
              </a:rPr>
              <a:t> du </a:t>
            </a:r>
            <a:r>
              <a:rPr lang="en-US" b="1" dirty="0" err="1">
                <a:solidFill>
                  <a:schemeClr val="accent3">
                    <a:lumMod val="75000"/>
                  </a:schemeClr>
                </a:solidFill>
                <a:latin typeface="Roboto"/>
              </a:rPr>
              <a:t>gène</a:t>
            </a:r>
            <a:endParaRPr lang="en-US" b="1" dirty="0">
              <a:solidFill>
                <a:schemeClr val="accent3">
                  <a:lumMod val="75000"/>
                </a:schemeClr>
              </a:solidFill>
              <a:latin typeface="Calibri"/>
              <a:cs typeface="Calibri"/>
            </a:endParaRPr>
          </a:p>
          <a:p>
            <a:pPr algn="ctr"/>
            <a:r>
              <a:rPr lang="en-US" b="1" dirty="0">
                <a:solidFill>
                  <a:schemeClr val="accent3">
                    <a:lumMod val="75000"/>
                  </a:schemeClr>
                </a:solidFill>
                <a:latin typeface="Roboto"/>
              </a:rPr>
              <a:t> de </a:t>
            </a:r>
            <a:r>
              <a:rPr lang="en-US" b="1" dirty="0" err="1">
                <a:solidFill>
                  <a:schemeClr val="accent3">
                    <a:lumMod val="75000"/>
                  </a:schemeClr>
                </a:solidFill>
                <a:latin typeface="Roboto"/>
              </a:rPr>
              <a:t>l'amélogénine</a:t>
            </a:r>
            <a:r>
              <a:rPr lang="en-US" b="1" dirty="0">
                <a:solidFill>
                  <a:schemeClr val="accent3">
                    <a:lumMod val="75000"/>
                  </a:schemeClr>
                </a:solidFill>
                <a:latin typeface="Roboto"/>
              </a:rPr>
              <a:t> par la PCR </a:t>
            </a:r>
            <a:endParaRPr lang="en-US" b="1" dirty="0">
              <a:solidFill>
                <a:schemeClr val="accent3">
                  <a:lumMod val="75000"/>
                </a:schemeClr>
              </a:solidFill>
              <a:cs typeface="Calibri"/>
            </a:endParaRPr>
          </a:p>
        </p:txBody>
      </p:sp>
      <p:sp>
        <p:nvSpPr>
          <p:cNvPr id="6" name="ZoneTexte 5">
            <a:extLst>
              <a:ext uri="{FF2B5EF4-FFF2-40B4-BE49-F238E27FC236}">
                <a16:creationId xmlns:a16="http://schemas.microsoft.com/office/drawing/2014/main" id="{F846E8DD-7AC4-4211-9BFB-E4478AB59F76}"/>
              </a:ext>
            </a:extLst>
          </p:cNvPr>
          <p:cNvSpPr txBox="1"/>
          <p:nvPr/>
        </p:nvSpPr>
        <p:spPr>
          <a:xfrm>
            <a:off x="1056720" y="1261301"/>
            <a:ext cx="7822210"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76923C"/>
                </a:solidFill>
                <a:hlinkClick r:id="rId3"/>
              </a:rPr>
              <a:t>https://www.persee.fr/doc/bmsap_0037-8984_1996_num_8_3_2463</a:t>
            </a:r>
            <a:endParaRPr lang="fr-FR"/>
          </a:p>
          <a:p>
            <a:pPr algn="ctr"/>
            <a:r>
              <a:rPr lang="en-US" i="1" dirty="0">
                <a:solidFill>
                  <a:srgbClr val="000000"/>
                </a:solidFill>
                <a:cs typeface="Calibri"/>
              </a:rPr>
              <a:t>Une application en </a:t>
            </a:r>
            <a:r>
              <a:rPr lang="en-US" i="1" dirty="0" err="1">
                <a:solidFill>
                  <a:srgbClr val="000000"/>
                </a:solidFill>
                <a:cs typeface="Calibri"/>
              </a:rPr>
              <a:t>archéologie</a:t>
            </a:r>
            <a:r>
              <a:rPr lang="en-US" i="1" dirty="0">
                <a:solidFill>
                  <a:srgbClr val="000000"/>
                </a:solidFill>
                <a:cs typeface="Calibri"/>
              </a:rPr>
              <a:t> : </a:t>
            </a:r>
            <a:r>
              <a:rPr lang="en-US" i="1" dirty="0" err="1">
                <a:solidFill>
                  <a:srgbClr val="000000"/>
                </a:solidFill>
                <a:cs typeface="Calibri"/>
              </a:rPr>
              <a:t>détermination</a:t>
            </a:r>
            <a:r>
              <a:rPr lang="en-US" i="1" dirty="0">
                <a:solidFill>
                  <a:srgbClr val="000000"/>
                </a:solidFill>
                <a:cs typeface="Calibri"/>
              </a:rPr>
              <a:t> du </a:t>
            </a:r>
            <a:r>
              <a:rPr lang="en-US" i="1" dirty="0" err="1">
                <a:solidFill>
                  <a:srgbClr val="000000"/>
                </a:solidFill>
                <a:cs typeface="Calibri"/>
              </a:rPr>
              <a:t>sexe</a:t>
            </a:r>
            <a:r>
              <a:rPr lang="en-US" i="1" dirty="0">
                <a:solidFill>
                  <a:srgbClr val="000000"/>
                </a:solidFill>
                <a:cs typeface="Calibri"/>
              </a:rPr>
              <a:t> par Polymerase Chain Reaction à </a:t>
            </a:r>
            <a:r>
              <a:rPr lang="en-US" i="1" dirty="0" err="1">
                <a:solidFill>
                  <a:srgbClr val="000000"/>
                </a:solidFill>
                <a:cs typeface="Calibri"/>
              </a:rPr>
              <a:t>partir</a:t>
            </a:r>
            <a:r>
              <a:rPr lang="en-US" i="1" dirty="0">
                <a:solidFill>
                  <a:srgbClr val="000000"/>
                </a:solidFill>
                <a:cs typeface="Calibri"/>
              </a:rPr>
              <a:t> de </a:t>
            </a:r>
            <a:r>
              <a:rPr lang="en-US" i="1" dirty="0" err="1">
                <a:solidFill>
                  <a:srgbClr val="000000"/>
                </a:solidFill>
                <a:cs typeface="Calibri"/>
              </a:rPr>
              <a:t>restes</a:t>
            </a:r>
            <a:r>
              <a:rPr lang="en-US" i="1" dirty="0">
                <a:solidFill>
                  <a:srgbClr val="000000"/>
                </a:solidFill>
                <a:cs typeface="Calibri"/>
              </a:rPr>
              <a:t> </a:t>
            </a:r>
            <a:r>
              <a:rPr lang="en-US" i="1" dirty="0" err="1">
                <a:solidFill>
                  <a:srgbClr val="000000"/>
                </a:solidFill>
                <a:cs typeface="Calibri"/>
              </a:rPr>
              <a:t>osseux</a:t>
            </a:r>
            <a:r>
              <a:rPr lang="en-US" i="1" dirty="0">
                <a:solidFill>
                  <a:srgbClr val="000000"/>
                </a:solidFill>
                <a:cs typeface="Calibri"/>
              </a:rPr>
              <a:t> </a:t>
            </a:r>
            <a:r>
              <a:rPr lang="en-US" i="1" dirty="0" err="1">
                <a:solidFill>
                  <a:srgbClr val="000000"/>
                </a:solidFill>
                <a:cs typeface="Calibri"/>
              </a:rPr>
              <a:t>humains</a:t>
            </a:r>
            <a:r>
              <a:rPr lang="en-US" i="1" dirty="0">
                <a:solidFill>
                  <a:srgbClr val="000000"/>
                </a:solidFill>
                <a:cs typeface="Calibri"/>
              </a:rPr>
              <a:t> antiques et </a:t>
            </a:r>
            <a:r>
              <a:rPr lang="en-US" i="1" dirty="0" err="1">
                <a:solidFill>
                  <a:srgbClr val="000000"/>
                </a:solidFill>
                <a:cs typeface="Calibri"/>
              </a:rPr>
              <a:t>médiévaux</a:t>
            </a:r>
            <a:r>
              <a:rPr lang="en-US" b="1" dirty="0">
                <a:solidFill>
                  <a:srgbClr val="76923C"/>
                </a:solidFill>
                <a:cs typeface="Calibri"/>
              </a:rPr>
              <a:t> </a:t>
            </a:r>
            <a:endParaRPr lang="en-US" dirty="0">
              <a:cs typeface="Calibri"/>
            </a:endParaRPr>
          </a:p>
        </p:txBody>
      </p:sp>
      <p:sp>
        <p:nvSpPr>
          <p:cNvPr id="7" name="ZoneTexte 6">
            <a:extLst>
              <a:ext uri="{FF2B5EF4-FFF2-40B4-BE49-F238E27FC236}">
                <a16:creationId xmlns:a16="http://schemas.microsoft.com/office/drawing/2014/main" id="{5BFE6FE2-56CD-4D9F-B770-8E13F7674809}"/>
              </a:ext>
            </a:extLst>
          </p:cNvPr>
          <p:cNvSpPr txBox="1"/>
          <p:nvPr/>
        </p:nvSpPr>
        <p:spPr>
          <a:xfrm>
            <a:off x="552485" y="5788828"/>
            <a:ext cx="8370920" cy="8907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hlinkClick r:id="rId4"/>
              </a:rPr>
              <a:t>https://www.jeulin.fr/tp-mise-en-evidence-de-la-variation-allelique-du-gene-de-l-amelogenine-par-la-pcr-ress-118661.html</a:t>
            </a:r>
            <a:endParaRPr lang="fr-FR" sz="1600">
              <a:cs typeface="Calibri"/>
            </a:endParaRPr>
          </a:p>
          <a:p>
            <a:pPr algn="ctr"/>
            <a:endParaRPr lang="en-US" dirty="0">
              <a:cs typeface="Calibri"/>
            </a:endParaRPr>
          </a:p>
        </p:txBody>
      </p:sp>
      <p:sp>
        <p:nvSpPr>
          <p:cNvPr id="11" name="Rectangle : coins arrondis 1">
            <a:extLst>
              <a:ext uri="{FF2B5EF4-FFF2-40B4-BE49-F238E27FC236}">
                <a16:creationId xmlns:a16="http://schemas.microsoft.com/office/drawing/2014/main" id="{59181400-F7E3-4BC8-9D30-757A1041ACC9}"/>
              </a:ext>
            </a:extLst>
          </p:cNvPr>
          <p:cNvSpPr/>
          <p:nvPr/>
        </p:nvSpPr>
        <p:spPr>
          <a:xfrm>
            <a:off x="149435" y="1214708"/>
            <a:ext cx="1175458" cy="78931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r-FR" dirty="0">
                <a:solidFill>
                  <a:schemeClr val="tx1"/>
                </a:solidFill>
              </a:rPr>
              <a:t>Exemple 2</a:t>
            </a:r>
            <a:endParaRPr lang="fr-FR" dirty="0">
              <a:solidFill>
                <a:schemeClr val="tx1"/>
              </a:solidFill>
              <a:cs typeface="Calibri"/>
            </a:endParaRPr>
          </a:p>
        </p:txBody>
      </p:sp>
    </p:spTree>
    <p:extLst>
      <p:ext uri="{BB962C8B-B14F-4D97-AF65-F5344CB8AC3E}">
        <p14:creationId xmlns:p14="http://schemas.microsoft.com/office/powerpoint/2010/main" val="4029826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1" descr="Tête avec engrenages">
            <a:extLst>
              <a:ext uri="{FF2B5EF4-FFF2-40B4-BE49-F238E27FC236}">
                <a16:creationId xmlns:a16="http://schemas.microsoft.com/office/drawing/2014/main" id="{1F3AF37F-9FE7-4E32-8B55-CD0BE304D5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7591" y="273789"/>
            <a:ext cx="914400" cy="914400"/>
          </a:xfrm>
          <a:prstGeom prst="rect">
            <a:avLst/>
          </a:prstGeom>
        </p:spPr>
      </p:pic>
      <p:sp>
        <p:nvSpPr>
          <p:cNvPr id="3" name="Rectangle: Folded Corner 2">
            <a:extLst>
              <a:ext uri="{FF2B5EF4-FFF2-40B4-BE49-F238E27FC236}">
                <a16:creationId xmlns:a16="http://schemas.microsoft.com/office/drawing/2014/main" id="{0F8A3EC7-B1E2-4350-8C57-A807C47AC5C0}"/>
              </a:ext>
            </a:extLst>
          </p:cNvPr>
          <p:cNvSpPr/>
          <p:nvPr/>
        </p:nvSpPr>
        <p:spPr>
          <a:xfrm>
            <a:off x="1163255" y="560407"/>
            <a:ext cx="7540906" cy="6084424"/>
          </a:xfrm>
          <a:prstGeom prst="foldedCorner">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DE0A475B-B8A0-4C0C-8247-D028D11E7078}"/>
              </a:ext>
            </a:extLst>
          </p:cNvPr>
          <p:cNvPicPr>
            <a:picLocks noChangeAspect="1"/>
          </p:cNvPicPr>
          <p:nvPr/>
        </p:nvPicPr>
        <p:blipFill>
          <a:blip r:embed="rId4"/>
          <a:stretch>
            <a:fillRect/>
          </a:stretch>
        </p:blipFill>
        <p:spPr>
          <a:xfrm>
            <a:off x="1530617" y="730989"/>
            <a:ext cx="6582136" cy="5473734"/>
          </a:xfrm>
          <a:prstGeom prst="rect">
            <a:avLst/>
          </a:prstGeom>
        </p:spPr>
      </p:pic>
    </p:spTree>
    <p:extLst>
      <p:ext uri="{BB962C8B-B14F-4D97-AF65-F5344CB8AC3E}">
        <p14:creationId xmlns:p14="http://schemas.microsoft.com/office/powerpoint/2010/main" val="2550393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1895" y="1767006"/>
            <a:ext cx="7478829" cy="923330"/>
          </a:xfrm>
          <a:prstGeom prst="rect">
            <a:avLst/>
          </a:prstGeom>
        </p:spPr>
        <p:txBody>
          <a:bodyPr wrap="square">
            <a:spAutoFit/>
          </a:bodyPr>
          <a:lstStyle/>
          <a:p>
            <a:pPr algn="just"/>
            <a:r>
              <a:rPr lang="fr-FR"/>
              <a:t>Le </a:t>
            </a:r>
            <a:r>
              <a:rPr lang="fr-FR" b="1"/>
              <a:t>projet génome humain</a:t>
            </a:r>
            <a:r>
              <a:rPr lang="fr-FR"/>
              <a:t> est un programme entrepris en 1990 dont la mission était d'établir le séquençage complet de l'ADN du génome humain. Son achèvement a été annoncé le 14 avril 2003.</a:t>
            </a:r>
          </a:p>
        </p:txBody>
      </p:sp>
      <p:sp>
        <p:nvSpPr>
          <p:cNvPr id="7" name="Rectangle 6"/>
          <p:cNvSpPr/>
          <p:nvPr/>
        </p:nvSpPr>
        <p:spPr>
          <a:xfrm>
            <a:off x="721895" y="2967335"/>
            <a:ext cx="7353701" cy="923330"/>
          </a:xfrm>
          <a:prstGeom prst="rect">
            <a:avLst/>
          </a:prstGeom>
        </p:spPr>
        <p:txBody>
          <a:bodyPr wrap="square" anchor="t">
            <a:spAutoFit/>
          </a:bodyPr>
          <a:lstStyle/>
          <a:p>
            <a:pPr algn="just"/>
            <a:r>
              <a:rPr lang="fr-FR" b="1" dirty="0"/>
              <a:t>Le génome humain </a:t>
            </a:r>
            <a:r>
              <a:rPr lang="fr-FR" dirty="0"/>
              <a:t>est constitué de l'ensemble de l'information portée par nos 23 paires de chromosomes, soit 3,2 milliards de paires de nucléotides (x2).</a:t>
            </a:r>
          </a:p>
        </p:txBody>
      </p:sp>
      <p:sp>
        <p:nvSpPr>
          <p:cNvPr id="8" name="Rectangle 7"/>
          <p:cNvSpPr/>
          <p:nvPr/>
        </p:nvSpPr>
        <p:spPr>
          <a:xfrm>
            <a:off x="0" y="6596390"/>
            <a:ext cx="7536581" cy="261610"/>
          </a:xfrm>
          <a:prstGeom prst="rect">
            <a:avLst/>
          </a:prstGeom>
        </p:spPr>
        <p:txBody>
          <a:bodyPr wrap="square">
            <a:spAutoFit/>
          </a:bodyPr>
          <a:lstStyle/>
          <a:p>
            <a:r>
              <a:rPr lang="fr-FR" sz="1050" i="1"/>
              <a:t>https://fr.wikipedia.org/wiki/Projet_g%C3%A9nome_humain</a:t>
            </a:r>
          </a:p>
        </p:txBody>
      </p:sp>
      <p:sp>
        <p:nvSpPr>
          <p:cNvPr id="6" name="Rectangle : coins arrondis 5">
            <a:extLst>
              <a:ext uri="{FF2B5EF4-FFF2-40B4-BE49-F238E27FC236}">
                <a16:creationId xmlns:a16="http://schemas.microsoft.com/office/drawing/2014/main" id="{6AACA9E0-C5E2-4C83-8407-F5CACF8E6C98}"/>
              </a:ext>
            </a:extLst>
          </p:cNvPr>
          <p:cNvSpPr/>
          <p:nvPr/>
        </p:nvSpPr>
        <p:spPr>
          <a:xfrm>
            <a:off x="561517" y="358761"/>
            <a:ext cx="1503407" cy="90506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r-FR">
                <a:solidFill>
                  <a:schemeClr val="tx1"/>
                </a:solidFill>
              </a:rPr>
              <a:t>Exemple 3</a:t>
            </a:r>
          </a:p>
        </p:txBody>
      </p:sp>
    </p:spTree>
    <p:extLst>
      <p:ext uri="{BB962C8B-B14F-4D97-AF65-F5344CB8AC3E}">
        <p14:creationId xmlns:p14="http://schemas.microsoft.com/office/powerpoint/2010/main" val="2548333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Folded Corner 1">
            <a:extLst>
              <a:ext uri="{FF2B5EF4-FFF2-40B4-BE49-F238E27FC236}">
                <a16:creationId xmlns:a16="http://schemas.microsoft.com/office/drawing/2014/main" id="{E1A4BCF7-8A47-440F-B546-EC91A6294079}"/>
              </a:ext>
            </a:extLst>
          </p:cNvPr>
          <p:cNvSpPr/>
          <p:nvPr/>
        </p:nvSpPr>
        <p:spPr>
          <a:xfrm>
            <a:off x="266217" y="280686"/>
            <a:ext cx="8524754" cy="6335209"/>
          </a:xfrm>
          <a:prstGeom prst="foldedCorner">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2E9C237F-BD5F-4672-872C-813D06F82DE2}"/>
              </a:ext>
            </a:extLst>
          </p:cNvPr>
          <p:cNvPicPr>
            <a:picLocks noChangeAspect="1"/>
          </p:cNvPicPr>
          <p:nvPr/>
        </p:nvPicPr>
        <p:blipFill>
          <a:blip r:embed="rId2"/>
          <a:stretch>
            <a:fillRect/>
          </a:stretch>
        </p:blipFill>
        <p:spPr>
          <a:xfrm>
            <a:off x="489996" y="567446"/>
            <a:ext cx="7922869" cy="5096145"/>
          </a:xfrm>
          <a:prstGeom prst="rect">
            <a:avLst/>
          </a:prstGeom>
        </p:spPr>
      </p:pic>
    </p:spTree>
    <p:extLst>
      <p:ext uri="{BB962C8B-B14F-4D97-AF65-F5344CB8AC3E}">
        <p14:creationId xmlns:p14="http://schemas.microsoft.com/office/powerpoint/2010/main" val="489788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12694" y="632012"/>
            <a:ext cx="7680805" cy="5093702"/>
          </a:xfrm>
          <a:prstGeom prst="rect">
            <a:avLst/>
          </a:prstGeom>
          <a:noFill/>
        </p:spPr>
        <p:txBody>
          <a:bodyPr wrap="square" rtlCol="0">
            <a:spAutoFit/>
          </a:bodyPr>
          <a:lstStyle/>
          <a:p>
            <a:r>
              <a:rPr lang="fr-FR"/>
              <a:t>Le projet </a:t>
            </a:r>
            <a:r>
              <a:rPr lang="fr-FR" b="1"/>
              <a:t>ENCODE</a:t>
            </a:r>
            <a:r>
              <a:rPr lang="fr-FR"/>
              <a:t> (</a:t>
            </a:r>
            <a:r>
              <a:rPr lang="fr-FR" b="1" err="1"/>
              <a:t>ENC</a:t>
            </a:r>
            <a:r>
              <a:rPr lang="fr-FR" err="1"/>
              <a:t>yclopedia</a:t>
            </a:r>
            <a:r>
              <a:rPr lang="fr-FR"/>
              <a:t> </a:t>
            </a:r>
            <a:r>
              <a:rPr lang="fr-FR" b="1"/>
              <a:t>O</a:t>
            </a:r>
            <a:r>
              <a:rPr lang="fr-FR"/>
              <a:t>f </a:t>
            </a:r>
            <a:r>
              <a:rPr lang="fr-FR" b="1"/>
              <a:t>D</a:t>
            </a:r>
            <a:r>
              <a:rPr lang="fr-FR"/>
              <a:t>NA </a:t>
            </a:r>
            <a:r>
              <a:rPr lang="fr-FR" b="1" err="1"/>
              <a:t>E</a:t>
            </a:r>
            <a:r>
              <a:rPr lang="fr-FR" err="1"/>
              <a:t>lement</a:t>
            </a:r>
            <a:r>
              <a:rPr lang="fr-FR"/>
              <a:t>) : 450 chercheurs, 30 institutions, 1600 expériences, 15 000 Go de données en accès libre… </a:t>
            </a:r>
          </a:p>
          <a:p>
            <a:endParaRPr lang="fr-FR"/>
          </a:p>
          <a:p>
            <a:pPr>
              <a:buFont typeface="Arial" pitchFamily="34" charset="0"/>
              <a:buChar char="•"/>
            </a:pPr>
            <a:r>
              <a:rPr lang="fr-FR"/>
              <a:t> son objectif : caractériser l’activité biochimique du génome humain</a:t>
            </a:r>
          </a:p>
          <a:p>
            <a:endParaRPr lang="fr-FR"/>
          </a:p>
          <a:p>
            <a:pPr>
              <a:buFont typeface="Arial" pitchFamily="34" charset="0"/>
              <a:buChar char="•"/>
            </a:pPr>
            <a:r>
              <a:rPr lang="fr-FR"/>
              <a:t> des résultats : </a:t>
            </a:r>
          </a:p>
          <a:p>
            <a:pPr marL="800100" lvl="1" indent="-342900">
              <a:buFont typeface="Courier New" pitchFamily="49" charset="0"/>
              <a:buChar char="o"/>
            </a:pPr>
            <a:r>
              <a:rPr lang="fr-FR" sz="1600"/>
              <a:t> </a:t>
            </a:r>
            <a:r>
              <a:rPr lang="fr-FR" sz="1500"/>
              <a:t>23 000 gènes</a:t>
            </a:r>
          </a:p>
          <a:p>
            <a:pPr marL="800100" lvl="1" indent="-342900">
              <a:buFont typeface="Courier New" pitchFamily="49" charset="0"/>
              <a:buChar char="o"/>
            </a:pPr>
            <a:r>
              <a:rPr lang="fr-FR" sz="1500"/>
              <a:t>7275 maladies génétiques « rares », les gènes de 3500 sont identifiés</a:t>
            </a:r>
          </a:p>
          <a:p>
            <a:pPr marL="800100" lvl="1" indent="-342900">
              <a:buFont typeface="Courier New" pitchFamily="49" charset="0"/>
              <a:buChar char="o"/>
            </a:pPr>
            <a:r>
              <a:rPr lang="fr-FR" sz="1500"/>
              <a:t>1100 endroits précis du génome responsables de maladies multifactorielles </a:t>
            </a:r>
          </a:p>
          <a:p>
            <a:pPr marL="800100" lvl="1" indent="-342900">
              <a:buFont typeface="Courier New" pitchFamily="49" charset="0"/>
              <a:buChar char="o"/>
            </a:pPr>
            <a:endParaRPr lang="fr-FR" sz="1500"/>
          </a:p>
          <a:p>
            <a:pPr marL="800100" lvl="1" indent="-342900">
              <a:buFont typeface="Courier New" pitchFamily="49" charset="0"/>
              <a:buChar char="o"/>
            </a:pPr>
            <a:r>
              <a:rPr lang="fr-FR" sz="1500"/>
              <a:t>1 % du génome humain est codant (pour des protéines)</a:t>
            </a:r>
          </a:p>
          <a:p>
            <a:pPr marL="800100" lvl="1" indent="-342900">
              <a:buFont typeface="Courier New" pitchFamily="49" charset="0"/>
              <a:buChar char="o"/>
            </a:pPr>
            <a:r>
              <a:rPr lang="fr-FR" sz="1500"/>
              <a:t>On trouve des séquences de régulation</a:t>
            </a:r>
          </a:p>
          <a:p>
            <a:pPr marL="800100" lvl="1" indent="-342900">
              <a:buFont typeface="Courier New" pitchFamily="49" charset="0"/>
              <a:buChar char="o"/>
            </a:pPr>
            <a:r>
              <a:rPr lang="fr-FR" sz="1500"/>
              <a:t>Multitude de gènes à ARN : </a:t>
            </a:r>
            <a:r>
              <a:rPr lang="fr-FR" sz="1500" err="1"/>
              <a:t>ARNr</a:t>
            </a:r>
            <a:r>
              <a:rPr lang="fr-FR" sz="1500"/>
              <a:t>, </a:t>
            </a:r>
            <a:r>
              <a:rPr lang="fr-FR" sz="1500" err="1"/>
              <a:t>ARNt</a:t>
            </a:r>
            <a:r>
              <a:rPr lang="fr-FR" sz="1500"/>
              <a:t>, </a:t>
            </a:r>
            <a:r>
              <a:rPr lang="fr-FR" sz="1500" err="1"/>
              <a:t>microARN</a:t>
            </a:r>
            <a:r>
              <a:rPr lang="fr-FR" sz="1500"/>
              <a:t>, </a:t>
            </a:r>
            <a:r>
              <a:rPr lang="fr-FR" sz="1500" err="1"/>
              <a:t>siARN</a:t>
            </a:r>
            <a:r>
              <a:rPr lang="fr-FR" sz="1500"/>
              <a:t>, </a:t>
            </a:r>
            <a:r>
              <a:rPr lang="fr-FR" sz="1500" err="1"/>
              <a:t>piARN</a:t>
            </a:r>
            <a:r>
              <a:rPr lang="fr-FR" sz="1500"/>
              <a:t>…</a:t>
            </a:r>
          </a:p>
          <a:p>
            <a:pPr marL="800100" lvl="1" indent="-342900">
              <a:buFont typeface="Courier New" pitchFamily="49" charset="0"/>
              <a:buChar char="o"/>
            </a:pPr>
            <a:r>
              <a:rPr lang="fr-FR" sz="1500"/>
              <a:t>60% des gènes codants seraient contrôlés par des </a:t>
            </a:r>
            <a:r>
              <a:rPr lang="fr-FR" sz="1500" err="1"/>
              <a:t>microARN</a:t>
            </a:r>
            <a:endParaRPr lang="fr-FR" sz="1500"/>
          </a:p>
          <a:p>
            <a:pPr marL="800100" lvl="1" indent="-342900">
              <a:buFont typeface="Courier New" pitchFamily="49" charset="0"/>
              <a:buChar char="o"/>
            </a:pPr>
            <a:r>
              <a:rPr lang="fr-FR" sz="1500"/>
              <a:t>Seulement environ 15% du génome est fonctionnel</a:t>
            </a:r>
          </a:p>
          <a:p>
            <a:pPr marL="800100" lvl="1" indent="-342900">
              <a:buFont typeface="Courier New" pitchFamily="49" charset="0"/>
              <a:buChar char="o"/>
            </a:pPr>
            <a:r>
              <a:rPr lang="fr-FR" sz="1500"/>
              <a:t> 20 000 </a:t>
            </a:r>
            <a:r>
              <a:rPr lang="fr-FR" sz="1500" err="1"/>
              <a:t>pseudogènes</a:t>
            </a:r>
            <a:r>
              <a:rPr lang="fr-FR" sz="1500"/>
              <a:t> (gènes dupliqués ayant perdus leur fonction)</a:t>
            </a:r>
          </a:p>
          <a:p>
            <a:pPr marL="800100" lvl="1" indent="-342900">
              <a:buFont typeface="Courier New" pitchFamily="49" charset="0"/>
              <a:buChar char="o"/>
            </a:pPr>
            <a:r>
              <a:rPr lang="fr-FR" sz="1500"/>
              <a:t>Des transposons (50% du génome chez l’Homme, dans le cerveau : 7743 L1, 15000 SINE)</a:t>
            </a:r>
          </a:p>
          <a:p>
            <a:pPr marL="800100" lvl="1" indent="-342900">
              <a:buFont typeface="Courier New" pitchFamily="49" charset="0"/>
              <a:buChar char="o"/>
            </a:pPr>
            <a:endParaRPr lang="fr-FR"/>
          </a:p>
          <a:p>
            <a:pPr>
              <a:buFont typeface="Arial" pitchFamily="34" charset="0"/>
              <a:buChar char="•"/>
            </a:pPr>
            <a:endParaRPr lang="fr-FR"/>
          </a:p>
        </p:txBody>
      </p:sp>
      <p:sp>
        <p:nvSpPr>
          <p:cNvPr id="4" name="ZoneTexte 3"/>
          <p:cNvSpPr txBox="1"/>
          <p:nvPr/>
        </p:nvSpPr>
        <p:spPr>
          <a:xfrm>
            <a:off x="356886" y="5157138"/>
            <a:ext cx="3378933" cy="261610"/>
          </a:xfrm>
          <a:prstGeom prst="rect">
            <a:avLst/>
          </a:prstGeom>
          <a:noFill/>
        </p:spPr>
        <p:txBody>
          <a:bodyPr wrap="square" rtlCol="0" anchor="t">
            <a:spAutoFit/>
          </a:bodyPr>
          <a:lstStyle/>
          <a:p>
            <a:r>
              <a:rPr lang="fr-FR" sz="1100" i="1" dirty="0"/>
              <a:t>Source : Pour La Science, octobre-décembre 2013</a:t>
            </a:r>
          </a:p>
        </p:txBody>
      </p:sp>
      <p:sp>
        <p:nvSpPr>
          <p:cNvPr id="2" name="Rectangle 1">
            <a:extLst>
              <a:ext uri="{FF2B5EF4-FFF2-40B4-BE49-F238E27FC236}">
                <a16:creationId xmlns:a16="http://schemas.microsoft.com/office/drawing/2014/main" id="{A3E4F61E-EE4F-42D5-A9FB-FF5A64119167}"/>
              </a:ext>
            </a:extLst>
          </p:cNvPr>
          <p:cNvSpPr/>
          <p:nvPr/>
        </p:nvSpPr>
        <p:spPr>
          <a:xfrm>
            <a:off x="1258881" y="5725714"/>
            <a:ext cx="6452885" cy="67511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cs typeface="Calibri"/>
              </a:rPr>
              <a:t>Lecture sur </a:t>
            </a:r>
            <a:r>
              <a:rPr lang="en-US" sz="1200" err="1">
                <a:solidFill>
                  <a:schemeClr val="tx1"/>
                </a:solidFill>
                <a:cs typeface="Calibri"/>
              </a:rPr>
              <a:t>une</a:t>
            </a:r>
            <a:r>
              <a:rPr lang="en-US" sz="1200" dirty="0">
                <a:solidFill>
                  <a:schemeClr val="tx1"/>
                </a:solidFill>
                <a:cs typeface="Calibri"/>
              </a:rPr>
              <a:t> nouvelle </a:t>
            </a:r>
            <a:r>
              <a:rPr lang="en-US" sz="1200" err="1">
                <a:solidFill>
                  <a:schemeClr val="tx1"/>
                </a:solidFill>
                <a:cs typeface="Calibri"/>
              </a:rPr>
              <a:t>classe</a:t>
            </a:r>
            <a:r>
              <a:rPr lang="en-US" sz="1200" dirty="0">
                <a:solidFill>
                  <a:schemeClr val="tx1"/>
                </a:solidFill>
                <a:cs typeface="Calibri"/>
              </a:rPr>
              <a:t> </a:t>
            </a:r>
            <a:r>
              <a:rPr lang="en-US" sz="1200" err="1">
                <a:solidFill>
                  <a:schemeClr val="tx1"/>
                </a:solidFill>
                <a:cs typeface="Calibri"/>
              </a:rPr>
              <a:t>d'ARN</a:t>
            </a:r>
            <a:r>
              <a:rPr lang="en-US" sz="1200" dirty="0">
                <a:solidFill>
                  <a:schemeClr val="tx1"/>
                </a:solidFill>
                <a:cs typeface="Calibri"/>
              </a:rPr>
              <a:t> ;les petits ARN </a:t>
            </a:r>
            <a:r>
              <a:rPr lang="en-US" sz="1200" err="1">
                <a:solidFill>
                  <a:schemeClr val="tx1"/>
                </a:solidFill>
                <a:cs typeface="Calibri"/>
              </a:rPr>
              <a:t>interférents</a:t>
            </a:r>
          </a:p>
          <a:p>
            <a:pPr algn="ctr"/>
            <a:r>
              <a:rPr lang="en-US" sz="1200" dirty="0">
                <a:solidFill>
                  <a:schemeClr val="tx1"/>
                </a:solidFill>
                <a:cs typeface="Calibri"/>
              </a:rPr>
              <a:t>Plane Vie ENS </a:t>
            </a:r>
            <a:r>
              <a:rPr lang="en-US" sz="1200" dirty="0" err="1">
                <a:solidFill>
                  <a:schemeClr val="tx1"/>
                </a:solidFill>
                <a:cs typeface="Calibri"/>
              </a:rPr>
              <a:t>ésuscol</a:t>
            </a:r>
            <a:r>
              <a:rPr lang="en-US" sz="1200" dirty="0">
                <a:solidFill>
                  <a:schemeClr val="tx1"/>
                </a:solidFill>
                <a:cs typeface="Calibri"/>
              </a:rPr>
              <a:t>. </a:t>
            </a:r>
            <a:r>
              <a:rPr lang="en-US" sz="1200" dirty="0" err="1">
                <a:solidFill>
                  <a:schemeClr val="tx1"/>
                </a:solidFill>
                <a:cs typeface="Calibri"/>
              </a:rPr>
              <a:t>Ressources</a:t>
            </a:r>
            <a:r>
              <a:rPr lang="en-US" sz="1200">
                <a:solidFill>
                  <a:schemeClr val="tx1"/>
                </a:solidFill>
                <a:cs typeface="Calibri"/>
              </a:rPr>
              <a:t> en sciences de la vie pour les </a:t>
            </a:r>
            <a:r>
              <a:rPr lang="en-US" sz="1200" dirty="0" err="1">
                <a:solidFill>
                  <a:schemeClr val="tx1"/>
                </a:solidFill>
                <a:cs typeface="Calibri"/>
              </a:rPr>
              <a:t>enseignants</a:t>
            </a:r>
            <a:r>
              <a:rPr lang="en-US" sz="1200" dirty="0">
                <a:solidFill>
                  <a:schemeClr val="tx1"/>
                </a:solidFill>
                <a:cs typeface="Calibri"/>
              </a:rPr>
              <a:t> :</a:t>
            </a:r>
          </a:p>
          <a:p>
            <a:pPr algn="ctr"/>
            <a:r>
              <a:rPr lang="en-US" sz="1200" dirty="0">
                <a:solidFill>
                  <a:schemeClr val="tx1"/>
                </a:solidFill>
                <a:cs typeface="Calibri"/>
              </a:rPr>
              <a:t> </a:t>
            </a:r>
            <a:r>
              <a:rPr lang="en-US" sz="1200" dirty="0">
                <a:solidFill>
                  <a:schemeClr val="tx1"/>
                </a:solidFill>
                <a:cs typeface="Calibri"/>
                <a:hlinkClick r:id="rId2"/>
              </a:rPr>
              <a:t>https://planet-vie.ens.fr/content/petits-arn-interferents</a:t>
            </a:r>
            <a:endParaRPr lang="en-US" sz="1200" dirty="0">
              <a:solidFill>
                <a:schemeClr val="tx1"/>
              </a:solidFill>
              <a:cs typeface="Calibri"/>
            </a:endParaRPr>
          </a:p>
        </p:txBody>
      </p:sp>
    </p:spTree>
    <p:extLst>
      <p:ext uri="{BB962C8B-B14F-4D97-AF65-F5344CB8AC3E}">
        <p14:creationId xmlns:p14="http://schemas.microsoft.com/office/powerpoint/2010/main" val="3434915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20423" y="254971"/>
            <a:ext cx="5020654" cy="511711"/>
          </a:xfrm>
          <a:solidFill>
            <a:schemeClr val="bg1">
              <a:lumMod val="95000"/>
            </a:schemeClr>
          </a:solidFill>
          <a:ln>
            <a:solidFill>
              <a:schemeClr val="bg1">
                <a:lumMod val="65000"/>
              </a:schemeClr>
            </a:solidFill>
          </a:ln>
        </p:spPr>
        <p:txBody>
          <a:bodyPr>
            <a:normAutofit fontScale="90000"/>
          </a:bodyPr>
          <a:lstStyle/>
          <a:p>
            <a:r>
              <a:rPr lang="fr-FR" dirty="0">
                <a:solidFill>
                  <a:schemeClr val="accent3">
                    <a:lumMod val="75000"/>
                  </a:schemeClr>
                </a:solidFill>
              </a:rPr>
              <a:t>La séquence Alu</a:t>
            </a:r>
          </a:p>
        </p:txBody>
      </p:sp>
      <p:pic>
        <p:nvPicPr>
          <p:cNvPr id="17410" name="Picture 2" descr="Image BM_72_PICT.jpg"/>
          <p:cNvPicPr>
            <a:picLocks noChangeAspect="1" noChangeArrowheads="1"/>
          </p:cNvPicPr>
          <p:nvPr/>
        </p:nvPicPr>
        <p:blipFill>
          <a:blip r:embed="rId2" cstate="print"/>
          <a:srcRect/>
          <a:stretch>
            <a:fillRect/>
          </a:stretch>
        </p:blipFill>
        <p:spPr bwMode="auto">
          <a:xfrm>
            <a:off x="579644" y="1299236"/>
            <a:ext cx="4810005" cy="3212686"/>
          </a:xfrm>
          <a:prstGeom prst="rect">
            <a:avLst/>
          </a:prstGeom>
          <a:noFill/>
        </p:spPr>
      </p:pic>
      <p:sp>
        <p:nvSpPr>
          <p:cNvPr id="5" name="Rectangle 4"/>
          <p:cNvSpPr/>
          <p:nvPr/>
        </p:nvSpPr>
        <p:spPr>
          <a:xfrm>
            <a:off x="5655952" y="1299236"/>
            <a:ext cx="3030848" cy="4462760"/>
          </a:xfrm>
          <a:prstGeom prst="rect">
            <a:avLst/>
          </a:prstGeom>
        </p:spPr>
        <p:txBody>
          <a:bodyPr wrap="square">
            <a:spAutoFit/>
          </a:bodyPr>
          <a:lstStyle/>
          <a:p>
            <a:pPr algn="just">
              <a:buFont typeface="Arial" pitchFamily="34" charset="0"/>
              <a:buChar char="•"/>
            </a:pPr>
            <a:r>
              <a:rPr lang="fr-FR" sz="1400"/>
              <a:t>C’est un </a:t>
            </a:r>
            <a:r>
              <a:rPr lang="fr-FR" sz="1400" err="1"/>
              <a:t>pseudogène</a:t>
            </a:r>
            <a:r>
              <a:rPr lang="fr-FR" sz="1400"/>
              <a:t>.</a:t>
            </a:r>
          </a:p>
          <a:p>
            <a:pPr algn="just">
              <a:buFont typeface="Arial" pitchFamily="34" charset="0"/>
              <a:buChar char="•"/>
            </a:pPr>
            <a:r>
              <a:rPr lang="fr-FR" sz="1400"/>
              <a:t>Longueur = 300pb.</a:t>
            </a:r>
          </a:p>
          <a:p>
            <a:pPr algn="just">
              <a:buFont typeface="Arial" pitchFamily="34" charset="0"/>
              <a:buChar char="•"/>
            </a:pPr>
            <a:r>
              <a:rPr lang="fr-FR" sz="1400"/>
              <a:t>Caractéristiques des Primates (et des Rongeurs)</a:t>
            </a:r>
          </a:p>
          <a:p>
            <a:pPr algn="just">
              <a:buFont typeface="Arial" pitchFamily="34" charset="0"/>
              <a:buChar char="•"/>
            </a:pPr>
            <a:r>
              <a:rPr lang="fr-FR" sz="1400"/>
              <a:t>1000000 de copies dans le génome humain.</a:t>
            </a:r>
          </a:p>
          <a:p>
            <a:pPr algn="just">
              <a:buFont typeface="Arial" pitchFamily="34" charset="0"/>
              <a:buChar char="•"/>
            </a:pPr>
            <a:r>
              <a:rPr lang="fr-FR" sz="1400"/>
              <a:t>10% de l’ADN génomique humain.</a:t>
            </a:r>
          </a:p>
          <a:p>
            <a:pPr algn="just">
              <a:buFont typeface="Arial" pitchFamily="34" charset="0"/>
              <a:buChar char="•"/>
            </a:pPr>
            <a:r>
              <a:rPr lang="fr-FR" sz="1400"/>
              <a:t>Un site de restriction pour l’enzyme Alu I d’où son nom…</a:t>
            </a:r>
          </a:p>
          <a:p>
            <a:pPr algn="just">
              <a:buFont typeface="Arial" pitchFamily="34" charset="0"/>
              <a:buChar char="•"/>
            </a:pPr>
            <a:r>
              <a:rPr lang="fr-FR" sz="1400"/>
              <a:t>Résulte d’une transposition de la séquence de l’ARN 7 S, ARN de structure de la SRP (complexe ARN-protéines qui sert à fixer les ribosomes sur le réticulum endoplasmique).</a:t>
            </a:r>
          </a:p>
          <a:p>
            <a:pPr algn="just">
              <a:buFont typeface="Arial" pitchFamily="34" charset="0"/>
              <a:buChar char="•"/>
            </a:pPr>
            <a:r>
              <a:rPr lang="fr-FR" sz="1400"/>
              <a:t>Appartient à la famille des SINE </a:t>
            </a:r>
            <a:r>
              <a:rPr lang="en-US" sz="1400"/>
              <a:t>(“short interspersed nuclear elements” </a:t>
            </a:r>
            <a:r>
              <a:rPr lang="en-US" sz="1400" err="1"/>
              <a:t>ou</a:t>
            </a:r>
            <a:r>
              <a:rPr lang="en-US" sz="1400"/>
              <a:t> “</a:t>
            </a:r>
            <a:r>
              <a:rPr lang="en-US" sz="1400" err="1"/>
              <a:t>petits</a:t>
            </a:r>
            <a:r>
              <a:rPr lang="en-US" sz="1400"/>
              <a:t> </a:t>
            </a:r>
            <a:r>
              <a:rPr lang="en-US" sz="1400" err="1"/>
              <a:t>éléments</a:t>
            </a:r>
            <a:r>
              <a:rPr lang="en-US" sz="1400"/>
              <a:t> </a:t>
            </a:r>
            <a:r>
              <a:rPr lang="en-US" sz="1400" err="1"/>
              <a:t>nucléaires</a:t>
            </a:r>
            <a:r>
              <a:rPr lang="en-US" sz="1400"/>
              <a:t> </a:t>
            </a:r>
            <a:r>
              <a:rPr lang="en-US" sz="1400" err="1"/>
              <a:t>intercallés</a:t>
            </a:r>
            <a:r>
              <a:rPr lang="en-US" sz="1400"/>
              <a:t>”)</a:t>
            </a:r>
            <a:endParaRPr lang="fr-FR" sz="1600"/>
          </a:p>
          <a:p>
            <a:endParaRPr lang="fr-FR"/>
          </a:p>
        </p:txBody>
      </p:sp>
      <p:sp>
        <p:nvSpPr>
          <p:cNvPr id="6" name="Rectangle 5"/>
          <p:cNvSpPr/>
          <p:nvPr/>
        </p:nvSpPr>
        <p:spPr>
          <a:xfrm>
            <a:off x="579644" y="4511922"/>
            <a:ext cx="7265643" cy="461665"/>
          </a:xfrm>
          <a:prstGeom prst="rect">
            <a:avLst/>
          </a:prstGeom>
        </p:spPr>
        <p:txBody>
          <a:bodyPr wrap="square">
            <a:spAutoFit/>
          </a:bodyPr>
          <a:lstStyle/>
          <a:p>
            <a:r>
              <a:rPr lang="fr-FR" sz="1200" i="1">
                <a:hlinkClick r:id="rId3"/>
              </a:rPr>
              <a:t>http://www.chups.jussieu.fr/polys/biochimie/BMbioch/POLY.Chp.11.2.html</a:t>
            </a:r>
            <a:endParaRPr lang="fr-FR" sz="1200" i="1"/>
          </a:p>
          <a:p>
            <a:endParaRPr lang="fr-FR" sz="1200" i="1"/>
          </a:p>
        </p:txBody>
      </p:sp>
    </p:spTree>
    <p:extLst>
      <p:ext uri="{BB962C8B-B14F-4D97-AF65-F5344CB8AC3E}">
        <p14:creationId xmlns:p14="http://schemas.microsoft.com/office/powerpoint/2010/main" val="2144788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1113183"/>
            <a:ext cx="7838660" cy="2308324"/>
          </a:xfrm>
          <a:prstGeom prst="rect">
            <a:avLst/>
          </a:prstGeom>
        </p:spPr>
        <p:txBody>
          <a:bodyPr wrap="square">
            <a:spAutoFit/>
          </a:bodyPr>
          <a:lstStyle/>
          <a:p>
            <a:r>
              <a:rPr lang="fr-FR" dirty="0"/>
              <a:t>un schéma simple pour expliquer comment un élément Alu est transposé:</a:t>
            </a:r>
          </a:p>
          <a:p>
            <a:endParaRPr lang="fr-FR" dirty="0"/>
          </a:p>
          <a:p>
            <a:pPr marL="342900" indent="-342900" algn="just">
              <a:buFont typeface="+mj-lt"/>
              <a:buAutoNum type="arabicPeriod"/>
            </a:pPr>
            <a:r>
              <a:rPr lang="fr-FR" dirty="0"/>
              <a:t>Tout d'abord, l'Alu inséré est transcrit en ARN messager par l'ARN polymérase cellulaire (</a:t>
            </a:r>
            <a:r>
              <a:rPr lang="fr-FR" dirty="0" err="1"/>
              <a:t>pol</a:t>
            </a:r>
            <a:r>
              <a:rPr lang="fr-FR" dirty="0"/>
              <a:t> III, responsable de la synthèse des </a:t>
            </a:r>
            <a:r>
              <a:rPr lang="fr-FR" dirty="0" err="1"/>
              <a:t>ARNt</a:t>
            </a:r>
            <a:r>
              <a:rPr lang="fr-FR" dirty="0"/>
              <a:t>).</a:t>
            </a:r>
          </a:p>
          <a:p>
            <a:pPr marL="342900" indent="-342900" algn="just">
              <a:buFont typeface="+mj-lt"/>
              <a:buAutoNum type="arabicPeriod"/>
            </a:pPr>
            <a:r>
              <a:rPr lang="fr-FR" dirty="0"/>
              <a:t>Ensuite, l'ARNm est converti en molécule d'ADN double brin par une transcriptase inverse. </a:t>
            </a:r>
          </a:p>
          <a:p>
            <a:pPr marL="342900" indent="-342900" algn="just">
              <a:buFont typeface="+mj-lt"/>
              <a:buAutoNum type="arabicPeriod"/>
            </a:pPr>
            <a:r>
              <a:rPr lang="fr-FR" dirty="0"/>
              <a:t>Enfin, la copie ADN d'Alu est intégrée dans un nouveau locus chromosomique au site d'une rupture à simple ou double brin.</a:t>
            </a:r>
          </a:p>
        </p:txBody>
      </p:sp>
      <p:sp>
        <p:nvSpPr>
          <p:cNvPr id="6" name="ZoneTexte 5"/>
          <p:cNvSpPr txBox="1"/>
          <p:nvPr/>
        </p:nvSpPr>
        <p:spPr>
          <a:xfrm>
            <a:off x="762000" y="3670852"/>
            <a:ext cx="7838660" cy="1477328"/>
          </a:xfrm>
          <a:prstGeom prst="rect">
            <a:avLst/>
          </a:prstGeom>
          <a:noFill/>
        </p:spPr>
        <p:txBody>
          <a:bodyPr wrap="square" rtlCol="0">
            <a:spAutoFit/>
          </a:bodyPr>
          <a:lstStyle/>
          <a:p>
            <a:pPr algn="just"/>
            <a:r>
              <a:rPr lang="fr-FR" b="1"/>
              <a:t>La transcriptase inverse provient d’une autre famille de séquences répétées, les </a:t>
            </a:r>
            <a:r>
              <a:rPr lang="en-US" b="1"/>
              <a:t>LINE (long interspersed nuclear elements) qui </a:t>
            </a:r>
            <a:r>
              <a:rPr lang="en-US" b="1" err="1"/>
              <a:t>seraient</a:t>
            </a:r>
            <a:r>
              <a:rPr lang="en-US" b="1"/>
              <a:t> le </a:t>
            </a:r>
            <a:r>
              <a:rPr lang="en-US" b="1" err="1"/>
              <a:t>résidu</a:t>
            </a:r>
            <a:r>
              <a:rPr lang="en-US" b="1"/>
              <a:t> d’un </a:t>
            </a:r>
            <a:r>
              <a:rPr lang="en-US" b="1" err="1"/>
              <a:t>ancien</a:t>
            </a:r>
            <a:r>
              <a:rPr lang="en-US" b="1"/>
              <a:t> </a:t>
            </a:r>
            <a:r>
              <a:rPr lang="en-US" b="1" err="1"/>
              <a:t>transfert</a:t>
            </a:r>
            <a:r>
              <a:rPr lang="en-US" b="1"/>
              <a:t> horizontal viral. Les </a:t>
            </a:r>
            <a:r>
              <a:rPr lang="en-US" b="1" err="1"/>
              <a:t>Alu</a:t>
            </a:r>
            <a:r>
              <a:rPr lang="en-US" b="1"/>
              <a:t> </a:t>
            </a:r>
            <a:r>
              <a:rPr lang="en-US" b="1" err="1"/>
              <a:t>sont</a:t>
            </a:r>
            <a:r>
              <a:rPr lang="en-US" b="1"/>
              <a:t> </a:t>
            </a:r>
            <a:r>
              <a:rPr lang="en-US" b="1" err="1"/>
              <a:t>donc</a:t>
            </a:r>
            <a:r>
              <a:rPr lang="en-US" b="1"/>
              <a:t> </a:t>
            </a:r>
            <a:r>
              <a:rPr lang="en-US" b="1" err="1"/>
              <a:t>considérés</a:t>
            </a:r>
            <a:r>
              <a:rPr lang="en-US" b="1"/>
              <a:t> </a:t>
            </a:r>
            <a:r>
              <a:rPr lang="en-US" b="1" err="1"/>
              <a:t>comme</a:t>
            </a:r>
            <a:r>
              <a:rPr lang="en-US" b="1"/>
              <a:t> des parasites </a:t>
            </a:r>
            <a:r>
              <a:rPr lang="en-US" b="1" err="1"/>
              <a:t>moléculaires</a:t>
            </a:r>
            <a:r>
              <a:rPr lang="en-US" b="1"/>
              <a:t> qui </a:t>
            </a:r>
            <a:r>
              <a:rPr lang="en-US" b="1" err="1"/>
              <a:t>utiliseraient</a:t>
            </a:r>
            <a:r>
              <a:rPr lang="en-US" b="1"/>
              <a:t> la </a:t>
            </a:r>
            <a:r>
              <a:rPr lang="en-US" b="1" err="1"/>
              <a:t>machinerie</a:t>
            </a:r>
            <a:r>
              <a:rPr lang="en-US" b="1"/>
              <a:t> </a:t>
            </a:r>
            <a:r>
              <a:rPr lang="en-US" b="1" err="1"/>
              <a:t>enzymatique</a:t>
            </a:r>
            <a:r>
              <a:rPr lang="en-US" b="1"/>
              <a:t> d’un </a:t>
            </a:r>
            <a:r>
              <a:rPr lang="en-US" b="1" err="1"/>
              <a:t>ancien</a:t>
            </a:r>
            <a:r>
              <a:rPr lang="en-US" b="1"/>
              <a:t> parasite </a:t>
            </a:r>
            <a:r>
              <a:rPr lang="en-US" b="1" err="1"/>
              <a:t>cellulaire</a:t>
            </a:r>
            <a:r>
              <a:rPr lang="en-US" b="1"/>
              <a:t> !!!</a:t>
            </a:r>
            <a:endParaRPr lang="fr-FR" b="1"/>
          </a:p>
        </p:txBody>
      </p:sp>
      <p:sp>
        <p:nvSpPr>
          <p:cNvPr id="7" name="Rectangle 6"/>
          <p:cNvSpPr/>
          <p:nvPr/>
        </p:nvSpPr>
        <p:spPr>
          <a:xfrm>
            <a:off x="103597" y="5982656"/>
            <a:ext cx="8103705" cy="261610"/>
          </a:xfrm>
          <a:prstGeom prst="rect">
            <a:avLst/>
          </a:prstGeom>
        </p:spPr>
        <p:txBody>
          <a:bodyPr wrap="square">
            <a:spAutoFit/>
          </a:bodyPr>
          <a:lstStyle/>
          <a:p>
            <a:r>
              <a:rPr lang="fr-FR" sz="1100" i="1" dirty="0">
                <a:hlinkClick r:id="rId2"/>
              </a:rPr>
              <a:t>http://www.ipubli.inserm.fr/bitstream/handle/10608/1795/2001_1_103.pdf?sequence=2</a:t>
            </a:r>
            <a:endParaRPr lang="fr-FR" sz="1100" dirty="0"/>
          </a:p>
        </p:txBody>
      </p:sp>
      <p:sp>
        <p:nvSpPr>
          <p:cNvPr id="8" name="Titre 1"/>
          <p:cNvSpPr>
            <a:spLocks noGrp="1"/>
          </p:cNvSpPr>
          <p:nvPr>
            <p:ph type="title"/>
          </p:nvPr>
        </p:nvSpPr>
        <p:spPr>
          <a:xfrm>
            <a:off x="1822390" y="198439"/>
            <a:ext cx="5499219" cy="665399"/>
          </a:xfrm>
          <a:solidFill>
            <a:schemeClr val="bg1">
              <a:lumMod val="95000"/>
            </a:schemeClr>
          </a:solidFill>
          <a:ln>
            <a:solidFill>
              <a:schemeClr val="bg1">
                <a:lumMod val="65000"/>
              </a:schemeClr>
            </a:solidFill>
          </a:ln>
        </p:spPr>
        <p:txBody>
          <a:bodyPr>
            <a:normAutofit fontScale="90000"/>
          </a:bodyPr>
          <a:lstStyle/>
          <a:p>
            <a:r>
              <a:rPr lang="fr-FR" dirty="0">
                <a:solidFill>
                  <a:schemeClr val="accent3">
                    <a:lumMod val="75000"/>
                  </a:schemeClr>
                </a:solidFill>
              </a:rPr>
              <a:t>La séquence Alu</a:t>
            </a:r>
          </a:p>
        </p:txBody>
      </p:sp>
    </p:spTree>
    <p:extLst>
      <p:ext uri="{BB962C8B-B14F-4D97-AF65-F5344CB8AC3E}">
        <p14:creationId xmlns:p14="http://schemas.microsoft.com/office/powerpoint/2010/main" val="881473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24259"/>
          </a:xfrm>
        </p:spPr>
        <p:txBody>
          <a:bodyPr>
            <a:normAutofit fontScale="90000"/>
          </a:bodyPr>
          <a:lstStyle/>
          <a:p>
            <a:r>
              <a:rPr lang="fr-FR"/>
              <a:t>Alu PV92</a:t>
            </a:r>
          </a:p>
        </p:txBody>
      </p:sp>
      <p:pic>
        <p:nvPicPr>
          <p:cNvPr id="29700" name="Picture 4" descr="Résultat de recherche d'images pour &quot;chromosome 16 cdh13&quot;"/>
          <p:cNvPicPr>
            <a:picLocks noChangeAspect="1" noChangeArrowheads="1"/>
          </p:cNvPicPr>
          <p:nvPr/>
        </p:nvPicPr>
        <p:blipFill>
          <a:blip r:embed="rId2" cstate="print"/>
          <a:srcRect/>
          <a:stretch>
            <a:fillRect/>
          </a:stretch>
        </p:blipFill>
        <p:spPr bwMode="auto">
          <a:xfrm>
            <a:off x="762000" y="1033670"/>
            <a:ext cx="4006071" cy="3750365"/>
          </a:xfrm>
          <a:prstGeom prst="rect">
            <a:avLst/>
          </a:prstGeom>
          <a:noFill/>
        </p:spPr>
      </p:pic>
      <p:sp>
        <p:nvSpPr>
          <p:cNvPr id="7" name="Rectangle 6"/>
          <p:cNvSpPr/>
          <p:nvPr/>
        </p:nvSpPr>
        <p:spPr>
          <a:xfrm>
            <a:off x="4768071" y="1272209"/>
            <a:ext cx="4153738" cy="3139321"/>
          </a:xfrm>
          <a:prstGeom prst="rect">
            <a:avLst/>
          </a:prstGeom>
        </p:spPr>
        <p:txBody>
          <a:bodyPr wrap="square">
            <a:spAutoFit/>
          </a:bodyPr>
          <a:lstStyle/>
          <a:p>
            <a:pPr algn="just"/>
            <a:r>
              <a:rPr lang="fr-FR" dirty="0"/>
              <a:t>Alu PV92 est localisé dans le deuxième intron du gène CDH13, sur le chromosome 16. L'insertion d'un élément Alu dans la séquence de ce gène n'aura pas d'incidence sur la protéine codée (H-cadhérine).</a:t>
            </a:r>
          </a:p>
          <a:p>
            <a:pPr algn="just"/>
            <a:endParaRPr lang="fr-FR" dirty="0"/>
          </a:p>
          <a:p>
            <a:pPr algn="just"/>
            <a:r>
              <a:rPr lang="fr-FR" dirty="0"/>
              <a:t>La cadhérine H (H pour </a:t>
            </a:r>
            <a:r>
              <a:rPr lang="fr-FR" dirty="0" err="1"/>
              <a:t>heart</a:t>
            </a:r>
            <a:r>
              <a:rPr lang="fr-FR" dirty="0"/>
              <a:t>) est </a:t>
            </a:r>
          </a:p>
          <a:p>
            <a:pPr algn="just"/>
            <a:r>
              <a:rPr lang="fr-FR" dirty="0"/>
              <a:t>une protéine intégrée à la membrane plasmique, qui permet l'adhésion intercellulaire notamment dans le cœur.</a:t>
            </a:r>
          </a:p>
        </p:txBody>
      </p:sp>
    </p:spTree>
    <p:extLst>
      <p:ext uri="{BB962C8B-B14F-4D97-AF65-F5344CB8AC3E}">
        <p14:creationId xmlns:p14="http://schemas.microsoft.com/office/powerpoint/2010/main" val="657256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80736"/>
          </a:xfrm>
        </p:spPr>
        <p:txBody>
          <a:bodyPr>
            <a:noAutofit/>
          </a:bodyPr>
          <a:lstStyle/>
          <a:p>
            <a:r>
              <a:rPr lang="fr-FR" sz="3600"/>
              <a:t>Alu PV92</a:t>
            </a:r>
          </a:p>
        </p:txBody>
      </p:sp>
      <p:sp>
        <p:nvSpPr>
          <p:cNvPr id="4" name="Rectangle 3"/>
          <p:cNvSpPr/>
          <p:nvPr/>
        </p:nvSpPr>
        <p:spPr>
          <a:xfrm>
            <a:off x="762000" y="755374"/>
            <a:ext cx="7613374" cy="1477328"/>
          </a:xfrm>
          <a:prstGeom prst="rect">
            <a:avLst/>
          </a:prstGeom>
        </p:spPr>
        <p:txBody>
          <a:bodyPr wrap="square">
            <a:spAutoFit/>
          </a:bodyPr>
          <a:lstStyle/>
          <a:p>
            <a:pPr algn="just"/>
            <a:r>
              <a:rPr lang="fr-FR"/>
              <a:t>L'insertion AluPV92 est spécifique à l'homme et présente sur le chromosome 16. Le système génétique PV92 n' a que deux allèles indiquant la présence (+) ou l'absence (-) de l'élément Alu transposable sur chacun des chromosomes couplés. Il en résulte trois génotypes PV92 (++, +-, ou --). Les allèles + et - peuvent être séparés par la taille en utilisant l'électrophorèse sur gel.</a:t>
            </a:r>
          </a:p>
        </p:txBody>
      </p:sp>
      <p:pic>
        <p:nvPicPr>
          <p:cNvPr id="1026" name="Picture 2"/>
          <p:cNvPicPr>
            <a:picLocks noChangeAspect="1" noChangeArrowheads="1"/>
          </p:cNvPicPr>
          <p:nvPr/>
        </p:nvPicPr>
        <p:blipFill>
          <a:blip r:embed="rId2"/>
          <a:srcRect/>
          <a:stretch>
            <a:fillRect/>
          </a:stretch>
        </p:blipFill>
        <p:spPr bwMode="auto">
          <a:xfrm>
            <a:off x="762000" y="2731870"/>
            <a:ext cx="4177127" cy="2996419"/>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939127" y="2731870"/>
            <a:ext cx="3601192" cy="2870021"/>
          </a:xfrm>
          <a:prstGeom prst="rect">
            <a:avLst/>
          </a:prstGeom>
          <a:noFill/>
          <a:ln w="9525">
            <a:noFill/>
            <a:miter lim="800000"/>
            <a:headEnd/>
            <a:tailEnd/>
          </a:ln>
          <a:effectLst/>
        </p:spPr>
      </p:pic>
      <p:sp>
        <p:nvSpPr>
          <p:cNvPr id="9" name="Rectangle 8"/>
          <p:cNvSpPr/>
          <p:nvPr/>
        </p:nvSpPr>
        <p:spPr>
          <a:xfrm>
            <a:off x="0" y="6611779"/>
            <a:ext cx="4572000" cy="246221"/>
          </a:xfrm>
          <a:prstGeom prst="rect">
            <a:avLst/>
          </a:prstGeom>
        </p:spPr>
        <p:txBody>
          <a:bodyPr>
            <a:spAutoFit/>
          </a:bodyPr>
          <a:lstStyle/>
          <a:p>
            <a:r>
              <a:rPr lang="fr-FR" sz="1000" i="1"/>
              <a:t>https://www.bioutils.ch/protocoles/10b-la-pcr-locus-pv92</a:t>
            </a:r>
          </a:p>
        </p:txBody>
      </p:sp>
    </p:spTree>
    <p:extLst>
      <p:ext uri="{BB962C8B-B14F-4D97-AF65-F5344CB8AC3E}">
        <p14:creationId xmlns:p14="http://schemas.microsoft.com/office/powerpoint/2010/main" val="26249047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014332" y="708899"/>
            <a:ext cx="7507357" cy="3231654"/>
          </a:xfrm>
          <a:prstGeom prst="rect">
            <a:avLst/>
          </a:prstGeom>
          <a:noFill/>
        </p:spPr>
        <p:txBody>
          <a:bodyPr wrap="square" rtlCol="0" anchor="t">
            <a:spAutoFit/>
          </a:bodyPr>
          <a:lstStyle/>
          <a:p>
            <a:pPr marL="342900" indent="-342900" algn="ctr"/>
            <a:r>
              <a:rPr lang="fr-FR" sz="2000" b="1" dirty="0">
                <a:solidFill>
                  <a:schemeClr val="accent3">
                    <a:lumMod val="75000"/>
                  </a:schemeClr>
                </a:solidFill>
              </a:rPr>
              <a:t>L’utilisation de la banque ALFRED (The </a:t>
            </a:r>
            <a:r>
              <a:rPr lang="fr-FR" sz="2000" b="1" dirty="0" err="1">
                <a:solidFill>
                  <a:schemeClr val="accent3">
                    <a:lumMod val="75000"/>
                  </a:schemeClr>
                </a:solidFill>
              </a:rPr>
              <a:t>Allele</a:t>
            </a:r>
            <a:r>
              <a:rPr lang="fr-FR" sz="2000" b="1" dirty="0">
                <a:solidFill>
                  <a:schemeClr val="accent3">
                    <a:lumMod val="75000"/>
                  </a:schemeClr>
                </a:solidFill>
              </a:rPr>
              <a:t> </a:t>
            </a:r>
            <a:r>
              <a:rPr lang="fr-FR" sz="2000" b="1" dirty="0" err="1">
                <a:solidFill>
                  <a:schemeClr val="accent3">
                    <a:lumMod val="75000"/>
                  </a:schemeClr>
                </a:solidFill>
              </a:rPr>
              <a:t>frequency</a:t>
            </a:r>
            <a:r>
              <a:rPr lang="fr-FR" sz="2000" b="1" dirty="0">
                <a:solidFill>
                  <a:schemeClr val="accent3">
                    <a:lumMod val="75000"/>
                  </a:schemeClr>
                </a:solidFill>
              </a:rPr>
              <a:t> </a:t>
            </a:r>
            <a:r>
              <a:rPr lang="fr-FR" sz="2000" b="1" dirty="0" err="1">
                <a:solidFill>
                  <a:schemeClr val="accent3">
                    <a:lumMod val="75000"/>
                  </a:schemeClr>
                </a:solidFill>
              </a:rPr>
              <a:t>database</a:t>
            </a:r>
            <a:r>
              <a:rPr lang="fr-FR" sz="2000" b="1" dirty="0">
                <a:solidFill>
                  <a:schemeClr val="accent3">
                    <a:lumMod val="75000"/>
                  </a:schemeClr>
                </a:solidFill>
              </a:rPr>
              <a:t>) : </a:t>
            </a:r>
          </a:p>
          <a:p>
            <a:pPr marL="342900" indent="-342900" algn="just"/>
            <a:endParaRPr lang="fr-FR" dirty="0"/>
          </a:p>
          <a:p>
            <a:pPr marL="342900" indent="-342900" algn="ctr"/>
            <a:r>
              <a:rPr lang="fr-FR" sz="2400" b="1" dirty="0">
                <a:hlinkClick r:id="rId2"/>
              </a:rPr>
              <a:t>https://alfred.med.yale.edu/</a:t>
            </a:r>
            <a:endParaRPr lang="fr-FR" sz="2400" b="1" dirty="0"/>
          </a:p>
          <a:p>
            <a:pPr marL="342900" indent="-342900" algn="just"/>
            <a:endParaRPr lang="fr-FR" dirty="0"/>
          </a:p>
          <a:p>
            <a:pPr marL="342900" indent="-342900" algn="just"/>
            <a:endParaRPr lang="fr-FR" dirty="0"/>
          </a:p>
          <a:p>
            <a:pPr marL="342900" indent="-342900" algn="just"/>
            <a:endParaRPr lang="fr-FR" dirty="0"/>
          </a:p>
          <a:p>
            <a:pPr marL="342900" indent="-342900" algn="just"/>
            <a:endParaRPr lang="fr-FR" dirty="0"/>
          </a:p>
          <a:p>
            <a:endParaRPr lang="fr-FR" dirty="0"/>
          </a:p>
          <a:p>
            <a:endParaRPr lang="fr-FR" dirty="0"/>
          </a:p>
          <a:p>
            <a:endParaRPr lang="fr-FR" dirty="0"/>
          </a:p>
          <a:p>
            <a:endParaRPr lang="fr-FR" dirty="0"/>
          </a:p>
        </p:txBody>
      </p:sp>
      <p:pic>
        <p:nvPicPr>
          <p:cNvPr id="2" name="Image 2" descr="Une image contenant équipement électronique&#10;&#10;Description générée avec un niveau de confiance élevé">
            <a:extLst>
              <a:ext uri="{FF2B5EF4-FFF2-40B4-BE49-F238E27FC236}">
                <a16:creationId xmlns:a16="http://schemas.microsoft.com/office/drawing/2014/main" id="{C6A68629-479E-4AE4-8581-4310E4F40695}"/>
              </a:ext>
            </a:extLst>
          </p:cNvPr>
          <p:cNvPicPr>
            <a:picLocks noChangeAspect="1"/>
          </p:cNvPicPr>
          <p:nvPr/>
        </p:nvPicPr>
        <p:blipFill rotWithShape="1">
          <a:blip r:embed="rId3"/>
          <a:srcRect l="29459" t="6977" r="29359" b="8229"/>
          <a:stretch/>
        </p:blipFill>
        <p:spPr>
          <a:xfrm>
            <a:off x="2915761" y="1874719"/>
            <a:ext cx="3657381" cy="4215045"/>
          </a:xfrm>
          <a:prstGeom prst="rect">
            <a:avLst/>
          </a:prstGeom>
        </p:spPr>
      </p:pic>
    </p:spTree>
    <p:extLst>
      <p:ext uri="{BB962C8B-B14F-4D97-AF65-F5344CB8AC3E}">
        <p14:creationId xmlns:p14="http://schemas.microsoft.com/office/powerpoint/2010/main" val="1639976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762000" y="393017"/>
            <a:ext cx="7507357" cy="3323987"/>
          </a:xfrm>
          <a:prstGeom prst="rect">
            <a:avLst/>
          </a:prstGeom>
          <a:noFill/>
        </p:spPr>
        <p:txBody>
          <a:bodyPr wrap="square" rtlCol="0">
            <a:spAutoFit/>
          </a:bodyPr>
          <a:lstStyle/>
          <a:p>
            <a:pPr marL="342900" indent="-342900" algn="just"/>
            <a:r>
              <a:rPr lang="fr-FR" b="1" dirty="0">
                <a:solidFill>
                  <a:schemeClr val="accent3">
                    <a:lumMod val="75000"/>
                  </a:schemeClr>
                </a:solidFill>
              </a:rPr>
              <a:t>Une reconstitution possible des migrations d’Homo sapiens :</a:t>
            </a:r>
          </a:p>
          <a:p>
            <a:pPr marL="342900" indent="-342900" algn="just"/>
            <a:endParaRPr lang="fr-FR" sz="2400" b="1" dirty="0"/>
          </a:p>
          <a:p>
            <a:pPr marL="342900" indent="-342900" algn="just"/>
            <a:endParaRPr lang="fr-FR" sz="2400" b="1" dirty="0"/>
          </a:p>
          <a:p>
            <a:pPr marL="342900" indent="-342900" algn="just"/>
            <a:endParaRPr lang="fr-FR" dirty="0"/>
          </a:p>
          <a:p>
            <a:pPr marL="342900" indent="-342900" algn="just"/>
            <a:endParaRPr lang="fr-FR" dirty="0"/>
          </a:p>
          <a:p>
            <a:pPr marL="342900" indent="-342900" algn="just"/>
            <a:endParaRPr lang="fr-FR" dirty="0"/>
          </a:p>
          <a:p>
            <a:pPr marL="342900" indent="-342900" algn="just"/>
            <a:endParaRPr lang="fr-FR" dirty="0"/>
          </a:p>
          <a:p>
            <a:endParaRPr lang="fr-FR" dirty="0"/>
          </a:p>
          <a:p>
            <a:endParaRPr lang="fr-FR" dirty="0"/>
          </a:p>
          <a:p>
            <a:endParaRPr lang="fr-FR" dirty="0"/>
          </a:p>
          <a:p>
            <a:endParaRPr lang="fr-FR" dirty="0"/>
          </a:p>
        </p:txBody>
      </p:sp>
      <p:pic>
        <p:nvPicPr>
          <p:cNvPr id="4" name="Image 3" descr="arbre_parenté_Alu.JPG"/>
          <p:cNvPicPr>
            <a:picLocks noChangeAspect="1"/>
          </p:cNvPicPr>
          <p:nvPr/>
        </p:nvPicPr>
        <p:blipFill>
          <a:blip r:embed="rId2" cstate="print"/>
          <a:srcRect r="339"/>
          <a:stretch>
            <a:fillRect/>
          </a:stretch>
        </p:blipFill>
        <p:spPr>
          <a:xfrm>
            <a:off x="523461" y="1290654"/>
            <a:ext cx="7963978" cy="3854901"/>
          </a:xfrm>
          <a:prstGeom prst="rect">
            <a:avLst/>
          </a:prstGeom>
        </p:spPr>
      </p:pic>
      <p:pic>
        <p:nvPicPr>
          <p:cNvPr id="5" name="Image 4" descr="légende_Alu.JPG"/>
          <p:cNvPicPr>
            <a:picLocks noChangeAspect="1"/>
          </p:cNvPicPr>
          <p:nvPr/>
        </p:nvPicPr>
        <p:blipFill>
          <a:blip r:embed="rId3" cstate="print"/>
          <a:stretch>
            <a:fillRect/>
          </a:stretch>
        </p:blipFill>
        <p:spPr>
          <a:xfrm>
            <a:off x="523461" y="2883566"/>
            <a:ext cx="1914525" cy="1666875"/>
          </a:xfrm>
          <a:prstGeom prst="rect">
            <a:avLst/>
          </a:prstGeom>
        </p:spPr>
      </p:pic>
      <p:sp>
        <p:nvSpPr>
          <p:cNvPr id="6" name="Rectangle 5"/>
          <p:cNvSpPr/>
          <p:nvPr/>
        </p:nvSpPr>
        <p:spPr>
          <a:xfrm>
            <a:off x="0" y="6517537"/>
            <a:ext cx="6155635" cy="253916"/>
          </a:xfrm>
          <a:prstGeom prst="rect">
            <a:avLst/>
          </a:prstGeom>
        </p:spPr>
        <p:txBody>
          <a:bodyPr wrap="square">
            <a:spAutoFit/>
          </a:bodyPr>
          <a:lstStyle/>
          <a:p>
            <a:r>
              <a:rPr lang="fr-FR" sz="1050" i="1">
                <a:hlinkClick r:id="rId4"/>
              </a:rPr>
              <a:t>https://www.ncbi.nlm.nih.gov/pmc/articles/PMC1274485/</a:t>
            </a:r>
            <a:endParaRPr lang="fr-FR" sz="1400" i="1"/>
          </a:p>
        </p:txBody>
      </p:sp>
      <p:pic>
        <p:nvPicPr>
          <p:cNvPr id="2" name="Image 4" descr="Une image contenant capture d’écran&#10;&#10;Description générée avec un niveau de confiance très élevé">
            <a:extLst>
              <a:ext uri="{FF2B5EF4-FFF2-40B4-BE49-F238E27FC236}">
                <a16:creationId xmlns:a16="http://schemas.microsoft.com/office/drawing/2014/main" id="{8C07807B-FFEB-406D-935E-76915E91CC34}"/>
              </a:ext>
            </a:extLst>
          </p:cNvPr>
          <p:cNvPicPr>
            <a:picLocks noChangeAspect="1"/>
          </p:cNvPicPr>
          <p:nvPr/>
        </p:nvPicPr>
        <p:blipFill rotWithShape="1">
          <a:blip r:embed="rId5"/>
          <a:srcRect l="20874" t="69630" r="28641" b="15309"/>
          <a:stretch/>
        </p:blipFill>
        <p:spPr>
          <a:xfrm>
            <a:off x="523022" y="5299272"/>
            <a:ext cx="6481312" cy="1086592"/>
          </a:xfrm>
          <a:prstGeom prst="rect">
            <a:avLst/>
          </a:prstGeom>
        </p:spPr>
      </p:pic>
    </p:spTree>
    <p:extLst>
      <p:ext uri="{BB962C8B-B14F-4D97-AF65-F5344CB8AC3E}">
        <p14:creationId xmlns:p14="http://schemas.microsoft.com/office/powerpoint/2010/main" val="3964061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874BC-0D2C-4183-817E-CE4A82C221A9}"/>
              </a:ext>
            </a:extLst>
          </p:cNvPr>
          <p:cNvSpPr>
            <a:spLocks noGrp="1"/>
          </p:cNvSpPr>
          <p:nvPr>
            <p:ph type="title"/>
          </p:nvPr>
        </p:nvSpPr>
        <p:spPr>
          <a:xfrm>
            <a:off x="5766781" y="1325916"/>
            <a:ext cx="2247501" cy="399252"/>
          </a:xfrm>
          <a:solidFill>
            <a:schemeClr val="bg1">
              <a:lumMod val="85000"/>
            </a:schemeClr>
          </a:solidFill>
          <a:ln>
            <a:solidFill>
              <a:schemeClr val="bg1">
                <a:lumMod val="75000"/>
              </a:schemeClr>
            </a:solidFill>
          </a:ln>
        </p:spPr>
        <p:txBody>
          <a:bodyPr>
            <a:normAutofit fontScale="90000"/>
          </a:bodyPr>
          <a:lstStyle/>
          <a:p>
            <a:r>
              <a:rPr lang="fr-FR" b="1" dirty="0">
                <a:solidFill>
                  <a:schemeClr val="accent3">
                    <a:lumMod val="50000"/>
                  </a:schemeClr>
                </a:solidFill>
              </a:rPr>
              <a:t>EXAO</a:t>
            </a:r>
          </a:p>
        </p:txBody>
      </p:sp>
      <p:pic>
        <p:nvPicPr>
          <p:cNvPr id="4" name="Image 3"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2">
            <a:extLst>
              <a:ext uri="{28A0092B-C50C-407E-A947-70E740481C1C}">
                <a14:useLocalDpi xmlns:a14="http://schemas.microsoft.com/office/drawing/2010/main" val="0"/>
              </a:ext>
            </a:extLst>
          </a:blip>
          <a:srcRect l="29237" t="23249" r="32389" b="26309"/>
          <a:stretch/>
        </p:blipFill>
        <p:spPr>
          <a:xfrm>
            <a:off x="108244" y="183094"/>
            <a:ext cx="2475313" cy="1626882"/>
          </a:xfrm>
          <a:prstGeom prst="rect">
            <a:avLst/>
          </a:prstGeom>
        </p:spPr>
      </p:pic>
      <p:sp>
        <p:nvSpPr>
          <p:cNvPr id="7" name="Ellipse 6">
            <a:extLst>
              <a:ext uri="{FF2B5EF4-FFF2-40B4-BE49-F238E27FC236}">
                <a16:creationId xmlns:a16="http://schemas.microsoft.com/office/drawing/2014/main" id="{E755A396-C165-4F36-A2D7-F05D2FCAF468}"/>
              </a:ext>
            </a:extLst>
          </p:cNvPr>
          <p:cNvSpPr/>
          <p:nvPr/>
        </p:nvSpPr>
        <p:spPr>
          <a:xfrm>
            <a:off x="1366299" y="3535071"/>
            <a:ext cx="2286000" cy="78316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r-FR" dirty="0">
                <a:solidFill>
                  <a:schemeClr val="accent3">
                    <a:lumMod val="50000"/>
                  </a:schemeClr>
                </a:solidFill>
              </a:rPr>
              <a:t>métabolismes</a:t>
            </a:r>
          </a:p>
        </p:txBody>
      </p:sp>
      <p:sp>
        <p:nvSpPr>
          <p:cNvPr id="9" name="Ellipse 8">
            <a:extLst>
              <a:ext uri="{FF2B5EF4-FFF2-40B4-BE49-F238E27FC236}">
                <a16:creationId xmlns:a16="http://schemas.microsoft.com/office/drawing/2014/main" id="{29C71D14-AB4D-4327-B05A-59DDF5A23A3B}"/>
              </a:ext>
            </a:extLst>
          </p:cNvPr>
          <p:cNvSpPr/>
          <p:nvPr/>
        </p:nvSpPr>
        <p:spPr>
          <a:xfrm>
            <a:off x="5235107" y="3535071"/>
            <a:ext cx="2286000" cy="78316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r-FR" dirty="0">
                <a:solidFill>
                  <a:schemeClr val="accent3">
                    <a:lumMod val="50000"/>
                  </a:schemeClr>
                </a:solidFill>
              </a:rPr>
              <a:t>pédologie</a:t>
            </a:r>
          </a:p>
        </p:txBody>
      </p:sp>
      <p:pic>
        <p:nvPicPr>
          <p:cNvPr id="11" name="Graphic 20" descr="Fiole">
            <a:extLst>
              <a:ext uri="{FF2B5EF4-FFF2-40B4-BE49-F238E27FC236}">
                <a16:creationId xmlns:a16="http://schemas.microsoft.com/office/drawing/2014/main" id="{B10E471D-2496-4404-81A5-0A8D9EAC3F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2085" y="411516"/>
            <a:ext cx="1180214" cy="914400"/>
          </a:xfrm>
          <a:prstGeom prst="rect">
            <a:avLst/>
          </a:prstGeom>
        </p:spPr>
      </p:pic>
      <p:pic>
        <p:nvPicPr>
          <p:cNvPr id="10" name="Graphic 11" descr="Tête avec engrenages">
            <a:extLst>
              <a:ext uri="{FF2B5EF4-FFF2-40B4-BE49-F238E27FC236}">
                <a16:creationId xmlns:a16="http://schemas.microsoft.com/office/drawing/2014/main" id="{A6F5C5F6-696C-4D14-A18B-1EABCC5D32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90437" y="454620"/>
            <a:ext cx="914400" cy="914400"/>
          </a:xfrm>
          <a:prstGeom prst="rect">
            <a:avLst/>
          </a:prstGeom>
        </p:spPr>
      </p:pic>
      <p:pic>
        <p:nvPicPr>
          <p:cNvPr id="5" name="Image 4"/>
          <p:cNvPicPr>
            <a:picLocks noChangeAspect="1"/>
          </p:cNvPicPr>
          <p:nvPr/>
        </p:nvPicPr>
        <p:blipFill>
          <a:blip r:embed="rId7"/>
          <a:stretch>
            <a:fillRect/>
          </a:stretch>
        </p:blipFill>
        <p:spPr>
          <a:xfrm>
            <a:off x="4896738" y="465706"/>
            <a:ext cx="4101981" cy="892228"/>
          </a:xfrm>
          <a:prstGeom prst="rect">
            <a:avLst/>
          </a:prstGeom>
        </p:spPr>
      </p:pic>
      <p:sp>
        <p:nvSpPr>
          <p:cNvPr id="14" name="Titre 1">
            <a:extLst>
              <a:ext uri="{FF2B5EF4-FFF2-40B4-BE49-F238E27FC236}">
                <a16:creationId xmlns:a16="http://schemas.microsoft.com/office/drawing/2014/main" id="{E35874BC-0D2C-4183-817E-CE4A82C221A9}"/>
              </a:ext>
            </a:extLst>
          </p:cNvPr>
          <p:cNvSpPr txBox="1">
            <a:spLocks/>
          </p:cNvSpPr>
          <p:nvPr/>
        </p:nvSpPr>
        <p:spPr>
          <a:xfrm>
            <a:off x="4479952" y="1953622"/>
            <a:ext cx="4664048" cy="631756"/>
          </a:xfrm>
          <a:prstGeom prst="rect">
            <a:avLst/>
          </a:prstGeom>
          <a:solidFill>
            <a:schemeClr val="bg1">
              <a:lumMod val="85000"/>
            </a:schemeClr>
          </a:solidFill>
          <a:ln>
            <a:solidFill>
              <a:schemeClr val="bg1">
                <a:lumMod val="65000"/>
              </a:schemeClr>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600" b="1" dirty="0">
                <a:solidFill>
                  <a:schemeClr val="accent3">
                    <a:lumMod val="50000"/>
                  </a:schemeClr>
                </a:solidFill>
              </a:rPr>
              <a:t>Modèles analogiques</a:t>
            </a:r>
          </a:p>
        </p:txBody>
      </p:sp>
    </p:spTree>
    <p:extLst>
      <p:ext uri="{BB962C8B-B14F-4D97-AF65-F5344CB8AC3E}">
        <p14:creationId xmlns:p14="http://schemas.microsoft.com/office/powerpoint/2010/main" val="2865811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5195C758-2D81-4851-8BCB-B0DA8FBAC12F}"/>
              </a:ext>
            </a:extLst>
          </p:cNvPr>
          <p:cNvSpPr/>
          <p:nvPr/>
        </p:nvSpPr>
        <p:spPr>
          <a:xfrm>
            <a:off x="5360379" y="589680"/>
            <a:ext cx="2286000" cy="78316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r-FR" dirty="0">
                <a:solidFill>
                  <a:schemeClr val="accent3">
                    <a:lumMod val="50000"/>
                  </a:schemeClr>
                </a:solidFill>
              </a:rPr>
              <a:t>métabolismes</a:t>
            </a:r>
          </a:p>
        </p:txBody>
      </p:sp>
      <p:sp>
        <p:nvSpPr>
          <p:cNvPr id="8" name="Rectangle: Folded Corner 7">
            <a:extLst>
              <a:ext uri="{FF2B5EF4-FFF2-40B4-BE49-F238E27FC236}">
                <a16:creationId xmlns:a16="http://schemas.microsoft.com/office/drawing/2014/main" id="{BE1BE217-D60D-4DD2-91D7-F3268B7704A6}"/>
              </a:ext>
            </a:extLst>
          </p:cNvPr>
          <p:cNvSpPr/>
          <p:nvPr/>
        </p:nvSpPr>
        <p:spPr>
          <a:xfrm>
            <a:off x="1081439" y="2428780"/>
            <a:ext cx="6807842" cy="3740551"/>
          </a:xfrm>
          <a:prstGeom prst="foldedCorner">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9">
            <a:extLst>
              <a:ext uri="{FF2B5EF4-FFF2-40B4-BE49-F238E27FC236}">
                <a16:creationId xmlns:a16="http://schemas.microsoft.com/office/drawing/2014/main" id="{BCA3C715-5F24-4533-AA80-F78467CCDAB6}"/>
              </a:ext>
            </a:extLst>
          </p:cNvPr>
          <p:cNvPicPr>
            <a:picLocks noChangeAspect="1"/>
          </p:cNvPicPr>
          <p:nvPr/>
        </p:nvPicPr>
        <p:blipFill rotWithShape="1">
          <a:blip r:embed="rId2"/>
          <a:srcRect l="4785" r="2960"/>
          <a:stretch/>
        </p:blipFill>
        <p:spPr>
          <a:xfrm>
            <a:off x="1452785" y="2597520"/>
            <a:ext cx="5734228" cy="3163790"/>
          </a:xfrm>
          <a:prstGeom prst="rect">
            <a:avLst/>
          </a:prstGeom>
        </p:spPr>
      </p:pic>
      <p:sp>
        <p:nvSpPr>
          <p:cNvPr id="2" name="Rectangle 1"/>
          <p:cNvSpPr/>
          <p:nvPr/>
        </p:nvSpPr>
        <p:spPr>
          <a:xfrm>
            <a:off x="1081439" y="1882951"/>
            <a:ext cx="4127797" cy="369332"/>
          </a:xfrm>
          <a:prstGeom prst="rect">
            <a:avLst/>
          </a:prstGeom>
        </p:spPr>
        <p:txBody>
          <a:bodyPr wrap="none">
            <a:spAutoFit/>
          </a:bodyPr>
          <a:lstStyle/>
          <a:p>
            <a:r>
              <a:rPr lang="fr-FR" b="1" dirty="0">
                <a:solidFill>
                  <a:schemeClr val="tx2">
                    <a:lumMod val="60000"/>
                    <a:lumOff val="40000"/>
                  </a:schemeClr>
                </a:solidFill>
              </a:rPr>
              <a:t>La Terre, la vie et l’organisation du vivant </a:t>
            </a:r>
          </a:p>
        </p:txBody>
      </p:sp>
      <p:pic>
        <p:nvPicPr>
          <p:cNvPr id="10" name="Image 9"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3">
            <a:extLst>
              <a:ext uri="{28A0092B-C50C-407E-A947-70E740481C1C}">
                <a14:useLocalDpi xmlns:a14="http://schemas.microsoft.com/office/drawing/2010/main" val="0"/>
              </a:ext>
            </a:extLst>
          </a:blip>
          <a:srcRect l="29237" t="23249" r="32389" b="26309"/>
          <a:stretch/>
        </p:blipFill>
        <p:spPr>
          <a:xfrm>
            <a:off x="215128" y="167821"/>
            <a:ext cx="2475313" cy="1626882"/>
          </a:xfrm>
          <a:prstGeom prst="rect">
            <a:avLst/>
          </a:prstGeom>
        </p:spPr>
      </p:pic>
      <p:pic>
        <p:nvPicPr>
          <p:cNvPr id="11" name="Graphic 20" descr="Fiole">
            <a:extLst>
              <a:ext uri="{FF2B5EF4-FFF2-40B4-BE49-F238E27FC236}">
                <a16:creationId xmlns:a16="http://schemas.microsoft.com/office/drawing/2014/main" id="{B10E471D-2496-4404-81A5-0A8D9EAC3F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5326" y="423103"/>
            <a:ext cx="1180214" cy="914400"/>
          </a:xfrm>
          <a:prstGeom prst="rect">
            <a:avLst/>
          </a:prstGeom>
        </p:spPr>
      </p:pic>
    </p:spTree>
    <p:extLst>
      <p:ext uri="{BB962C8B-B14F-4D97-AF65-F5344CB8AC3E}">
        <p14:creationId xmlns:p14="http://schemas.microsoft.com/office/powerpoint/2010/main" val="3322155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7F0DB69-6311-4F97-B074-2FB5BC920001}"/>
              </a:ext>
            </a:extLst>
          </p:cNvPr>
          <p:cNvPicPr>
            <a:picLocks noChangeAspect="1"/>
          </p:cNvPicPr>
          <p:nvPr/>
        </p:nvPicPr>
        <p:blipFill rotWithShape="1">
          <a:blip r:embed="rId2"/>
          <a:srcRect l="3401" t="11957" r="-680" b="1087"/>
          <a:stretch/>
        </p:blipFill>
        <p:spPr>
          <a:xfrm>
            <a:off x="121851" y="2156189"/>
            <a:ext cx="6901946" cy="4627323"/>
          </a:xfrm>
          <a:prstGeom prst="rect">
            <a:avLst/>
          </a:prstGeom>
        </p:spPr>
      </p:pic>
      <p:pic>
        <p:nvPicPr>
          <p:cNvPr id="2" name="Picture 14">
            <a:extLst>
              <a:ext uri="{FF2B5EF4-FFF2-40B4-BE49-F238E27FC236}">
                <a16:creationId xmlns:a16="http://schemas.microsoft.com/office/drawing/2014/main" id="{4906DCDE-CE4B-4375-80FC-71709ACE04A5}"/>
              </a:ext>
            </a:extLst>
          </p:cNvPr>
          <p:cNvPicPr>
            <a:picLocks noChangeAspect="1"/>
          </p:cNvPicPr>
          <p:nvPr/>
        </p:nvPicPr>
        <p:blipFill>
          <a:blip r:embed="rId3"/>
          <a:stretch>
            <a:fillRect/>
          </a:stretch>
        </p:blipFill>
        <p:spPr>
          <a:xfrm>
            <a:off x="7023797" y="313143"/>
            <a:ext cx="2154821" cy="2333841"/>
          </a:xfrm>
          <a:prstGeom prst="rect">
            <a:avLst/>
          </a:prstGeom>
        </p:spPr>
      </p:pic>
      <p:pic>
        <p:nvPicPr>
          <p:cNvPr id="5" name="Image 4"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4">
            <a:extLst>
              <a:ext uri="{28A0092B-C50C-407E-A947-70E740481C1C}">
                <a14:useLocalDpi xmlns:a14="http://schemas.microsoft.com/office/drawing/2010/main" val="0"/>
              </a:ext>
            </a:extLst>
          </a:blip>
          <a:srcRect l="29237" t="23249" r="32389" b="26309"/>
          <a:stretch/>
        </p:blipFill>
        <p:spPr>
          <a:xfrm>
            <a:off x="0" y="0"/>
            <a:ext cx="2475313" cy="1626882"/>
          </a:xfrm>
          <a:prstGeom prst="rect">
            <a:avLst/>
          </a:prstGeom>
        </p:spPr>
      </p:pic>
      <p:pic>
        <p:nvPicPr>
          <p:cNvPr id="6" name="Graphic 20" descr="Fiole">
            <a:extLst>
              <a:ext uri="{FF2B5EF4-FFF2-40B4-BE49-F238E27FC236}">
                <a16:creationId xmlns:a16="http://schemas.microsoft.com/office/drawing/2014/main" id="{B10E471D-2496-4404-81A5-0A8D9EAC3F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55532" y="345736"/>
            <a:ext cx="1180214" cy="914400"/>
          </a:xfrm>
          <a:prstGeom prst="rect">
            <a:avLst/>
          </a:prstGeom>
        </p:spPr>
      </p:pic>
      <p:sp>
        <p:nvSpPr>
          <p:cNvPr id="7" name="Ellipse 6">
            <a:extLst>
              <a:ext uri="{FF2B5EF4-FFF2-40B4-BE49-F238E27FC236}">
                <a16:creationId xmlns:a16="http://schemas.microsoft.com/office/drawing/2014/main" id="{5195C758-2D81-4851-8BCB-B0DA8FBAC12F}"/>
              </a:ext>
            </a:extLst>
          </p:cNvPr>
          <p:cNvSpPr/>
          <p:nvPr/>
        </p:nvSpPr>
        <p:spPr>
          <a:xfrm>
            <a:off x="3950323" y="476973"/>
            <a:ext cx="2286000" cy="78316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r-FR" dirty="0">
                <a:solidFill>
                  <a:schemeClr val="accent3">
                    <a:lumMod val="50000"/>
                  </a:schemeClr>
                </a:solidFill>
              </a:rPr>
              <a:t>métabolismes</a:t>
            </a:r>
          </a:p>
        </p:txBody>
      </p:sp>
    </p:spTree>
    <p:extLst>
      <p:ext uri="{BB962C8B-B14F-4D97-AF65-F5344CB8AC3E}">
        <p14:creationId xmlns:p14="http://schemas.microsoft.com/office/powerpoint/2010/main" val="1406260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55439" y="313146"/>
            <a:ext cx="8455749" cy="954107"/>
          </a:xfrm>
          <a:prstGeom prst="rect">
            <a:avLst/>
          </a:prstGeom>
          <a:ln>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nchor="t">
            <a:spAutoFit/>
          </a:bodyPr>
          <a:lstStyle/>
          <a:p>
            <a:pPr algn="ctr"/>
            <a:r>
              <a:rPr lang="fr-FR" sz="2800" b="1" dirty="0">
                <a:solidFill>
                  <a:schemeClr val="accent3">
                    <a:lumMod val="75000"/>
                  </a:schemeClr>
                </a:solidFill>
              </a:rPr>
              <a:t>Une multitude de techniques mobilisées </a:t>
            </a:r>
            <a:endParaRPr lang="en-US" sz="2800" b="1" dirty="0">
              <a:solidFill>
                <a:schemeClr val="accent3">
                  <a:lumMod val="75000"/>
                </a:schemeClr>
              </a:solidFill>
            </a:endParaRPr>
          </a:p>
          <a:p>
            <a:pPr algn="ctr"/>
            <a:r>
              <a:rPr lang="fr-FR" sz="2800" b="1" dirty="0">
                <a:solidFill>
                  <a:schemeClr val="accent3">
                    <a:lumMod val="75000"/>
                  </a:schemeClr>
                </a:solidFill>
              </a:rPr>
              <a:t>dans les pratiques expérimentales</a:t>
            </a:r>
            <a:endParaRPr lang="en-US" sz="2800" b="1" dirty="0">
              <a:solidFill>
                <a:schemeClr val="accent3">
                  <a:lumMod val="75000"/>
                </a:schemeClr>
              </a:solidFill>
              <a:cs typeface="Calibri"/>
            </a:endParaRPr>
          </a:p>
        </p:txBody>
      </p:sp>
      <p:pic>
        <p:nvPicPr>
          <p:cNvPr id="5" name="Image 4" descr="nuage-de-mots.png"/>
          <p:cNvPicPr>
            <a:picLocks noChangeAspect="1"/>
          </p:cNvPicPr>
          <p:nvPr/>
        </p:nvPicPr>
        <p:blipFill rotWithShape="1">
          <a:blip r:embed="rId2">
            <a:extLst>
              <a:ext uri="{28A0092B-C50C-407E-A947-70E740481C1C}">
                <a14:useLocalDpi xmlns:a14="http://schemas.microsoft.com/office/drawing/2010/main" val="0"/>
              </a:ext>
            </a:extLst>
          </a:blip>
          <a:srcRect l="29237" t="23249" r="32389" b="26309"/>
          <a:stretch/>
        </p:blipFill>
        <p:spPr>
          <a:xfrm>
            <a:off x="1644652" y="1406167"/>
            <a:ext cx="5873577" cy="3860367"/>
          </a:xfrm>
          <a:prstGeom prst="rect">
            <a:avLst/>
          </a:prstGeom>
        </p:spPr>
      </p:pic>
      <p:pic>
        <p:nvPicPr>
          <p:cNvPr id="2" name="Graphic 20" descr="Fiole">
            <a:extLst>
              <a:ext uri="{FF2B5EF4-FFF2-40B4-BE49-F238E27FC236}">
                <a16:creationId xmlns:a16="http://schemas.microsoft.com/office/drawing/2014/main" id="{541410FA-FA13-4F18-BDA2-5669E4FB44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3866" y="5313283"/>
            <a:ext cx="1180214" cy="914400"/>
          </a:xfrm>
          <a:prstGeom prst="rect">
            <a:avLst/>
          </a:prstGeom>
        </p:spPr>
      </p:pic>
      <p:sp>
        <p:nvSpPr>
          <p:cNvPr id="3" name="TextBox 2">
            <a:extLst>
              <a:ext uri="{FF2B5EF4-FFF2-40B4-BE49-F238E27FC236}">
                <a16:creationId xmlns:a16="http://schemas.microsoft.com/office/drawing/2014/main" id="{6859842A-F977-417A-AD41-037AE138D79E}"/>
              </a:ext>
            </a:extLst>
          </p:cNvPr>
          <p:cNvSpPr txBox="1"/>
          <p:nvPr/>
        </p:nvSpPr>
        <p:spPr>
          <a:xfrm>
            <a:off x="1258271" y="5636183"/>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En </a:t>
            </a:r>
            <a:r>
              <a:rPr lang="en-US" b="1" dirty="0" err="1">
                <a:cs typeface="Calibri"/>
              </a:rPr>
              <a:t>Seconde</a:t>
            </a:r>
          </a:p>
        </p:txBody>
      </p:sp>
      <p:sp>
        <p:nvSpPr>
          <p:cNvPr id="7" name="TextBox 6">
            <a:extLst>
              <a:ext uri="{FF2B5EF4-FFF2-40B4-BE49-F238E27FC236}">
                <a16:creationId xmlns:a16="http://schemas.microsoft.com/office/drawing/2014/main" id="{8E616DF3-F57E-44A9-8295-4E4CE4CCA8E2}"/>
              </a:ext>
            </a:extLst>
          </p:cNvPr>
          <p:cNvSpPr txBox="1"/>
          <p:nvPr/>
        </p:nvSpPr>
        <p:spPr>
          <a:xfrm>
            <a:off x="4419822" y="4566019"/>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8" name="TextBox 7">
            <a:extLst>
              <a:ext uri="{FF2B5EF4-FFF2-40B4-BE49-F238E27FC236}">
                <a16:creationId xmlns:a16="http://schemas.microsoft.com/office/drawing/2014/main" id="{0F23EECF-9700-46C2-92C1-D840AE723B54}"/>
              </a:ext>
            </a:extLst>
          </p:cNvPr>
          <p:cNvSpPr txBox="1"/>
          <p:nvPr/>
        </p:nvSpPr>
        <p:spPr>
          <a:xfrm>
            <a:off x="7436651" y="5588823"/>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En Première</a:t>
            </a:r>
          </a:p>
        </p:txBody>
      </p:sp>
      <p:sp>
        <p:nvSpPr>
          <p:cNvPr id="10" name="TextBox 9">
            <a:extLst>
              <a:ext uri="{FF2B5EF4-FFF2-40B4-BE49-F238E27FC236}">
                <a16:creationId xmlns:a16="http://schemas.microsoft.com/office/drawing/2014/main" id="{080B3525-9ABD-4BCD-B789-4CC916D7D680}"/>
              </a:ext>
            </a:extLst>
          </p:cNvPr>
          <p:cNvSpPr txBox="1"/>
          <p:nvPr/>
        </p:nvSpPr>
        <p:spPr>
          <a:xfrm>
            <a:off x="897786" y="6147614"/>
            <a:ext cx="2955851"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cs typeface="Calibri"/>
            </a:endParaRPr>
          </a:p>
        </p:txBody>
      </p:sp>
      <p:pic>
        <p:nvPicPr>
          <p:cNvPr id="11" name="Graphic 11" descr="Tête avec engrenages">
            <a:extLst>
              <a:ext uri="{FF2B5EF4-FFF2-40B4-BE49-F238E27FC236}">
                <a16:creationId xmlns:a16="http://schemas.microsoft.com/office/drawing/2014/main" id="{72FAA283-395D-4041-A183-5CCFD445BE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05857" y="5317925"/>
            <a:ext cx="914400" cy="914400"/>
          </a:xfrm>
          <a:prstGeom prst="rect">
            <a:avLst/>
          </a:prstGeom>
        </p:spPr>
      </p:pic>
    </p:spTree>
    <p:extLst>
      <p:ext uri="{BB962C8B-B14F-4D97-AF65-F5344CB8AC3E}">
        <p14:creationId xmlns:p14="http://schemas.microsoft.com/office/powerpoint/2010/main" val="15023392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874BC-0D2C-4183-817E-CE4A82C221A9}"/>
              </a:ext>
            </a:extLst>
          </p:cNvPr>
          <p:cNvSpPr>
            <a:spLocks noGrp="1"/>
          </p:cNvSpPr>
          <p:nvPr>
            <p:ph type="title"/>
          </p:nvPr>
        </p:nvSpPr>
        <p:spPr>
          <a:xfrm>
            <a:off x="3830498" y="635340"/>
            <a:ext cx="2341457" cy="681788"/>
          </a:xfrm>
          <a:solidFill>
            <a:schemeClr val="bg1">
              <a:lumMod val="85000"/>
            </a:schemeClr>
          </a:solidFill>
          <a:ln>
            <a:solidFill>
              <a:schemeClr val="bg1">
                <a:lumMod val="65000"/>
              </a:schemeClr>
            </a:solidFill>
          </a:ln>
        </p:spPr>
        <p:txBody>
          <a:bodyPr>
            <a:normAutofit fontScale="90000"/>
          </a:bodyPr>
          <a:lstStyle/>
          <a:p>
            <a:r>
              <a:rPr lang="fr-FR" b="1" dirty="0">
                <a:solidFill>
                  <a:schemeClr val="accent3">
                    <a:lumMod val="50000"/>
                  </a:schemeClr>
                </a:solidFill>
              </a:rPr>
              <a:t>EXAO</a:t>
            </a:r>
          </a:p>
        </p:txBody>
      </p:sp>
      <p:pic>
        <p:nvPicPr>
          <p:cNvPr id="4" name="Image 3"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2">
            <a:extLst>
              <a:ext uri="{28A0092B-C50C-407E-A947-70E740481C1C}">
                <a14:useLocalDpi xmlns:a14="http://schemas.microsoft.com/office/drawing/2010/main" val="0"/>
              </a:ext>
            </a:extLst>
          </a:blip>
          <a:srcRect l="29237" t="23249" r="32389" b="26309"/>
          <a:stretch/>
        </p:blipFill>
        <p:spPr>
          <a:xfrm>
            <a:off x="0" y="162793"/>
            <a:ext cx="2475313" cy="1626882"/>
          </a:xfrm>
          <a:prstGeom prst="rect">
            <a:avLst/>
          </a:prstGeom>
        </p:spPr>
      </p:pic>
      <p:sp>
        <p:nvSpPr>
          <p:cNvPr id="9" name="Ellipse 8">
            <a:extLst>
              <a:ext uri="{FF2B5EF4-FFF2-40B4-BE49-F238E27FC236}">
                <a16:creationId xmlns:a16="http://schemas.microsoft.com/office/drawing/2014/main" id="{29C71D14-AB4D-4327-B05A-59DDF5A23A3B}"/>
              </a:ext>
            </a:extLst>
          </p:cNvPr>
          <p:cNvSpPr/>
          <p:nvPr/>
        </p:nvSpPr>
        <p:spPr>
          <a:xfrm>
            <a:off x="6617163" y="635340"/>
            <a:ext cx="2286000" cy="78316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r-FR">
                <a:solidFill>
                  <a:schemeClr val="accent3">
                    <a:lumMod val="50000"/>
                  </a:schemeClr>
                </a:solidFill>
              </a:rPr>
              <a:t>pédologie</a:t>
            </a:r>
          </a:p>
        </p:txBody>
      </p:sp>
      <p:pic>
        <p:nvPicPr>
          <p:cNvPr id="11" name="Graphic 20" descr="Fiole">
            <a:extLst>
              <a:ext uri="{FF2B5EF4-FFF2-40B4-BE49-F238E27FC236}">
                <a16:creationId xmlns:a16="http://schemas.microsoft.com/office/drawing/2014/main" id="{B10E471D-2496-4404-81A5-0A8D9EAC3F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4492" y="416975"/>
            <a:ext cx="1180214" cy="914400"/>
          </a:xfrm>
          <a:prstGeom prst="rect">
            <a:avLst/>
          </a:prstGeom>
        </p:spPr>
      </p:pic>
      <p:sp>
        <p:nvSpPr>
          <p:cNvPr id="12" name="Rectangle: Folded Corner 11">
            <a:extLst>
              <a:ext uri="{FF2B5EF4-FFF2-40B4-BE49-F238E27FC236}">
                <a16:creationId xmlns:a16="http://schemas.microsoft.com/office/drawing/2014/main" id="{AB525329-E178-4A7C-9AB0-BA61CEA1C418}"/>
              </a:ext>
            </a:extLst>
          </p:cNvPr>
          <p:cNvSpPr/>
          <p:nvPr/>
        </p:nvSpPr>
        <p:spPr>
          <a:xfrm>
            <a:off x="1385104" y="2868209"/>
            <a:ext cx="7232247" cy="3113589"/>
          </a:xfrm>
          <a:prstGeom prst="foldedCorner">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3">
            <a:extLst>
              <a:ext uri="{FF2B5EF4-FFF2-40B4-BE49-F238E27FC236}">
                <a16:creationId xmlns:a16="http://schemas.microsoft.com/office/drawing/2014/main" id="{94B63927-32C5-4F1A-B39C-D3EC50CBB9E7}"/>
              </a:ext>
            </a:extLst>
          </p:cNvPr>
          <p:cNvPicPr>
            <a:picLocks noChangeAspect="1"/>
          </p:cNvPicPr>
          <p:nvPr/>
        </p:nvPicPr>
        <p:blipFill>
          <a:blip r:embed="rId5"/>
          <a:stretch>
            <a:fillRect/>
          </a:stretch>
        </p:blipFill>
        <p:spPr>
          <a:xfrm>
            <a:off x="1651988" y="3130087"/>
            <a:ext cx="6189133" cy="2305486"/>
          </a:xfrm>
          <a:prstGeom prst="rect">
            <a:avLst/>
          </a:prstGeom>
        </p:spPr>
      </p:pic>
      <p:pic>
        <p:nvPicPr>
          <p:cNvPr id="15" name="Picture 15">
            <a:extLst>
              <a:ext uri="{FF2B5EF4-FFF2-40B4-BE49-F238E27FC236}">
                <a16:creationId xmlns:a16="http://schemas.microsoft.com/office/drawing/2014/main" id="{41031B95-F96E-440A-96CE-2179FED61EFF}"/>
              </a:ext>
            </a:extLst>
          </p:cNvPr>
          <p:cNvPicPr>
            <a:picLocks noChangeAspect="1"/>
          </p:cNvPicPr>
          <p:nvPr/>
        </p:nvPicPr>
        <p:blipFill rotWithShape="1">
          <a:blip r:embed="rId6"/>
          <a:srcRect l="1781" t="21371" r="1715" b="-1327"/>
          <a:stretch/>
        </p:blipFill>
        <p:spPr>
          <a:xfrm>
            <a:off x="1621723" y="5584771"/>
            <a:ext cx="6249665" cy="247828"/>
          </a:xfrm>
          <a:prstGeom prst="rect">
            <a:avLst/>
          </a:prstGeom>
        </p:spPr>
      </p:pic>
      <p:sp>
        <p:nvSpPr>
          <p:cNvPr id="3" name="Rectangle 2"/>
          <p:cNvSpPr/>
          <p:nvPr/>
        </p:nvSpPr>
        <p:spPr>
          <a:xfrm>
            <a:off x="1385104" y="2275215"/>
            <a:ext cx="4009880" cy="369332"/>
          </a:xfrm>
          <a:prstGeom prst="rect">
            <a:avLst/>
          </a:prstGeom>
        </p:spPr>
        <p:txBody>
          <a:bodyPr wrap="none">
            <a:spAutoFit/>
          </a:bodyPr>
          <a:lstStyle/>
          <a:p>
            <a:r>
              <a:rPr lang="fr-FR" b="1" dirty="0">
                <a:solidFill>
                  <a:schemeClr val="tx2">
                    <a:lumMod val="60000"/>
                    <a:lumOff val="40000"/>
                  </a:schemeClr>
                </a:solidFill>
              </a:rPr>
              <a:t>Les enjeux contemporains de la planète </a:t>
            </a:r>
          </a:p>
        </p:txBody>
      </p:sp>
    </p:spTree>
    <p:extLst>
      <p:ext uri="{BB962C8B-B14F-4D97-AF65-F5344CB8AC3E}">
        <p14:creationId xmlns:p14="http://schemas.microsoft.com/office/powerpoint/2010/main" val="1226263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4" descr="Une image contenant intérieur, table, ordinateur, plancher&#10;&#10;Description générée avec un niveau de confiance très élevé">
            <a:extLst>
              <a:ext uri="{FF2B5EF4-FFF2-40B4-BE49-F238E27FC236}">
                <a16:creationId xmlns:a16="http://schemas.microsoft.com/office/drawing/2014/main" id="{0622C9DF-2065-41CC-AE59-837C1115A4C1}"/>
              </a:ext>
            </a:extLst>
          </p:cNvPr>
          <p:cNvPicPr>
            <a:picLocks noChangeAspect="1"/>
          </p:cNvPicPr>
          <p:nvPr/>
        </p:nvPicPr>
        <p:blipFill>
          <a:blip r:embed="rId2"/>
          <a:stretch>
            <a:fillRect/>
          </a:stretch>
        </p:blipFill>
        <p:spPr>
          <a:xfrm>
            <a:off x="350108" y="666044"/>
            <a:ext cx="3138006" cy="5582355"/>
          </a:xfrm>
          <a:prstGeom prst="rect">
            <a:avLst/>
          </a:prstGeom>
          <a:ln>
            <a:noFill/>
          </a:ln>
          <a:effectLst>
            <a:softEdge rad="112500"/>
          </a:effectLst>
        </p:spPr>
      </p:pic>
      <p:pic>
        <p:nvPicPr>
          <p:cNvPr id="6" name="Image 6" descr="Une image contenant carte, texte, capture d’écran&#10;&#10;Description générée avec un niveau de confiance très élevé">
            <a:extLst>
              <a:ext uri="{FF2B5EF4-FFF2-40B4-BE49-F238E27FC236}">
                <a16:creationId xmlns:a16="http://schemas.microsoft.com/office/drawing/2014/main" id="{E069E621-45BF-490C-8E65-BCE2D2C6D9A5}"/>
              </a:ext>
            </a:extLst>
          </p:cNvPr>
          <p:cNvPicPr>
            <a:picLocks noChangeAspect="1"/>
          </p:cNvPicPr>
          <p:nvPr/>
        </p:nvPicPr>
        <p:blipFill>
          <a:blip r:embed="rId3"/>
          <a:stretch>
            <a:fillRect/>
          </a:stretch>
        </p:blipFill>
        <p:spPr>
          <a:xfrm>
            <a:off x="3863622" y="57886"/>
            <a:ext cx="5170311" cy="3397893"/>
          </a:xfrm>
          <a:prstGeom prst="rect">
            <a:avLst/>
          </a:prstGeom>
        </p:spPr>
      </p:pic>
      <p:pic>
        <p:nvPicPr>
          <p:cNvPr id="8" name="Image 8" descr="Une image contenant texte, carte&#10;&#10;Description générée avec un niveau de confiance très élevé">
            <a:extLst>
              <a:ext uri="{FF2B5EF4-FFF2-40B4-BE49-F238E27FC236}">
                <a16:creationId xmlns:a16="http://schemas.microsoft.com/office/drawing/2014/main" id="{43911146-0ACA-4378-B560-687F28A3E872}"/>
              </a:ext>
            </a:extLst>
          </p:cNvPr>
          <p:cNvPicPr>
            <a:picLocks noChangeAspect="1"/>
          </p:cNvPicPr>
          <p:nvPr/>
        </p:nvPicPr>
        <p:blipFill>
          <a:blip r:embed="rId4"/>
          <a:stretch>
            <a:fillRect/>
          </a:stretch>
        </p:blipFill>
        <p:spPr>
          <a:xfrm>
            <a:off x="3793067" y="3459971"/>
            <a:ext cx="5325531" cy="3860945"/>
          </a:xfrm>
          <a:prstGeom prst="rect">
            <a:avLst/>
          </a:prstGeom>
        </p:spPr>
      </p:pic>
      <p:pic>
        <p:nvPicPr>
          <p:cNvPr id="10" name="Image 10" descr="Une image contenant bouteille, ciel&#10;&#10;Description générée avec un niveau de confiance très élevé">
            <a:extLst>
              <a:ext uri="{FF2B5EF4-FFF2-40B4-BE49-F238E27FC236}">
                <a16:creationId xmlns:a16="http://schemas.microsoft.com/office/drawing/2014/main" id="{E3D1ED62-DB18-4B10-8D08-B56735686558}"/>
              </a:ext>
            </a:extLst>
          </p:cNvPr>
          <p:cNvPicPr>
            <a:picLocks noChangeAspect="1"/>
          </p:cNvPicPr>
          <p:nvPr/>
        </p:nvPicPr>
        <p:blipFill>
          <a:blip r:embed="rId5"/>
          <a:stretch>
            <a:fillRect/>
          </a:stretch>
        </p:blipFill>
        <p:spPr>
          <a:xfrm>
            <a:off x="162777" y="55894"/>
            <a:ext cx="3635934" cy="367988"/>
          </a:xfrm>
          <a:prstGeom prst="rect">
            <a:avLst/>
          </a:prstGeom>
        </p:spPr>
      </p:pic>
      <p:sp>
        <p:nvSpPr>
          <p:cNvPr id="12" name="ZoneTexte 11">
            <a:extLst>
              <a:ext uri="{FF2B5EF4-FFF2-40B4-BE49-F238E27FC236}">
                <a16:creationId xmlns:a16="http://schemas.microsoft.com/office/drawing/2014/main" id="{74B548F7-CFE5-45B7-A7C3-38EA285F2BC4}"/>
              </a:ext>
            </a:extLst>
          </p:cNvPr>
          <p:cNvSpPr txBox="1"/>
          <p:nvPr/>
        </p:nvSpPr>
        <p:spPr>
          <a:xfrm>
            <a:off x="-681" y="6316210"/>
            <a:ext cx="3843867" cy="8771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hlinkClick r:id="rId6"/>
              </a:rPr>
              <a:t>http://svt.discipline.ac-lille.fr/ressources/lycee/seconde/enjeux-planetaires-contemporains-energie-sol-1/comparaison-de-la-teneur-en-matiere-organique-de-differents-sols</a:t>
            </a:r>
            <a:endParaRPr lang="en-US" sz="1100">
              <a:cs typeface="Calibri"/>
            </a:endParaRPr>
          </a:p>
          <a:p>
            <a:endParaRPr lang="en-US">
              <a:cs typeface="Calibri"/>
            </a:endParaRPr>
          </a:p>
        </p:txBody>
      </p:sp>
    </p:spTree>
    <p:extLst>
      <p:ext uri="{BB962C8B-B14F-4D97-AF65-F5344CB8AC3E}">
        <p14:creationId xmlns:p14="http://schemas.microsoft.com/office/powerpoint/2010/main" val="3378532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874BC-0D2C-4183-817E-CE4A82C221A9}"/>
              </a:ext>
            </a:extLst>
          </p:cNvPr>
          <p:cNvSpPr>
            <a:spLocks noGrp="1"/>
          </p:cNvSpPr>
          <p:nvPr>
            <p:ph type="title"/>
          </p:nvPr>
        </p:nvSpPr>
        <p:spPr>
          <a:xfrm>
            <a:off x="3734916" y="209775"/>
            <a:ext cx="5281657" cy="408322"/>
          </a:xfrm>
          <a:solidFill>
            <a:schemeClr val="bg1">
              <a:lumMod val="85000"/>
            </a:schemeClr>
          </a:solidFill>
          <a:ln>
            <a:solidFill>
              <a:schemeClr val="bg1">
                <a:lumMod val="65000"/>
              </a:schemeClr>
            </a:solidFill>
          </a:ln>
        </p:spPr>
        <p:txBody>
          <a:bodyPr>
            <a:normAutofit fontScale="90000"/>
          </a:bodyPr>
          <a:lstStyle/>
          <a:p>
            <a:br>
              <a:rPr lang="fr-FR" b="1" dirty="0">
                <a:solidFill>
                  <a:schemeClr val="accent3">
                    <a:lumMod val="50000"/>
                  </a:schemeClr>
                </a:solidFill>
                <a:cs typeface="Calibri"/>
              </a:rPr>
            </a:br>
            <a:r>
              <a:rPr lang="fr-FR" sz="3600" b="1" dirty="0">
                <a:solidFill>
                  <a:schemeClr val="accent3">
                    <a:lumMod val="50000"/>
                  </a:schemeClr>
                </a:solidFill>
                <a:cs typeface="Calibri"/>
              </a:rPr>
              <a:t>Tests et expériences</a:t>
            </a:r>
            <a:endParaRPr lang="en-US" sz="3600" dirty="0">
              <a:cs typeface="Calibri"/>
            </a:endParaRPr>
          </a:p>
          <a:p>
            <a:endParaRPr lang="fr-FR" b="1" dirty="0">
              <a:solidFill>
                <a:schemeClr val="accent3">
                  <a:lumMod val="50000"/>
                </a:schemeClr>
              </a:solidFill>
              <a:cs typeface="Calibri"/>
            </a:endParaRPr>
          </a:p>
        </p:txBody>
      </p:sp>
      <p:pic>
        <p:nvPicPr>
          <p:cNvPr id="4" name="Image 3"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2">
            <a:extLst>
              <a:ext uri="{28A0092B-C50C-407E-A947-70E740481C1C}">
                <a14:useLocalDpi xmlns:a14="http://schemas.microsoft.com/office/drawing/2010/main" val="0"/>
              </a:ext>
            </a:extLst>
          </a:blip>
          <a:srcRect l="29237" t="23249" r="32389" b="26309"/>
          <a:stretch/>
        </p:blipFill>
        <p:spPr>
          <a:xfrm>
            <a:off x="147447" y="146458"/>
            <a:ext cx="2475313" cy="1626882"/>
          </a:xfrm>
          <a:prstGeom prst="rect">
            <a:avLst/>
          </a:prstGeom>
        </p:spPr>
      </p:pic>
      <p:sp>
        <p:nvSpPr>
          <p:cNvPr id="9" name="Ellipse 8">
            <a:extLst>
              <a:ext uri="{FF2B5EF4-FFF2-40B4-BE49-F238E27FC236}">
                <a16:creationId xmlns:a16="http://schemas.microsoft.com/office/drawing/2014/main" id="{29C71D14-AB4D-4327-B05A-59DDF5A23A3B}"/>
              </a:ext>
            </a:extLst>
          </p:cNvPr>
          <p:cNvSpPr/>
          <p:nvPr/>
        </p:nvSpPr>
        <p:spPr>
          <a:xfrm>
            <a:off x="5232743" y="765076"/>
            <a:ext cx="2286000" cy="78316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r-FR" dirty="0">
                <a:solidFill>
                  <a:schemeClr val="accent3">
                    <a:lumMod val="50000"/>
                  </a:schemeClr>
                </a:solidFill>
              </a:rPr>
              <a:t>pédologie</a:t>
            </a:r>
          </a:p>
        </p:txBody>
      </p:sp>
      <p:pic>
        <p:nvPicPr>
          <p:cNvPr id="11" name="Graphic 20" descr="Fiole">
            <a:extLst>
              <a:ext uri="{FF2B5EF4-FFF2-40B4-BE49-F238E27FC236}">
                <a16:creationId xmlns:a16="http://schemas.microsoft.com/office/drawing/2014/main" id="{B10E471D-2496-4404-81A5-0A8D9EAC3F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89120" y="502699"/>
            <a:ext cx="1180214" cy="914400"/>
          </a:xfrm>
          <a:prstGeom prst="rect">
            <a:avLst/>
          </a:prstGeom>
        </p:spPr>
      </p:pic>
      <p:pic>
        <p:nvPicPr>
          <p:cNvPr id="10" name="Image 4">
            <a:extLst>
              <a:ext uri="{FF2B5EF4-FFF2-40B4-BE49-F238E27FC236}">
                <a16:creationId xmlns:a16="http://schemas.microsoft.com/office/drawing/2014/main" id="{97D0CE1D-D064-41A5-BF64-2ED388C443C3}"/>
              </a:ext>
            </a:extLst>
          </p:cNvPr>
          <p:cNvPicPr>
            <a:picLocks noChangeAspect="1"/>
          </p:cNvPicPr>
          <p:nvPr/>
        </p:nvPicPr>
        <p:blipFill>
          <a:blip r:embed="rId5"/>
          <a:stretch>
            <a:fillRect/>
          </a:stretch>
        </p:blipFill>
        <p:spPr>
          <a:xfrm>
            <a:off x="426109" y="1880075"/>
            <a:ext cx="3612727" cy="4798280"/>
          </a:xfrm>
          <a:prstGeom prst="rect">
            <a:avLst/>
          </a:prstGeom>
        </p:spPr>
      </p:pic>
      <p:pic>
        <p:nvPicPr>
          <p:cNvPr id="14" name="Image 2" descr="Une image contenant texte&#10;&#10;Description générée avec un niveau de confiance très élevé">
            <a:extLst>
              <a:ext uri="{FF2B5EF4-FFF2-40B4-BE49-F238E27FC236}">
                <a16:creationId xmlns:a16="http://schemas.microsoft.com/office/drawing/2014/main" id="{3B6FA2BB-9EA8-4C75-8EE1-9FCE4620BB3D}"/>
              </a:ext>
            </a:extLst>
          </p:cNvPr>
          <p:cNvPicPr>
            <a:picLocks noChangeAspect="1"/>
          </p:cNvPicPr>
          <p:nvPr/>
        </p:nvPicPr>
        <p:blipFill>
          <a:blip r:embed="rId6"/>
          <a:stretch>
            <a:fillRect/>
          </a:stretch>
        </p:blipFill>
        <p:spPr>
          <a:xfrm>
            <a:off x="4640367" y="1880075"/>
            <a:ext cx="3870938" cy="2280567"/>
          </a:xfrm>
          <a:prstGeom prst="rect">
            <a:avLst/>
          </a:prstGeom>
        </p:spPr>
      </p:pic>
      <p:pic>
        <p:nvPicPr>
          <p:cNvPr id="16" name="Image 4">
            <a:extLst>
              <a:ext uri="{FF2B5EF4-FFF2-40B4-BE49-F238E27FC236}">
                <a16:creationId xmlns:a16="http://schemas.microsoft.com/office/drawing/2014/main" id="{7320F5EA-88D6-4877-BD31-F7C8175B8D0C}"/>
              </a:ext>
            </a:extLst>
          </p:cNvPr>
          <p:cNvPicPr>
            <a:picLocks noChangeAspect="1"/>
          </p:cNvPicPr>
          <p:nvPr/>
        </p:nvPicPr>
        <p:blipFill rotWithShape="1">
          <a:blip r:embed="rId7"/>
          <a:srcRect r="35529" b="417"/>
          <a:stretch/>
        </p:blipFill>
        <p:spPr>
          <a:xfrm>
            <a:off x="5096471" y="4307621"/>
            <a:ext cx="2558545" cy="22299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48481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874BC-0D2C-4183-817E-CE4A82C221A9}"/>
              </a:ext>
            </a:extLst>
          </p:cNvPr>
          <p:cNvSpPr>
            <a:spLocks noGrp="1"/>
          </p:cNvSpPr>
          <p:nvPr>
            <p:ph type="title"/>
          </p:nvPr>
        </p:nvSpPr>
        <p:spPr>
          <a:xfrm>
            <a:off x="3583565" y="836617"/>
            <a:ext cx="5244241" cy="631756"/>
          </a:xfrm>
          <a:solidFill>
            <a:schemeClr val="bg1">
              <a:lumMod val="85000"/>
            </a:schemeClr>
          </a:solidFill>
          <a:ln>
            <a:solidFill>
              <a:schemeClr val="bg1">
                <a:lumMod val="65000"/>
              </a:schemeClr>
            </a:solidFill>
          </a:ln>
        </p:spPr>
        <p:txBody>
          <a:bodyPr>
            <a:noAutofit/>
          </a:bodyPr>
          <a:lstStyle/>
          <a:p>
            <a:r>
              <a:rPr lang="fr-FR" sz="3600" b="1" dirty="0">
                <a:solidFill>
                  <a:schemeClr val="accent3">
                    <a:lumMod val="75000"/>
                  </a:schemeClr>
                </a:solidFill>
              </a:rPr>
              <a:t>Modèles analogiques</a:t>
            </a:r>
          </a:p>
        </p:txBody>
      </p:sp>
      <p:pic>
        <p:nvPicPr>
          <p:cNvPr id="4" name="Image 3"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2">
            <a:extLst>
              <a:ext uri="{28A0092B-C50C-407E-A947-70E740481C1C}">
                <a14:useLocalDpi xmlns:a14="http://schemas.microsoft.com/office/drawing/2010/main" val="0"/>
              </a:ext>
            </a:extLst>
          </a:blip>
          <a:srcRect l="29237" t="23249" r="32389" b="26309"/>
          <a:stretch/>
        </p:blipFill>
        <p:spPr>
          <a:xfrm>
            <a:off x="203267" y="197732"/>
            <a:ext cx="2475313" cy="1626882"/>
          </a:xfrm>
          <a:prstGeom prst="rect">
            <a:avLst/>
          </a:prstGeom>
        </p:spPr>
      </p:pic>
      <p:pic>
        <p:nvPicPr>
          <p:cNvPr id="7" name="Graphic 20" descr="Fiole">
            <a:extLst>
              <a:ext uri="{FF2B5EF4-FFF2-40B4-BE49-F238E27FC236}">
                <a16:creationId xmlns:a16="http://schemas.microsoft.com/office/drawing/2014/main" id="{2E36C69B-7242-48F1-9C54-C91365AF1C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9481" y="553973"/>
            <a:ext cx="1180214" cy="914400"/>
          </a:xfrm>
          <a:prstGeom prst="rect">
            <a:avLst/>
          </a:prstGeom>
        </p:spPr>
      </p:pic>
      <p:sp>
        <p:nvSpPr>
          <p:cNvPr id="6" name="Rectangle: Folded Corner 5">
            <a:extLst>
              <a:ext uri="{FF2B5EF4-FFF2-40B4-BE49-F238E27FC236}">
                <a16:creationId xmlns:a16="http://schemas.microsoft.com/office/drawing/2014/main" id="{496261AB-1947-4171-9B97-A44944D17938}"/>
              </a:ext>
            </a:extLst>
          </p:cNvPr>
          <p:cNvSpPr/>
          <p:nvPr/>
        </p:nvSpPr>
        <p:spPr>
          <a:xfrm>
            <a:off x="584521" y="2971799"/>
            <a:ext cx="8129284" cy="3287210"/>
          </a:xfrm>
          <a:prstGeom prst="foldedCorner">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8">
            <a:extLst>
              <a:ext uri="{FF2B5EF4-FFF2-40B4-BE49-F238E27FC236}">
                <a16:creationId xmlns:a16="http://schemas.microsoft.com/office/drawing/2014/main" id="{B61A67A9-7E12-4FA1-ADCD-B17A49F46647}"/>
              </a:ext>
            </a:extLst>
          </p:cNvPr>
          <p:cNvPicPr>
            <a:picLocks noChangeAspect="1"/>
          </p:cNvPicPr>
          <p:nvPr/>
        </p:nvPicPr>
        <p:blipFill>
          <a:blip r:embed="rId5"/>
          <a:stretch>
            <a:fillRect/>
          </a:stretch>
        </p:blipFill>
        <p:spPr>
          <a:xfrm>
            <a:off x="943337" y="3146369"/>
            <a:ext cx="7257326" cy="2784245"/>
          </a:xfrm>
          <a:prstGeom prst="rect">
            <a:avLst/>
          </a:prstGeom>
        </p:spPr>
      </p:pic>
      <p:sp>
        <p:nvSpPr>
          <p:cNvPr id="9" name="Ellipse 8">
            <a:extLst>
              <a:ext uri="{FF2B5EF4-FFF2-40B4-BE49-F238E27FC236}">
                <a16:creationId xmlns:a16="http://schemas.microsoft.com/office/drawing/2014/main" id="{29C71D14-AB4D-4327-B05A-59DDF5A23A3B}"/>
              </a:ext>
            </a:extLst>
          </p:cNvPr>
          <p:cNvSpPr/>
          <p:nvPr/>
        </p:nvSpPr>
        <p:spPr>
          <a:xfrm>
            <a:off x="5181468" y="1715963"/>
            <a:ext cx="2286000" cy="78316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r-FR" dirty="0">
                <a:solidFill>
                  <a:schemeClr val="accent3">
                    <a:lumMod val="50000"/>
                  </a:schemeClr>
                </a:solidFill>
              </a:rPr>
              <a:t>pédologie</a:t>
            </a:r>
          </a:p>
        </p:txBody>
      </p:sp>
    </p:spTree>
    <p:extLst>
      <p:ext uri="{BB962C8B-B14F-4D97-AF65-F5344CB8AC3E}">
        <p14:creationId xmlns:p14="http://schemas.microsoft.com/office/powerpoint/2010/main" val="16025052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2">
            <a:extLst>
              <a:ext uri="{28A0092B-C50C-407E-A947-70E740481C1C}">
                <a14:useLocalDpi xmlns:a14="http://schemas.microsoft.com/office/drawing/2010/main" val="0"/>
              </a:ext>
            </a:extLst>
          </a:blip>
          <a:srcRect l="29237" t="23249" r="32389" b="26309"/>
          <a:stretch/>
        </p:blipFill>
        <p:spPr>
          <a:xfrm>
            <a:off x="205878" y="200926"/>
            <a:ext cx="2475313" cy="1626882"/>
          </a:xfrm>
          <a:prstGeom prst="rect">
            <a:avLst/>
          </a:prstGeom>
        </p:spPr>
      </p:pic>
      <p:pic>
        <p:nvPicPr>
          <p:cNvPr id="5" name="Image 4">
            <a:extLst>
              <a:ext uri="{FF2B5EF4-FFF2-40B4-BE49-F238E27FC236}">
                <a16:creationId xmlns:a16="http://schemas.microsoft.com/office/drawing/2014/main" id="{B9F58A2D-9A3A-4B16-AAD6-3083B2FA96A1}"/>
              </a:ext>
            </a:extLst>
          </p:cNvPr>
          <p:cNvPicPr/>
          <p:nvPr/>
        </p:nvPicPr>
        <p:blipFill>
          <a:blip r:embed="rId3"/>
          <a:stretch>
            <a:fillRect/>
          </a:stretch>
        </p:blipFill>
        <p:spPr>
          <a:xfrm>
            <a:off x="1612898" y="1827808"/>
            <a:ext cx="6685068" cy="393249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18D21466-2296-426C-8C4D-368C9A680D6A}"/>
              </a:ext>
            </a:extLst>
          </p:cNvPr>
          <p:cNvSpPr/>
          <p:nvPr/>
        </p:nvSpPr>
        <p:spPr>
          <a:xfrm>
            <a:off x="437591" y="5448750"/>
            <a:ext cx="8639239" cy="1469826"/>
          </a:xfrm>
          <a:prstGeom prst="rect">
            <a:avLst/>
          </a:prstGeom>
        </p:spPr>
        <p:txBody>
          <a:bodyPr wrap="square" anchor="t">
            <a:spAutoFit/>
          </a:bodyPr>
          <a:lstStyle/>
          <a:p>
            <a:pPr>
              <a:lnSpc>
                <a:spcPct val="107000"/>
              </a:lnSpc>
              <a:spcAft>
                <a:spcPts val="800"/>
              </a:spcAft>
            </a:pPr>
            <a:endParaRPr lang="fr-FR"/>
          </a:p>
          <a:p>
            <a:pPr>
              <a:lnSpc>
                <a:spcPct val="107000"/>
              </a:lnSpc>
              <a:spcAft>
                <a:spcPts val="800"/>
              </a:spcAft>
            </a:pPr>
            <a:r>
              <a:rPr lang="fr-FR" dirty="0">
                <a:latin typeface="Calibri"/>
                <a:ea typeface="Calibri" panose="020F0502020204030204" pitchFamily="34" charset="0"/>
                <a:cs typeface="Times New Roman"/>
                <a:hlinkClick r:id="rId4"/>
              </a:rPr>
              <a:t>http://disciplines.ac-montpellier.fr/svt/ressources/risques-majeurs/quand-les-activites-humaines-amplifient-le-risque-majeur-inondation</a:t>
            </a:r>
          </a:p>
          <a:p>
            <a:pPr>
              <a:lnSpc>
                <a:spcPct val="107000"/>
              </a:lnSpc>
              <a:spcAft>
                <a:spcPts val="800"/>
              </a:spcAft>
            </a:pPr>
            <a:endParaRPr lang="fr-F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Graphic 20" descr="Fiole">
            <a:extLst>
              <a:ext uri="{FF2B5EF4-FFF2-40B4-BE49-F238E27FC236}">
                <a16:creationId xmlns:a16="http://schemas.microsoft.com/office/drawing/2014/main" id="{2E36C69B-7242-48F1-9C54-C91365AF1C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70095" y="557167"/>
            <a:ext cx="1180214" cy="914400"/>
          </a:xfrm>
          <a:prstGeom prst="rect">
            <a:avLst/>
          </a:prstGeom>
        </p:spPr>
      </p:pic>
      <p:sp>
        <p:nvSpPr>
          <p:cNvPr id="6" name="Titre 1">
            <a:extLst>
              <a:ext uri="{FF2B5EF4-FFF2-40B4-BE49-F238E27FC236}">
                <a16:creationId xmlns:a16="http://schemas.microsoft.com/office/drawing/2014/main" id="{E35874BC-0D2C-4183-817E-CE4A82C221A9}"/>
              </a:ext>
            </a:extLst>
          </p:cNvPr>
          <p:cNvSpPr>
            <a:spLocks noGrp="1"/>
          </p:cNvSpPr>
          <p:nvPr>
            <p:ph type="title"/>
          </p:nvPr>
        </p:nvSpPr>
        <p:spPr>
          <a:xfrm>
            <a:off x="3583565" y="836617"/>
            <a:ext cx="5244241" cy="631756"/>
          </a:xfrm>
          <a:solidFill>
            <a:schemeClr val="bg1">
              <a:lumMod val="85000"/>
            </a:schemeClr>
          </a:solidFill>
          <a:ln>
            <a:solidFill>
              <a:schemeClr val="bg1">
                <a:lumMod val="65000"/>
              </a:schemeClr>
            </a:solidFill>
          </a:ln>
        </p:spPr>
        <p:txBody>
          <a:bodyPr>
            <a:noAutofit/>
          </a:bodyPr>
          <a:lstStyle/>
          <a:p>
            <a:r>
              <a:rPr lang="fr-FR" sz="3600" b="1" dirty="0">
                <a:solidFill>
                  <a:schemeClr val="accent3">
                    <a:lumMod val="75000"/>
                  </a:schemeClr>
                </a:solidFill>
              </a:rPr>
              <a:t>Modèles analogiques</a:t>
            </a:r>
          </a:p>
        </p:txBody>
      </p:sp>
    </p:spTree>
    <p:extLst>
      <p:ext uri="{BB962C8B-B14F-4D97-AF65-F5344CB8AC3E}">
        <p14:creationId xmlns:p14="http://schemas.microsoft.com/office/powerpoint/2010/main" val="1132941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2">
            <a:extLst>
              <a:ext uri="{28A0092B-C50C-407E-A947-70E740481C1C}">
                <a14:useLocalDpi xmlns:a14="http://schemas.microsoft.com/office/drawing/2010/main" val="0"/>
              </a:ext>
            </a:extLst>
          </a:blip>
          <a:srcRect l="29237" t="23249" r="32389" b="26309"/>
          <a:stretch/>
        </p:blipFill>
        <p:spPr>
          <a:xfrm>
            <a:off x="424098" y="250828"/>
            <a:ext cx="2475313" cy="1626882"/>
          </a:xfrm>
          <a:prstGeom prst="rect">
            <a:avLst/>
          </a:prstGeom>
        </p:spPr>
      </p:pic>
      <p:pic>
        <p:nvPicPr>
          <p:cNvPr id="7" name="Graphic 20" descr="Fiole">
            <a:extLst>
              <a:ext uri="{FF2B5EF4-FFF2-40B4-BE49-F238E27FC236}">
                <a16:creationId xmlns:a16="http://schemas.microsoft.com/office/drawing/2014/main" id="{2E36C69B-7242-48F1-9C54-C91365AF1C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99411" y="607069"/>
            <a:ext cx="1180214" cy="914400"/>
          </a:xfrm>
          <a:prstGeom prst="rect">
            <a:avLst/>
          </a:prstGeom>
        </p:spPr>
      </p:pic>
      <p:sp>
        <p:nvSpPr>
          <p:cNvPr id="2" name="Rectangle: Folded Corner 1">
            <a:extLst>
              <a:ext uri="{FF2B5EF4-FFF2-40B4-BE49-F238E27FC236}">
                <a16:creationId xmlns:a16="http://schemas.microsoft.com/office/drawing/2014/main" id="{1D3B690F-7B0B-42EF-B854-EA3AF3F87F19}"/>
              </a:ext>
            </a:extLst>
          </p:cNvPr>
          <p:cNvSpPr/>
          <p:nvPr/>
        </p:nvSpPr>
        <p:spPr>
          <a:xfrm>
            <a:off x="526648" y="2325546"/>
            <a:ext cx="7782043" cy="3923816"/>
          </a:xfrm>
          <a:prstGeom prst="foldedCorner">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8">
            <a:extLst>
              <a:ext uri="{FF2B5EF4-FFF2-40B4-BE49-F238E27FC236}">
                <a16:creationId xmlns:a16="http://schemas.microsoft.com/office/drawing/2014/main" id="{197A0753-CD36-4342-87C5-2309274A076A}"/>
              </a:ext>
            </a:extLst>
          </p:cNvPr>
          <p:cNvPicPr>
            <a:picLocks noChangeAspect="1"/>
          </p:cNvPicPr>
          <p:nvPr/>
        </p:nvPicPr>
        <p:blipFill>
          <a:blip r:embed="rId5"/>
          <a:stretch>
            <a:fillRect/>
          </a:stretch>
        </p:blipFill>
        <p:spPr>
          <a:xfrm>
            <a:off x="837236" y="2547052"/>
            <a:ext cx="6717174" cy="3336121"/>
          </a:xfrm>
          <a:prstGeom prst="rect">
            <a:avLst/>
          </a:prstGeom>
        </p:spPr>
      </p:pic>
      <p:sp>
        <p:nvSpPr>
          <p:cNvPr id="8" name="Ellipse 7">
            <a:extLst>
              <a:ext uri="{FF2B5EF4-FFF2-40B4-BE49-F238E27FC236}">
                <a16:creationId xmlns:a16="http://schemas.microsoft.com/office/drawing/2014/main" id="{29C71D14-AB4D-4327-B05A-59DDF5A23A3B}"/>
              </a:ext>
            </a:extLst>
          </p:cNvPr>
          <p:cNvSpPr/>
          <p:nvPr/>
        </p:nvSpPr>
        <p:spPr>
          <a:xfrm>
            <a:off x="4572000" y="738306"/>
            <a:ext cx="2286000" cy="78316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r-FR" dirty="0">
                <a:solidFill>
                  <a:schemeClr val="accent3">
                    <a:lumMod val="50000"/>
                  </a:schemeClr>
                </a:solidFill>
              </a:rPr>
              <a:t>pédologie</a:t>
            </a:r>
          </a:p>
        </p:txBody>
      </p:sp>
    </p:spTree>
    <p:extLst>
      <p:ext uri="{BB962C8B-B14F-4D97-AF65-F5344CB8AC3E}">
        <p14:creationId xmlns:p14="http://schemas.microsoft.com/office/powerpoint/2010/main" val="10629143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F14D50D-4E57-49AC-ABFF-E5D16C47F120}"/>
              </a:ext>
            </a:extLst>
          </p:cNvPr>
          <p:cNvPicPr>
            <a:picLocks noChangeAspect="1"/>
          </p:cNvPicPr>
          <p:nvPr/>
        </p:nvPicPr>
        <p:blipFill>
          <a:blip r:embed="rId2"/>
          <a:stretch>
            <a:fillRect/>
          </a:stretch>
        </p:blipFill>
        <p:spPr>
          <a:xfrm>
            <a:off x="1675121" y="250350"/>
            <a:ext cx="5268249" cy="5733896"/>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FB761C0B-E497-4CEF-8A6E-7178EAB052E9}"/>
              </a:ext>
            </a:extLst>
          </p:cNvPr>
          <p:cNvSpPr/>
          <p:nvPr/>
        </p:nvSpPr>
        <p:spPr>
          <a:xfrm>
            <a:off x="672675" y="6095625"/>
            <a:ext cx="8276254" cy="369332"/>
          </a:xfrm>
          <a:prstGeom prst="rect">
            <a:avLst/>
          </a:prstGeom>
        </p:spPr>
        <p:txBody>
          <a:bodyPr wrap="square">
            <a:spAutoFit/>
          </a:bodyPr>
          <a:lstStyle/>
          <a:p>
            <a:r>
              <a:rPr lang="fr-FR" i="1">
                <a:hlinkClick r:id="rId3"/>
              </a:rPr>
              <a:t>web.ac-reims.fr/</a:t>
            </a:r>
            <a:r>
              <a:rPr lang="fr-FR" i="1" err="1">
                <a:hlinkClick r:id="rId3"/>
              </a:rPr>
              <a:t>lithotheque</a:t>
            </a:r>
            <a:r>
              <a:rPr lang="fr-FR" i="1">
                <a:hlinkClick r:id="rId3"/>
              </a:rPr>
              <a:t>/html/</a:t>
            </a:r>
            <a:r>
              <a:rPr lang="fr-FR" i="1" err="1">
                <a:hlinkClick r:id="rId3"/>
              </a:rPr>
              <a:t>objectifnotionclasse</a:t>
            </a:r>
            <a:r>
              <a:rPr lang="fr-FR" i="1">
                <a:hlinkClick r:id="rId3"/>
              </a:rPr>
              <a:t>/</a:t>
            </a:r>
            <a:r>
              <a:rPr lang="fr-FR" i="1" err="1">
                <a:hlinkClick r:id="rId3"/>
              </a:rPr>
              <a:t>experience</a:t>
            </a:r>
            <a:r>
              <a:rPr lang="fr-FR" i="1">
                <a:hlinkClick r:id="rId3"/>
              </a:rPr>
              <a:t>/gresification.pdf</a:t>
            </a:r>
            <a:endParaRPr lang="fr-FR">
              <a:effectLst/>
              <a:hlinkClick r:id="rId3"/>
            </a:endParaRPr>
          </a:p>
        </p:txBody>
      </p:sp>
      <p:pic>
        <p:nvPicPr>
          <p:cNvPr id="5" name="Graphic 20" descr="Fiole">
            <a:extLst>
              <a:ext uri="{FF2B5EF4-FFF2-40B4-BE49-F238E27FC236}">
                <a16:creationId xmlns:a16="http://schemas.microsoft.com/office/drawing/2014/main" id="{5D0CED0C-7BBA-4DA9-A682-26FD1513C0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7463" y="473147"/>
            <a:ext cx="1180214" cy="914400"/>
          </a:xfrm>
          <a:prstGeom prst="rect">
            <a:avLst/>
          </a:prstGeom>
        </p:spPr>
      </p:pic>
    </p:spTree>
    <p:extLst>
      <p:ext uri="{BB962C8B-B14F-4D97-AF65-F5344CB8AC3E}">
        <p14:creationId xmlns:p14="http://schemas.microsoft.com/office/powerpoint/2010/main" val="11409309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874BC-0D2C-4183-817E-CE4A82C221A9}"/>
              </a:ext>
            </a:extLst>
          </p:cNvPr>
          <p:cNvSpPr>
            <a:spLocks noGrp="1"/>
          </p:cNvSpPr>
          <p:nvPr>
            <p:ph type="title"/>
          </p:nvPr>
        </p:nvSpPr>
        <p:spPr>
          <a:xfrm>
            <a:off x="4016522" y="456178"/>
            <a:ext cx="4982199" cy="919108"/>
          </a:xfrm>
          <a:solidFill>
            <a:schemeClr val="bg1">
              <a:lumMod val="85000"/>
            </a:schemeClr>
          </a:solidFill>
          <a:ln>
            <a:solidFill>
              <a:schemeClr val="bg1">
                <a:lumMod val="65000"/>
              </a:schemeClr>
            </a:solidFill>
          </a:ln>
        </p:spPr>
        <p:txBody>
          <a:bodyPr>
            <a:normAutofit fontScale="90000"/>
          </a:bodyPr>
          <a:lstStyle/>
          <a:p>
            <a:br>
              <a:rPr lang="fr-FR" sz="3600" b="1" dirty="0">
                <a:solidFill>
                  <a:schemeClr val="accent3">
                    <a:lumMod val="50000"/>
                  </a:schemeClr>
                </a:solidFill>
              </a:rPr>
            </a:br>
            <a:r>
              <a:rPr lang="fr-FR" sz="3600" b="1" dirty="0">
                <a:solidFill>
                  <a:schemeClr val="accent3">
                    <a:lumMod val="50000"/>
                  </a:schemeClr>
                </a:solidFill>
              </a:rPr>
              <a:t>Exploitation de données numériques</a:t>
            </a:r>
            <a:br>
              <a:rPr lang="fr-FR" dirty="0"/>
            </a:br>
            <a:endParaRPr lang="fr-FR" b="1" dirty="0">
              <a:solidFill>
                <a:schemeClr val="accent3">
                  <a:lumMod val="50000"/>
                </a:schemeClr>
              </a:solidFill>
            </a:endParaRPr>
          </a:p>
        </p:txBody>
      </p:sp>
      <p:pic>
        <p:nvPicPr>
          <p:cNvPr id="4" name="Image 3"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2">
            <a:extLst>
              <a:ext uri="{28A0092B-C50C-407E-A947-70E740481C1C}">
                <a14:useLocalDpi xmlns:a14="http://schemas.microsoft.com/office/drawing/2010/main" val="0"/>
              </a:ext>
            </a:extLst>
          </a:blip>
          <a:srcRect l="29237" t="23249" r="32389" b="26309"/>
          <a:stretch/>
        </p:blipFill>
        <p:spPr>
          <a:xfrm>
            <a:off x="220359" y="99937"/>
            <a:ext cx="2475313" cy="1626882"/>
          </a:xfrm>
          <a:prstGeom prst="rect">
            <a:avLst/>
          </a:prstGeom>
        </p:spPr>
      </p:pic>
      <p:pic>
        <p:nvPicPr>
          <p:cNvPr id="6" name="Graphic 11" descr="Tête avec engrenages">
            <a:extLst>
              <a:ext uri="{FF2B5EF4-FFF2-40B4-BE49-F238E27FC236}">
                <a16:creationId xmlns:a16="http://schemas.microsoft.com/office/drawing/2014/main" id="{42F3E300-5611-4017-BADC-B4CD1B1E73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3080" y="456178"/>
            <a:ext cx="914400" cy="914400"/>
          </a:xfrm>
          <a:prstGeom prst="rect">
            <a:avLst/>
          </a:prstGeom>
        </p:spPr>
      </p:pic>
      <p:sp>
        <p:nvSpPr>
          <p:cNvPr id="5" name="Rectangle: Folded Corner 4">
            <a:extLst>
              <a:ext uri="{FF2B5EF4-FFF2-40B4-BE49-F238E27FC236}">
                <a16:creationId xmlns:a16="http://schemas.microsoft.com/office/drawing/2014/main" id="{86FA75CF-451E-44D5-9A56-3AFD029A52C8}"/>
              </a:ext>
            </a:extLst>
          </p:cNvPr>
          <p:cNvSpPr/>
          <p:nvPr/>
        </p:nvSpPr>
        <p:spPr>
          <a:xfrm>
            <a:off x="797669" y="2450447"/>
            <a:ext cx="7907437" cy="2660248"/>
          </a:xfrm>
          <a:prstGeom prst="foldedCorner">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C6442124-BD1C-46ED-A205-52A639BFA22D}"/>
              </a:ext>
            </a:extLst>
          </p:cNvPr>
          <p:cNvPicPr>
            <a:picLocks noChangeAspect="1"/>
          </p:cNvPicPr>
          <p:nvPr/>
        </p:nvPicPr>
        <p:blipFill>
          <a:blip r:embed="rId5"/>
          <a:stretch>
            <a:fillRect/>
          </a:stretch>
        </p:blipFill>
        <p:spPr>
          <a:xfrm>
            <a:off x="962627" y="3981651"/>
            <a:ext cx="6678591" cy="920267"/>
          </a:xfrm>
          <a:prstGeom prst="rect">
            <a:avLst/>
          </a:prstGeom>
        </p:spPr>
      </p:pic>
      <p:pic>
        <p:nvPicPr>
          <p:cNvPr id="10" name="Picture 10">
            <a:extLst>
              <a:ext uri="{FF2B5EF4-FFF2-40B4-BE49-F238E27FC236}">
                <a16:creationId xmlns:a16="http://schemas.microsoft.com/office/drawing/2014/main" id="{A741B4E5-3812-4C5F-918B-726D3CC70A4E}"/>
              </a:ext>
            </a:extLst>
          </p:cNvPr>
          <p:cNvPicPr>
            <a:picLocks noChangeAspect="1"/>
          </p:cNvPicPr>
          <p:nvPr/>
        </p:nvPicPr>
        <p:blipFill>
          <a:blip r:embed="rId6"/>
          <a:stretch>
            <a:fillRect/>
          </a:stretch>
        </p:blipFill>
        <p:spPr>
          <a:xfrm>
            <a:off x="904755" y="2947741"/>
            <a:ext cx="6736465" cy="885354"/>
          </a:xfrm>
          <a:prstGeom prst="rect">
            <a:avLst/>
          </a:prstGeom>
        </p:spPr>
      </p:pic>
      <p:sp>
        <p:nvSpPr>
          <p:cNvPr id="3" name="Rectangle 2"/>
          <p:cNvSpPr/>
          <p:nvPr/>
        </p:nvSpPr>
        <p:spPr>
          <a:xfrm>
            <a:off x="680975" y="1903967"/>
            <a:ext cx="5856557" cy="369332"/>
          </a:xfrm>
          <a:prstGeom prst="rect">
            <a:avLst/>
          </a:prstGeom>
        </p:spPr>
        <p:txBody>
          <a:bodyPr wrap="square">
            <a:spAutoFit/>
          </a:bodyPr>
          <a:lstStyle/>
          <a:p>
            <a:r>
              <a:rPr lang="fr-FR" b="1" dirty="0">
                <a:solidFill>
                  <a:srgbClr val="0070C0"/>
                </a:solidFill>
              </a:rPr>
              <a:t> Thème 4 : Son et musique, porteurs d’information </a:t>
            </a:r>
          </a:p>
        </p:txBody>
      </p:sp>
    </p:spTree>
    <p:extLst>
      <p:ext uri="{BB962C8B-B14F-4D97-AF65-F5344CB8AC3E}">
        <p14:creationId xmlns:p14="http://schemas.microsoft.com/office/powerpoint/2010/main" val="35364860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2">
            <a:extLst>
              <a:ext uri="{28A0092B-C50C-407E-A947-70E740481C1C}">
                <a14:useLocalDpi xmlns:a14="http://schemas.microsoft.com/office/drawing/2010/main" val="0"/>
              </a:ext>
            </a:extLst>
          </a:blip>
          <a:srcRect l="29237" t="23249" r="32389" b="26309"/>
          <a:stretch/>
        </p:blipFill>
        <p:spPr>
          <a:xfrm>
            <a:off x="126355" y="464765"/>
            <a:ext cx="2475313" cy="1626882"/>
          </a:xfrm>
          <a:prstGeom prst="rect">
            <a:avLst/>
          </a:prstGeom>
        </p:spPr>
      </p:pic>
      <p:pic>
        <p:nvPicPr>
          <p:cNvPr id="6" name="Graphic 11" descr="Tête avec engrenages">
            <a:extLst>
              <a:ext uri="{FF2B5EF4-FFF2-40B4-BE49-F238E27FC236}">
                <a16:creationId xmlns:a16="http://schemas.microsoft.com/office/drawing/2014/main" id="{42F3E300-5611-4017-BADC-B4CD1B1E73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0770" y="821006"/>
            <a:ext cx="914400" cy="914400"/>
          </a:xfrm>
          <a:prstGeom prst="rect">
            <a:avLst/>
          </a:prstGeom>
        </p:spPr>
      </p:pic>
      <p:sp>
        <p:nvSpPr>
          <p:cNvPr id="2" name="Bulle narrative : rectangle à coins arrondis 1">
            <a:extLst>
              <a:ext uri="{FF2B5EF4-FFF2-40B4-BE49-F238E27FC236}">
                <a16:creationId xmlns:a16="http://schemas.microsoft.com/office/drawing/2014/main" id="{BBBE0D82-8C1F-469C-9A81-720E60462B2D}"/>
              </a:ext>
            </a:extLst>
          </p:cNvPr>
          <p:cNvSpPr/>
          <p:nvPr/>
        </p:nvSpPr>
        <p:spPr>
          <a:xfrm>
            <a:off x="4114271" y="821006"/>
            <a:ext cx="2508719" cy="1171218"/>
          </a:xfrm>
          <a:prstGeom prst="wedgeRoundRectCallou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err="1">
                <a:solidFill>
                  <a:schemeClr val="tx1"/>
                </a:solidFill>
                <a:cs typeface="Calibri"/>
              </a:rPr>
              <a:t>EduAnat</a:t>
            </a:r>
            <a:r>
              <a:rPr lang="fr-FR" dirty="0">
                <a:solidFill>
                  <a:schemeClr val="tx1"/>
                </a:solidFill>
                <a:cs typeface="Calibri"/>
              </a:rPr>
              <a:t> 2</a:t>
            </a:r>
          </a:p>
          <a:p>
            <a:pPr algn="ctr"/>
            <a:r>
              <a:rPr lang="fr-FR" dirty="0" err="1">
                <a:solidFill>
                  <a:schemeClr val="tx1"/>
                </a:solidFill>
                <a:cs typeface="Calibri"/>
              </a:rPr>
              <a:t>Cf</a:t>
            </a:r>
            <a:r>
              <a:rPr lang="fr-FR" dirty="0">
                <a:solidFill>
                  <a:schemeClr val="tx1"/>
                </a:solidFill>
                <a:cs typeface="Calibri"/>
              </a:rPr>
              <a:t> article  dans le dernier APBG</a:t>
            </a:r>
          </a:p>
        </p:txBody>
      </p:sp>
      <p:pic>
        <p:nvPicPr>
          <p:cNvPr id="5" name="Image 6" descr="Une image contenant capture d’écran&#10;&#10;Description générée avec un niveau de confiance élevé">
            <a:extLst>
              <a:ext uri="{FF2B5EF4-FFF2-40B4-BE49-F238E27FC236}">
                <a16:creationId xmlns:a16="http://schemas.microsoft.com/office/drawing/2014/main" id="{33A4C810-EB60-430B-BE1B-49FE5537B7D7}"/>
              </a:ext>
            </a:extLst>
          </p:cNvPr>
          <p:cNvPicPr>
            <a:picLocks noChangeAspect="1"/>
          </p:cNvPicPr>
          <p:nvPr/>
        </p:nvPicPr>
        <p:blipFill>
          <a:blip r:embed="rId5"/>
          <a:stretch>
            <a:fillRect/>
          </a:stretch>
        </p:blipFill>
        <p:spPr>
          <a:xfrm>
            <a:off x="604084" y="2312113"/>
            <a:ext cx="7935831" cy="3655371"/>
          </a:xfrm>
          <a:prstGeom prst="rect">
            <a:avLst/>
          </a:prstGeom>
        </p:spPr>
      </p:pic>
    </p:spTree>
    <p:extLst>
      <p:ext uri="{BB962C8B-B14F-4D97-AF65-F5344CB8AC3E}">
        <p14:creationId xmlns:p14="http://schemas.microsoft.com/office/powerpoint/2010/main" val="42814124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capture d’écran&#10;&#10;Description générée avec un niveau de confiance très élevé">
            <a:extLst>
              <a:ext uri="{FF2B5EF4-FFF2-40B4-BE49-F238E27FC236}">
                <a16:creationId xmlns:a16="http://schemas.microsoft.com/office/drawing/2014/main" id="{EF224A03-0585-4716-B662-5DF3D5691950}"/>
              </a:ext>
            </a:extLst>
          </p:cNvPr>
          <p:cNvPicPr>
            <a:picLocks noChangeAspect="1"/>
          </p:cNvPicPr>
          <p:nvPr/>
        </p:nvPicPr>
        <p:blipFill rotWithShape="1">
          <a:blip r:embed="rId2"/>
          <a:srcRect l="656"/>
          <a:stretch/>
        </p:blipFill>
        <p:spPr>
          <a:xfrm>
            <a:off x="254042" y="482428"/>
            <a:ext cx="8089318" cy="5489733"/>
          </a:xfrm>
          <a:prstGeom prst="rect">
            <a:avLst/>
          </a:prstGeom>
        </p:spPr>
      </p:pic>
    </p:spTree>
    <p:extLst>
      <p:ext uri="{BB962C8B-B14F-4D97-AF65-F5344CB8AC3E}">
        <p14:creationId xmlns:p14="http://schemas.microsoft.com/office/powerpoint/2010/main" val="2670044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D2E2A-5C1B-4F57-A568-2C365E2190C1}"/>
              </a:ext>
            </a:extLst>
          </p:cNvPr>
          <p:cNvSpPr>
            <a:spLocks noGrp="1"/>
          </p:cNvSpPr>
          <p:nvPr>
            <p:ph type="title"/>
          </p:nvPr>
        </p:nvSpPr>
        <p:spPr/>
        <p:txBody>
          <a:bodyPr>
            <a:normAutofit fontScale="90000"/>
          </a:bodyPr>
          <a:lstStyle/>
          <a:p>
            <a:br>
              <a:rPr lang="en-US">
                <a:cs typeface="Calibri"/>
              </a:rPr>
            </a:br>
            <a:endParaRPr lang="en-US"/>
          </a:p>
        </p:txBody>
      </p:sp>
      <p:pic>
        <p:nvPicPr>
          <p:cNvPr id="4" name="Image 3" descr="nuage-de-mots.png">
            <a:extLst>
              <a:ext uri="{FF2B5EF4-FFF2-40B4-BE49-F238E27FC236}">
                <a16:creationId xmlns:a16="http://schemas.microsoft.com/office/drawing/2014/main" id="{D940F618-DD23-4041-B117-981C1F6F3B50}"/>
              </a:ext>
            </a:extLst>
          </p:cNvPr>
          <p:cNvPicPr>
            <a:picLocks noChangeAspect="1"/>
          </p:cNvPicPr>
          <p:nvPr/>
        </p:nvPicPr>
        <p:blipFill rotWithShape="1">
          <a:blip r:embed="rId2">
            <a:extLst>
              <a:ext uri="{28A0092B-C50C-407E-A947-70E740481C1C}">
                <a14:useLocalDpi xmlns:a14="http://schemas.microsoft.com/office/drawing/2010/main" val="0"/>
              </a:ext>
            </a:extLst>
          </a:blip>
          <a:srcRect l="29237" t="23249" r="32389" b="26309"/>
          <a:stretch/>
        </p:blipFill>
        <p:spPr>
          <a:xfrm>
            <a:off x="4372" y="136428"/>
            <a:ext cx="2475313" cy="1626882"/>
          </a:xfrm>
          <a:prstGeom prst="rect">
            <a:avLst/>
          </a:prstGeom>
        </p:spPr>
      </p:pic>
      <p:sp>
        <p:nvSpPr>
          <p:cNvPr id="5" name="TextBox 4">
            <a:extLst>
              <a:ext uri="{FF2B5EF4-FFF2-40B4-BE49-F238E27FC236}">
                <a16:creationId xmlns:a16="http://schemas.microsoft.com/office/drawing/2014/main" id="{A15CCEDD-4EC1-445D-83A8-20A8EDAA17D5}"/>
              </a:ext>
            </a:extLst>
          </p:cNvPr>
          <p:cNvSpPr txBox="1"/>
          <p:nvPr/>
        </p:nvSpPr>
        <p:spPr>
          <a:xfrm>
            <a:off x="3396725" y="450123"/>
            <a:ext cx="4612055" cy="523220"/>
          </a:xfrm>
          <a:prstGeom prst="rect">
            <a:avLst/>
          </a:prstGeom>
          <a:solidFill>
            <a:schemeClr val="bg1">
              <a:lumMod val="85000"/>
            </a:schemeClr>
          </a:solidFill>
          <a:ln>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800" b="1" dirty="0">
                <a:solidFill>
                  <a:schemeClr val="accent3">
                    <a:lumMod val="75000"/>
                  </a:schemeClr>
                </a:solidFill>
                <a:cs typeface="Calibri"/>
              </a:rPr>
              <a:t>Avec nos outils d'observation</a:t>
            </a:r>
            <a:endParaRPr lang="en-US" sz="2800" dirty="0">
              <a:solidFill>
                <a:schemeClr val="accent3">
                  <a:lumMod val="75000"/>
                </a:schemeClr>
              </a:solidFill>
              <a:cs typeface="Calibri"/>
            </a:endParaRPr>
          </a:p>
        </p:txBody>
      </p:sp>
      <p:pic>
        <p:nvPicPr>
          <p:cNvPr id="20" name="Graphic 20" descr="Fiole">
            <a:extLst>
              <a:ext uri="{FF2B5EF4-FFF2-40B4-BE49-F238E27FC236}">
                <a16:creationId xmlns:a16="http://schemas.microsoft.com/office/drawing/2014/main" id="{6E0BADE3-2AB0-479F-9903-C2FC6F378A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6511" y="135988"/>
            <a:ext cx="1180214" cy="914400"/>
          </a:xfrm>
          <a:prstGeom prst="rect">
            <a:avLst/>
          </a:prstGeom>
        </p:spPr>
      </p:pic>
      <p:sp>
        <p:nvSpPr>
          <p:cNvPr id="11" name="Rectangle: Folded Corner 10">
            <a:extLst>
              <a:ext uri="{FF2B5EF4-FFF2-40B4-BE49-F238E27FC236}">
                <a16:creationId xmlns:a16="http://schemas.microsoft.com/office/drawing/2014/main" id="{8A79B2E6-C0E2-4CA1-8644-61863E5C4601}"/>
              </a:ext>
            </a:extLst>
          </p:cNvPr>
          <p:cNvSpPr/>
          <p:nvPr/>
        </p:nvSpPr>
        <p:spPr>
          <a:xfrm>
            <a:off x="729204" y="2094052"/>
            <a:ext cx="7695234" cy="4029918"/>
          </a:xfrm>
          <a:prstGeom prst="foldedCorner">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5">
            <a:extLst>
              <a:ext uri="{FF2B5EF4-FFF2-40B4-BE49-F238E27FC236}">
                <a16:creationId xmlns:a16="http://schemas.microsoft.com/office/drawing/2014/main" id="{A57BDB8F-959A-4F4E-8FBD-2EA11E388847}"/>
              </a:ext>
            </a:extLst>
          </p:cNvPr>
          <p:cNvPicPr>
            <a:picLocks noChangeAspect="1"/>
          </p:cNvPicPr>
          <p:nvPr/>
        </p:nvPicPr>
        <p:blipFill rotWithShape="1">
          <a:blip r:embed="rId5"/>
          <a:srcRect r="171" b="74618"/>
          <a:stretch/>
        </p:blipFill>
        <p:spPr>
          <a:xfrm>
            <a:off x="1155540" y="2381740"/>
            <a:ext cx="6640021" cy="943181"/>
          </a:xfrm>
          <a:prstGeom prst="rect">
            <a:avLst/>
          </a:prstGeom>
        </p:spPr>
      </p:pic>
      <p:pic>
        <p:nvPicPr>
          <p:cNvPr id="17" name="Picture 17">
            <a:extLst>
              <a:ext uri="{FF2B5EF4-FFF2-40B4-BE49-F238E27FC236}">
                <a16:creationId xmlns:a16="http://schemas.microsoft.com/office/drawing/2014/main" id="{AC786894-8FD6-4F53-9192-48819A1A2524}"/>
              </a:ext>
            </a:extLst>
          </p:cNvPr>
          <p:cNvPicPr>
            <a:picLocks noChangeAspect="1"/>
          </p:cNvPicPr>
          <p:nvPr/>
        </p:nvPicPr>
        <p:blipFill rotWithShape="1">
          <a:blip r:embed="rId5"/>
          <a:srcRect t="56061" r="170" b="303"/>
          <a:stretch/>
        </p:blipFill>
        <p:spPr>
          <a:xfrm>
            <a:off x="1155539" y="3635664"/>
            <a:ext cx="6640025" cy="1626519"/>
          </a:xfrm>
          <a:prstGeom prst="rect">
            <a:avLst/>
          </a:prstGeom>
        </p:spPr>
      </p:pic>
    </p:spTree>
    <p:extLst>
      <p:ext uri="{BB962C8B-B14F-4D97-AF65-F5344CB8AC3E}">
        <p14:creationId xmlns:p14="http://schemas.microsoft.com/office/powerpoint/2010/main" val="14839903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2">
            <a:extLst>
              <a:ext uri="{28A0092B-C50C-407E-A947-70E740481C1C}">
                <a14:useLocalDpi xmlns:a14="http://schemas.microsoft.com/office/drawing/2010/main" val="0"/>
              </a:ext>
            </a:extLst>
          </a:blip>
          <a:srcRect l="29237" t="23249" r="32389" b="26309"/>
          <a:stretch/>
        </p:blipFill>
        <p:spPr>
          <a:xfrm>
            <a:off x="454404" y="204350"/>
            <a:ext cx="2475313" cy="1626882"/>
          </a:xfrm>
          <a:prstGeom prst="rect">
            <a:avLst/>
          </a:prstGeom>
        </p:spPr>
      </p:pic>
      <p:pic>
        <p:nvPicPr>
          <p:cNvPr id="3" name="Picture 4">
            <a:extLst>
              <a:ext uri="{FF2B5EF4-FFF2-40B4-BE49-F238E27FC236}">
                <a16:creationId xmlns:a16="http://schemas.microsoft.com/office/drawing/2014/main" id="{A636EC74-14DB-4338-8A8D-9719ADB1D8D0}"/>
              </a:ext>
            </a:extLst>
          </p:cNvPr>
          <p:cNvPicPr>
            <a:picLocks noChangeAspect="1"/>
          </p:cNvPicPr>
          <p:nvPr/>
        </p:nvPicPr>
        <p:blipFill>
          <a:blip r:embed="rId3"/>
          <a:stretch>
            <a:fillRect/>
          </a:stretch>
        </p:blipFill>
        <p:spPr>
          <a:xfrm>
            <a:off x="512705" y="2091512"/>
            <a:ext cx="7294129" cy="4458364"/>
          </a:xfrm>
          <a:prstGeom prst="rect">
            <a:avLst/>
          </a:prstGeom>
        </p:spPr>
      </p:pic>
      <p:pic>
        <p:nvPicPr>
          <p:cNvPr id="6" name="Graphic 11" descr="Tête avec engrenages">
            <a:extLst>
              <a:ext uri="{FF2B5EF4-FFF2-40B4-BE49-F238E27FC236}">
                <a16:creationId xmlns:a16="http://schemas.microsoft.com/office/drawing/2014/main" id="{42F3E300-5611-4017-BADC-B4CD1B1E73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58353" y="589772"/>
            <a:ext cx="914400" cy="914400"/>
          </a:xfrm>
          <a:prstGeom prst="rect">
            <a:avLst/>
          </a:prstGeom>
        </p:spPr>
      </p:pic>
    </p:spTree>
    <p:extLst>
      <p:ext uri="{BB962C8B-B14F-4D97-AF65-F5344CB8AC3E}">
        <p14:creationId xmlns:p14="http://schemas.microsoft.com/office/powerpoint/2010/main" val="29662258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17218" y="1558492"/>
            <a:ext cx="2430794" cy="369332"/>
          </a:xfrm>
          <a:prstGeom prst="rect">
            <a:avLst/>
          </a:prstGeom>
        </p:spPr>
        <p:txBody>
          <a:bodyPr wrap="none">
            <a:spAutoFit/>
          </a:bodyPr>
          <a:lstStyle/>
          <a:p>
            <a:r>
              <a:rPr lang="fr-FR" b="1" dirty="0">
                <a:solidFill>
                  <a:srgbClr val="0070C0"/>
                </a:solidFill>
                <a:effectLst>
                  <a:outerShdw blurRad="38100" dist="38100" dir="2700000" algn="tl">
                    <a:srgbClr val="000000">
                      <a:alpha val="43137"/>
                    </a:srgbClr>
                  </a:outerShdw>
                </a:effectLst>
              </a:rPr>
              <a:t> Corps humain et santé </a:t>
            </a:r>
          </a:p>
        </p:txBody>
      </p:sp>
      <p:pic>
        <p:nvPicPr>
          <p:cNvPr id="5" name="Image 4"/>
          <p:cNvPicPr>
            <a:picLocks noChangeAspect="1"/>
          </p:cNvPicPr>
          <p:nvPr/>
        </p:nvPicPr>
        <p:blipFill rotWithShape="1">
          <a:blip r:embed="rId2"/>
          <a:srcRect l="34019" t="32015" r="32150" b="14984"/>
          <a:stretch/>
        </p:blipFill>
        <p:spPr>
          <a:xfrm>
            <a:off x="3200399" y="1927824"/>
            <a:ext cx="5306939" cy="4676554"/>
          </a:xfrm>
          <a:prstGeom prst="rect">
            <a:avLst/>
          </a:prstGeom>
        </p:spPr>
      </p:pic>
      <p:pic>
        <p:nvPicPr>
          <p:cNvPr id="6" name="Image 5"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3">
            <a:extLst>
              <a:ext uri="{28A0092B-C50C-407E-A947-70E740481C1C}">
                <a14:useLocalDpi xmlns:a14="http://schemas.microsoft.com/office/drawing/2010/main" val="0"/>
              </a:ext>
            </a:extLst>
          </a:blip>
          <a:srcRect l="29237" t="23249" r="32389" b="26309"/>
          <a:stretch/>
        </p:blipFill>
        <p:spPr>
          <a:xfrm>
            <a:off x="0" y="118892"/>
            <a:ext cx="2475313" cy="1626882"/>
          </a:xfrm>
          <a:prstGeom prst="rect">
            <a:avLst/>
          </a:prstGeom>
        </p:spPr>
      </p:pic>
      <p:pic>
        <p:nvPicPr>
          <p:cNvPr id="7" name="Graphic 11" descr="Tête avec engrenages">
            <a:extLst>
              <a:ext uri="{FF2B5EF4-FFF2-40B4-BE49-F238E27FC236}">
                <a16:creationId xmlns:a16="http://schemas.microsoft.com/office/drawing/2014/main" id="{8BE1C7F9-46A8-4ECD-AA37-1039DC6FCD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00738" y="412090"/>
            <a:ext cx="914400" cy="914400"/>
          </a:xfrm>
          <a:prstGeom prst="rect">
            <a:avLst/>
          </a:prstGeom>
        </p:spPr>
      </p:pic>
      <p:sp>
        <p:nvSpPr>
          <p:cNvPr id="8" name="Titre 1">
            <a:extLst>
              <a:ext uri="{FF2B5EF4-FFF2-40B4-BE49-F238E27FC236}">
                <a16:creationId xmlns:a16="http://schemas.microsoft.com/office/drawing/2014/main" id="{E35874BC-0D2C-4183-817E-CE4A82C221A9}"/>
              </a:ext>
            </a:extLst>
          </p:cNvPr>
          <p:cNvSpPr>
            <a:spLocks noGrp="1"/>
          </p:cNvSpPr>
          <p:nvPr>
            <p:ph type="title"/>
          </p:nvPr>
        </p:nvSpPr>
        <p:spPr>
          <a:xfrm>
            <a:off x="3315138" y="579381"/>
            <a:ext cx="4232709" cy="529630"/>
          </a:xfrm>
          <a:solidFill>
            <a:schemeClr val="bg1">
              <a:lumMod val="85000"/>
            </a:schemeClr>
          </a:solidFill>
          <a:ln>
            <a:solidFill>
              <a:schemeClr val="bg1">
                <a:lumMod val="65000"/>
              </a:schemeClr>
            </a:solidFill>
          </a:ln>
        </p:spPr>
        <p:txBody>
          <a:bodyPr>
            <a:normAutofit fontScale="90000"/>
          </a:bodyPr>
          <a:lstStyle/>
          <a:p>
            <a:r>
              <a:rPr lang="fr-FR" b="1" dirty="0">
                <a:solidFill>
                  <a:schemeClr val="accent3">
                    <a:lumMod val="50000"/>
                  </a:schemeClr>
                </a:solidFill>
              </a:rPr>
              <a:t>Microbiologie</a:t>
            </a:r>
          </a:p>
        </p:txBody>
      </p:sp>
    </p:spTree>
    <p:extLst>
      <p:ext uri="{BB962C8B-B14F-4D97-AF65-F5344CB8AC3E}">
        <p14:creationId xmlns:p14="http://schemas.microsoft.com/office/powerpoint/2010/main" val="9836658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2">
            <a:extLst>
              <a:ext uri="{28A0092B-C50C-407E-A947-70E740481C1C}">
                <a14:useLocalDpi xmlns:a14="http://schemas.microsoft.com/office/drawing/2010/main" val="0"/>
              </a:ext>
            </a:extLst>
          </a:blip>
          <a:srcRect l="29237" t="23249" r="32389" b="26309"/>
          <a:stretch/>
        </p:blipFill>
        <p:spPr>
          <a:xfrm>
            <a:off x="0" y="22928"/>
            <a:ext cx="2475313" cy="1626882"/>
          </a:xfrm>
          <a:prstGeom prst="rect">
            <a:avLst/>
          </a:prstGeom>
        </p:spPr>
      </p:pic>
      <p:pic>
        <p:nvPicPr>
          <p:cNvPr id="3" name="Graphic 11" descr="Tête avec engrenages">
            <a:extLst>
              <a:ext uri="{FF2B5EF4-FFF2-40B4-BE49-F238E27FC236}">
                <a16:creationId xmlns:a16="http://schemas.microsoft.com/office/drawing/2014/main" id="{8BE1C7F9-46A8-4ECD-AA37-1039DC6FCD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00738" y="412090"/>
            <a:ext cx="914400" cy="914400"/>
          </a:xfrm>
          <a:prstGeom prst="rect">
            <a:avLst/>
          </a:prstGeom>
        </p:spPr>
      </p:pic>
      <p:sp>
        <p:nvSpPr>
          <p:cNvPr id="6" name="Rectangle: Folded Corner 5">
            <a:extLst>
              <a:ext uri="{FF2B5EF4-FFF2-40B4-BE49-F238E27FC236}">
                <a16:creationId xmlns:a16="http://schemas.microsoft.com/office/drawing/2014/main" id="{FC7C3C4A-BE54-4F7C-940F-2D0C8EE6A477}"/>
              </a:ext>
            </a:extLst>
          </p:cNvPr>
          <p:cNvSpPr/>
          <p:nvPr/>
        </p:nvSpPr>
        <p:spPr>
          <a:xfrm>
            <a:off x="3489582" y="459910"/>
            <a:ext cx="5553917" cy="777869"/>
          </a:xfrm>
          <a:prstGeom prst="foldedCorner">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8">
            <a:extLst>
              <a:ext uri="{FF2B5EF4-FFF2-40B4-BE49-F238E27FC236}">
                <a16:creationId xmlns:a16="http://schemas.microsoft.com/office/drawing/2014/main" id="{F3A54C52-40E9-4D6A-A7B8-F69FB91C69A2}"/>
              </a:ext>
            </a:extLst>
          </p:cNvPr>
          <p:cNvPicPr>
            <a:picLocks noChangeAspect="1"/>
          </p:cNvPicPr>
          <p:nvPr/>
        </p:nvPicPr>
        <p:blipFill>
          <a:blip r:embed="rId5"/>
          <a:stretch>
            <a:fillRect/>
          </a:stretch>
        </p:blipFill>
        <p:spPr>
          <a:xfrm>
            <a:off x="3549383" y="618424"/>
            <a:ext cx="5434314" cy="508916"/>
          </a:xfrm>
          <a:prstGeom prst="rect">
            <a:avLst/>
          </a:prstGeom>
        </p:spPr>
      </p:pic>
      <p:pic>
        <p:nvPicPr>
          <p:cNvPr id="12" name="Image 12" descr="Une image contenant intérieur, armoire, appareil, poêle&#10;&#10;Description générée avec un niveau de confiance très élevé">
            <a:extLst>
              <a:ext uri="{FF2B5EF4-FFF2-40B4-BE49-F238E27FC236}">
                <a16:creationId xmlns:a16="http://schemas.microsoft.com/office/drawing/2014/main" id="{C5166AFF-B420-4685-BA07-DD9AB2A3AE10}"/>
              </a:ext>
            </a:extLst>
          </p:cNvPr>
          <p:cNvPicPr>
            <a:picLocks noChangeAspect="1"/>
          </p:cNvPicPr>
          <p:nvPr/>
        </p:nvPicPr>
        <p:blipFill>
          <a:blip r:embed="rId6"/>
          <a:stretch>
            <a:fillRect/>
          </a:stretch>
        </p:blipFill>
        <p:spPr>
          <a:xfrm>
            <a:off x="157843" y="1967424"/>
            <a:ext cx="3477985" cy="2343730"/>
          </a:xfrm>
          <a:prstGeom prst="rect">
            <a:avLst/>
          </a:prstGeom>
        </p:spPr>
      </p:pic>
      <p:pic>
        <p:nvPicPr>
          <p:cNvPr id="14" name="Image 14" descr="Une image contenant circuit, équipement électronique&#10;&#10;Description générée avec un niveau de confiance très élevé">
            <a:extLst>
              <a:ext uri="{FF2B5EF4-FFF2-40B4-BE49-F238E27FC236}">
                <a16:creationId xmlns:a16="http://schemas.microsoft.com/office/drawing/2014/main" id="{7B166BED-F718-4E61-B1B2-977BBE14B270}"/>
              </a:ext>
            </a:extLst>
          </p:cNvPr>
          <p:cNvPicPr>
            <a:picLocks noChangeAspect="1"/>
          </p:cNvPicPr>
          <p:nvPr/>
        </p:nvPicPr>
        <p:blipFill>
          <a:blip r:embed="rId7"/>
          <a:stretch>
            <a:fillRect/>
          </a:stretch>
        </p:blipFill>
        <p:spPr>
          <a:xfrm>
            <a:off x="441147" y="4561498"/>
            <a:ext cx="2743200" cy="1823605"/>
          </a:xfrm>
          <a:prstGeom prst="rect">
            <a:avLst/>
          </a:prstGeom>
        </p:spPr>
      </p:pic>
      <p:pic>
        <p:nvPicPr>
          <p:cNvPr id="16" name="Image 16" descr="Une image contenant texte&#10;&#10;Description générée avec un niveau de confiance très élevé">
            <a:extLst>
              <a:ext uri="{FF2B5EF4-FFF2-40B4-BE49-F238E27FC236}">
                <a16:creationId xmlns:a16="http://schemas.microsoft.com/office/drawing/2014/main" id="{E5BE6376-F2DE-46CF-92D2-F6E5EF0C4F04}"/>
              </a:ext>
            </a:extLst>
          </p:cNvPr>
          <p:cNvPicPr>
            <a:picLocks noChangeAspect="1"/>
          </p:cNvPicPr>
          <p:nvPr/>
        </p:nvPicPr>
        <p:blipFill>
          <a:blip r:embed="rId8"/>
          <a:stretch>
            <a:fillRect/>
          </a:stretch>
        </p:blipFill>
        <p:spPr>
          <a:xfrm>
            <a:off x="6266541" y="1821543"/>
            <a:ext cx="2579915" cy="2579915"/>
          </a:xfrm>
          <a:prstGeom prst="rect">
            <a:avLst/>
          </a:prstGeom>
          <a:ln>
            <a:noFill/>
          </a:ln>
          <a:effectLst>
            <a:outerShdw blurRad="292100" dist="139700" dir="2700000" algn="tl" rotWithShape="0">
              <a:srgbClr val="333333">
                <a:alpha val="65000"/>
              </a:srgbClr>
            </a:outerShdw>
          </a:effectLst>
        </p:spPr>
      </p:pic>
      <p:pic>
        <p:nvPicPr>
          <p:cNvPr id="18" name="Image 18" descr="Une image contenant skiant, objet&#10;&#10;Description générée avec un niveau de confiance élevé">
            <a:extLst>
              <a:ext uri="{FF2B5EF4-FFF2-40B4-BE49-F238E27FC236}">
                <a16:creationId xmlns:a16="http://schemas.microsoft.com/office/drawing/2014/main" id="{9CCF0917-061D-4317-8661-FC2F57D0F954}"/>
              </a:ext>
            </a:extLst>
          </p:cNvPr>
          <p:cNvPicPr>
            <a:picLocks noChangeAspect="1"/>
          </p:cNvPicPr>
          <p:nvPr/>
        </p:nvPicPr>
        <p:blipFill>
          <a:blip r:embed="rId9"/>
          <a:stretch>
            <a:fillRect/>
          </a:stretch>
        </p:blipFill>
        <p:spPr>
          <a:xfrm>
            <a:off x="3780972" y="4583227"/>
            <a:ext cx="2334986" cy="1846261"/>
          </a:xfrm>
          <a:prstGeom prst="rect">
            <a:avLst/>
          </a:prstGeom>
        </p:spPr>
      </p:pic>
      <p:pic>
        <p:nvPicPr>
          <p:cNvPr id="20" name="Image 20" descr="Une image contenant rouge, lumière, objet&#10;&#10;Description générée avec un niveau de confiance élevé">
            <a:extLst>
              <a:ext uri="{FF2B5EF4-FFF2-40B4-BE49-F238E27FC236}">
                <a16:creationId xmlns:a16="http://schemas.microsoft.com/office/drawing/2014/main" id="{CDE0C816-21B2-43BB-9130-D2BD552F8BC1}"/>
              </a:ext>
            </a:extLst>
          </p:cNvPr>
          <p:cNvPicPr>
            <a:picLocks noChangeAspect="1"/>
          </p:cNvPicPr>
          <p:nvPr/>
        </p:nvPicPr>
        <p:blipFill>
          <a:blip r:embed="rId10"/>
          <a:stretch>
            <a:fillRect/>
          </a:stretch>
        </p:blipFill>
        <p:spPr>
          <a:xfrm>
            <a:off x="6402614" y="4591006"/>
            <a:ext cx="2416629" cy="1903274"/>
          </a:xfrm>
          <a:prstGeom prst="rect">
            <a:avLst/>
          </a:prstGeom>
        </p:spPr>
      </p:pic>
      <p:sp>
        <p:nvSpPr>
          <p:cNvPr id="22" name="ZoneTexte 21">
            <a:extLst>
              <a:ext uri="{FF2B5EF4-FFF2-40B4-BE49-F238E27FC236}">
                <a16:creationId xmlns:a16="http://schemas.microsoft.com/office/drawing/2014/main" id="{54CAEE05-011A-4772-A49E-C9D77E005C40}"/>
              </a:ext>
            </a:extLst>
          </p:cNvPr>
          <p:cNvSpPr txBox="1"/>
          <p:nvPr/>
        </p:nvSpPr>
        <p:spPr>
          <a:xfrm>
            <a:off x="3677556" y="2302734"/>
            <a:ext cx="2588985"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hlinkClick r:id="rId11"/>
              </a:rPr>
              <a:t>https://planet-vie.ens.fr/article/1499/mutagenese-souche-levure-rose-ade-2</a:t>
            </a:r>
            <a:endParaRPr lang="fr-FR" sz="1200" b="1" dirty="0">
              <a:cs typeface="Calibri"/>
            </a:endParaRPr>
          </a:p>
          <a:p>
            <a:endParaRPr lang="en-US" dirty="0">
              <a:cs typeface="Calibri"/>
            </a:endParaRPr>
          </a:p>
        </p:txBody>
      </p:sp>
    </p:spTree>
    <p:extLst>
      <p:ext uri="{BB962C8B-B14F-4D97-AF65-F5344CB8AC3E}">
        <p14:creationId xmlns:p14="http://schemas.microsoft.com/office/powerpoint/2010/main" val="11359821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377C-9BAA-4359-A1F9-D5762E9193C2}"/>
              </a:ext>
            </a:extLst>
          </p:cNvPr>
          <p:cNvSpPr>
            <a:spLocks noGrp="1"/>
          </p:cNvSpPr>
          <p:nvPr>
            <p:ph type="title"/>
          </p:nvPr>
        </p:nvSpPr>
        <p:spPr>
          <a:xfrm>
            <a:off x="2945219" y="504013"/>
            <a:ext cx="4383993" cy="746346"/>
          </a:xfrm>
          <a:solidFill>
            <a:schemeClr val="bg1">
              <a:lumMod val="85000"/>
            </a:schemeClr>
          </a:solidFill>
          <a:ln>
            <a:solidFill>
              <a:schemeClr val="bg1">
                <a:lumMod val="65000"/>
              </a:schemeClr>
            </a:solidFill>
          </a:ln>
        </p:spPr>
        <p:txBody>
          <a:bodyPr>
            <a:normAutofit fontScale="90000"/>
          </a:bodyPr>
          <a:lstStyle/>
          <a:p>
            <a:r>
              <a:rPr lang="en-US" dirty="0">
                <a:solidFill>
                  <a:srgbClr val="FF0000"/>
                </a:solidFill>
                <a:cs typeface="Calibri"/>
              </a:rPr>
              <a:t>   </a:t>
            </a:r>
            <a:r>
              <a:rPr lang="en-US" sz="3600" b="1" dirty="0" err="1">
                <a:solidFill>
                  <a:srgbClr val="FF0000"/>
                </a:solidFill>
                <a:cs typeface="Calibri"/>
              </a:rPr>
              <a:t>Clin</a:t>
            </a:r>
            <a:r>
              <a:rPr lang="en-US" sz="3600" b="1" dirty="0">
                <a:solidFill>
                  <a:srgbClr val="FF0000"/>
                </a:solidFill>
                <a:cs typeface="Calibri"/>
              </a:rPr>
              <a:t> </a:t>
            </a:r>
            <a:r>
              <a:rPr lang="en-US" sz="3600" b="1" dirty="0" err="1">
                <a:solidFill>
                  <a:srgbClr val="FF0000"/>
                </a:solidFill>
                <a:cs typeface="Calibri"/>
              </a:rPr>
              <a:t>d'oeil</a:t>
            </a:r>
            <a:r>
              <a:rPr lang="en-US" sz="3600" b="1" dirty="0">
                <a:solidFill>
                  <a:srgbClr val="FF0000"/>
                </a:solidFill>
                <a:cs typeface="Calibri"/>
              </a:rPr>
              <a:t> </a:t>
            </a:r>
            <a:r>
              <a:rPr lang="en-US" sz="3600" b="1" dirty="0" err="1">
                <a:solidFill>
                  <a:srgbClr val="FF0000"/>
                </a:solidFill>
                <a:cs typeface="Calibri"/>
              </a:rPr>
              <a:t>Sécurité</a:t>
            </a:r>
            <a:endParaRPr lang="en-US" sz="3600" b="1" dirty="0">
              <a:solidFill>
                <a:srgbClr val="FF0000"/>
              </a:solidFill>
            </a:endParaRPr>
          </a:p>
        </p:txBody>
      </p:sp>
      <p:pic>
        <p:nvPicPr>
          <p:cNvPr id="3" name="Picture 3">
            <a:extLst>
              <a:ext uri="{FF2B5EF4-FFF2-40B4-BE49-F238E27FC236}">
                <a16:creationId xmlns:a16="http://schemas.microsoft.com/office/drawing/2014/main" id="{00BDA9A3-D7AB-4278-B066-4CA1C0958781}"/>
              </a:ext>
            </a:extLst>
          </p:cNvPr>
          <p:cNvPicPr>
            <a:picLocks noChangeAspect="1"/>
          </p:cNvPicPr>
          <p:nvPr/>
        </p:nvPicPr>
        <p:blipFill>
          <a:blip r:embed="rId2"/>
          <a:stretch>
            <a:fillRect/>
          </a:stretch>
        </p:blipFill>
        <p:spPr>
          <a:xfrm>
            <a:off x="229653" y="2124061"/>
            <a:ext cx="8379190" cy="268361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A71B7984-C8A7-489E-BADB-E892D20BB7C3}"/>
              </a:ext>
            </a:extLst>
          </p:cNvPr>
          <p:cNvSpPr txBox="1"/>
          <p:nvPr/>
        </p:nvSpPr>
        <p:spPr>
          <a:xfrm>
            <a:off x="285909" y="5275709"/>
            <a:ext cx="8405104"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3"/>
              </a:rPr>
              <a:t>http://svt.ac-besancon.fr/wp-content/uploads/sites/104/2016/05/inn04_B73_LEV.pdf</a:t>
            </a:r>
          </a:p>
          <a:p>
            <a:endParaRPr lang="en-US" dirty="0">
              <a:cs typeface="Calibri"/>
            </a:endParaRPr>
          </a:p>
        </p:txBody>
      </p:sp>
      <p:pic>
        <p:nvPicPr>
          <p:cNvPr id="4" name="Graphic 20" descr="Fiole">
            <a:extLst>
              <a:ext uri="{FF2B5EF4-FFF2-40B4-BE49-F238E27FC236}">
                <a16:creationId xmlns:a16="http://schemas.microsoft.com/office/drawing/2014/main" id="{7CA916F4-0D33-486D-A99B-C87E80B337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0755" y="366822"/>
            <a:ext cx="1180214" cy="914400"/>
          </a:xfrm>
          <a:prstGeom prst="rect">
            <a:avLst/>
          </a:prstGeom>
        </p:spPr>
      </p:pic>
      <p:pic>
        <p:nvPicPr>
          <p:cNvPr id="7" name="Graphic 11" descr="Tête avec engrenages">
            <a:extLst>
              <a:ext uri="{FF2B5EF4-FFF2-40B4-BE49-F238E27FC236}">
                <a16:creationId xmlns:a16="http://schemas.microsoft.com/office/drawing/2014/main" id="{B6E4068C-E548-4562-81ED-800A25464E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95894" y="419986"/>
            <a:ext cx="914400" cy="914400"/>
          </a:xfrm>
          <a:prstGeom prst="rect">
            <a:avLst/>
          </a:prstGeom>
        </p:spPr>
      </p:pic>
    </p:spTree>
    <p:extLst>
      <p:ext uri="{BB962C8B-B14F-4D97-AF65-F5344CB8AC3E}">
        <p14:creationId xmlns:p14="http://schemas.microsoft.com/office/powerpoint/2010/main" val="10194546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54E6C-2982-4F6F-8F4D-C78AF0155A5A}"/>
              </a:ext>
            </a:extLst>
          </p:cNvPr>
          <p:cNvSpPr>
            <a:spLocks noGrp="1"/>
          </p:cNvSpPr>
          <p:nvPr>
            <p:ph type="title"/>
          </p:nvPr>
        </p:nvSpPr>
        <p:spPr>
          <a:xfrm>
            <a:off x="462870" y="112268"/>
            <a:ext cx="8229600" cy="1143000"/>
          </a:xfrm>
          <a:solidFill>
            <a:schemeClr val="bg1">
              <a:lumMod val="95000"/>
            </a:schemeClr>
          </a:solidFill>
          <a:ln>
            <a:solidFill>
              <a:schemeClr val="tx1">
                <a:lumMod val="65000"/>
                <a:lumOff val="35000"/>
              </a:schemeClr>
            </a:solidFill>
          </a:ln>
        </p:spPr>
        <p:txBody>
          <a:bodyPr>
            <a:normAutofit fontScale="90000"/>
          </a:bodyPr>
          <a:lstStyle/>
          <a:p>
            <a:r>
              <a:rPr lang="en-US" b="1" dirty="0">
                <a:solidFill>
                  <a:srgbClr val="FF0000"/>
                </a:solidFill>
                <a:effectLst>
                  <a:outerShdw blurRad="38100" dist="38100" dir="2700000" algn="tl">
                    <a:srgbClr val="000000">
                      <a:alpha val="43137"/>
                    </a:srgbClr>
                  </a:outerShdw>
                </a:effectLst>
                <a:cs typeface="Calibri"/>
              </a:rPr>
              <a:t>Que faire des cultures </a:t>
            </a:r>
            <a:r>
              <a:rPr lang="en-US" b="1" dirty="0" err="1">
                <a:solidFill>
                  <a:srgbClr val="FF0000"/>
                </a:solidFill>
                <a:effectLst>
                  <a:outerShdw blurRad="38100" dist="38100" dir="2700000" algn="tl">
                    <a:srgbClr val="000000">
                      <a:alpha val="43137"/>
                    </a:srgbClr>
                  </a:outerShdw>
                </a:effectLst>
                <a:cs typeface="Calibri"/>
              </a:rPr>
              <a:t>microbiennes</a:t>
            </a:r>
            <a:r>
              <a:rPr lang="en-US" b="1" dirty="0">
                <a:solidFill>
                  <a:srgbClr val="FF0000"/>
                </a:solidFill>
                <a:effectLst>
                  <a:outerShdw blurRad="38100" dist="38100" dir="2700000" algn="tl">
                    <a:srgbClr val="000000">
                      <a:alpha val="43137"/>
                    </a:srgbClr>
                  </a:outerShdw>
                </a:effectLst>
                <a:cs typeface="Calibri"/>
              </a:rPr>
              <a:t>?</a:t>
            </a:r>
          </a:p>
        </p:txBody>
      </p:sp>
      <p:sp>
        <p:nvSpPr>
          <p:cNvPr id="3" name="TextBox 2">
            <a:extLst>
              <a:ext uri="{FF2B5EF4-FFF2-40B4-BE49-F238E27FC236}">
                <a16:creationId xmlns:a16="http://schemas.microsoft.com/office/drawing/2014/main" id="{41923364-8C40-4942-A6FC-2039FAAD078A}"/>
              </a:ext>
            </a:extLst>
          </p:cNvPr>
          <p:cNvSpPr txBox="1"/>
          <p:nvPr/>
        </p:nvSpPr>
        <p:spPr>
          <a:xfrm>
            <a:off x="531963" y="1431985"/>
            <a:ext cx="8151961" cy="378565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just">
              <a:buFont typeface="Arial"/>
              <a:buChar char="•"/>
            </a:pPr>
            <a:r>
              <a:rPr lang="fr-FR" sz="2400"/>
              <a:t>Les cultures microbiennes doivent être détruites par la chaleur et sous pression (autoclave : 121°C, 20 minutes)</a:t>
            </a:r>
            <a:endParaRPr lang="en-US" sz="2400">
              <a:cs typeface="Calibri"/>
            </a:endParaRPr>
          </a:p>
          <a:p>
            <a:pPr algn="just"/>
            <a:endParaRPr lang="fr-FR" sz="2400">
              <a:cs typeface="Calibri"/>
            </a:endParaRPr>
          </a:p>
          <a:p>
            <a:pPr marL="457200" indent="-457200" algn="just">
              <a:buFont typeface="Arial"/>
              <a:buChar char="•"/>
            </a:pPr>
            <a:r>
              <a:rPr lang="fr-FR" sz="2400"/>
              <a:t>Les boites de pétri en plastique doivent être autoclavées une fois disposées dans un sac étanche (polyéthylène autoclavable) et bien fermées, elles supportent le chauffage à 121°C lorsqu’elles sont destinées à être éliminées.</a:t>
            </a:r>
            <a:endParaRPr lang="fr-FR" sz="2400">
              <a:cs typeface="Calibri"/>
            </a:endParaRPr>
          </a:p>
          <a:p>
            <a:pPr algn="just"/>
            <a:endParaRPr lang="fr-FR" sz="2400">
              <a:cs typeface="Calibri"/>
            </a:endParaRPr>
          </a:p>
          <a:p>
            <a:pPr marL="457200" indent="-457200" algn="just">
              <a:buFont typeface="Arial"/>
              <a:buChar char="•"/>
            </a:pPr>
            <a:r>
              <a:rPr lang="fr-FR" sz="2400"/>
              <a:t>S’assurer de l’efficacité de l’autoclavage : coller sur chaque sac un morceau de ruban indicateur de stérilisation coloré.</a:t>
            </a:r>
            <a:endParaRPr lang="fr-FR" sz="2400">
              <a:cs typeface="Calibri"/>
            </a:endParaRPr>
          </a:p>
        </p:txBody>
      </p:sp>
    </p:spTree>
    <p:extLst>
      <p:ext uri="{BB962C8B-B14F-4D97-AF65-F5344CB8AC3E}">
        <p14:creationId xmlns:p14="http://schemas.microsoft.com/office/powerpoint/2010/main" val="849285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CFDE4AF-6419-4C03-BB20-371B1D382719}"/>
              </a:ext>
            </a:extLst>
          </p:cNvPr>
          <p:cNvPicPr>
            <a:picLocks noChangeAspect="1"/>
          </p:cNvPicPr>
          <p:nvPr/>
        </p:nvPicPr>
        <p:blipFill rotWithShape="1">
          <a:blip r:embed="rId2"/>
          <a:srcRect l="50523" r="116" b="165"/>
          <a:stretch/>
        </p:blipFill>
        <p:spPr>
          <a:xfrm>
            <a:off x="215211" y="207820"/>
            <a:ext cx="4569150" cy="6478884"/>
          </a:xfrm>
          <a:prstGeom prst="rect">
            <a:avLst/>
          </a:prstGeom>
        </p:spPr>
      </p:pic>
      <p:sp>
        <p:nvSpPr>
          <p:cNvPr id="3" name="ZoneTexte 2">
            <a:extLst>
              <a:ext uri="{FF2B5EF4-FFF2-40B4-BE49-F238E27FC236}">
                <a16:creationId xmlns:a16="http://schemas.microsoft.com/office/drawing/2014/main" id="{58F5E7D7-8C62-4EED-B43E-8EDB950867F2}"/>
              </a:ext>
            </a:extLst>
          </p:cNvPr>
          <p:cNvSpPr txBox="1"/>
          <p:nvPr/>
        </p:nvSpPr>
        <p:spPr>
          <a:xfrm>
            <a:off x="5177972" y="397329"/>
            <a:ext cx="3441699"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SITE :</a:t>
            </a:r>
            <a:endParaRPr lang="en-US" dirty="0"/>
          </a:p>
          <a:p>
            <a:pPr algn="ctr"/>
            <a:r>
              <a:rPr lang="en-US" dirty="0">
                <a:hlinkClick r:id="rId3"/>
              </a:rPr>
              <a:t>http://eduscol.education.fr/cid48531/textes-de-reference.html</a:t>
            </a:r>
            <a:endParaRPr lang="en-US">
              <a:cs typeface="Calibri"/>
            </a:endParaRPr>
          </a:p>
        </p:txBody>
      </p:sp>
      <p:sp>
        <p:nvSpPr>
          <p:cNvPr id="4" name="ZoneTexte 3">
            <a:extLst>
              <a:ext uri="{FF2B5EF4-FFF2-40B4-BE49-F238E27FC236}">
                <a16:creationId xmlns:a16="http://schemas.microsoft.com/office/drawing/2014/main" id="{CAB2B6A6-3D1C-4CCF-A555-DC62AE7F4CB9}"/>
              </a:ext>
            </a:extLst>
          </p:cNvPr>
          <p:cNvSpPr txBox="1"/>
          <p:nvPr/>
        </p:nvSpPr>
        <p:spPr>
          <a:xfrm>
            <a:off x="107043" y="1758042"/>
            <a:ext cx="2788557" cy="10156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hlinkClick r:id="rId4"/>
              </a:rPr>
              <a:t>http://cache.media.education.gouv.fr/file/ONS/99/3/PLAQUETTE-SVT-02-2016_Couleurs_549993.pdf</a:t>
            </a:r>
            <a:endParaRPr lang="fr-FR" sz="1400"/>
          </a:p>
          <a:p>
            <a:endParaRPr lang="en-US" dirty="0">
              <a:cs typeface="Calibri"/>
            </a:endParaRPr>
          </a:p>
        </p:txBody>
      </p:sp>
      <p:pic>
        <p:nvPicPr>
          <p:cNvPr id="5" name="Image 5" descr="Une image contenant clipart&#10;&#10;Description générée avec un niveau de confiance très élevé">
            <a:extLst>
              <a:ext uri="{FF2B5EF4-FFF2-40B4-BE49-F238E27FC236}">
                <a16:creationId xmlns:a16="http://schemas.microsoft.com/office/drawing/2014/main" id="{8B33DA64-4E67-479B-818B-D8774DDFC8B7}"/>
              </a:ext>
            </a:extLst>
          </p:cNvPr>
          <p:cNvPicPr>
            <a:picLocks noChangeAspect="1"/>
          </p:cNvPicPr>
          <p:nvPr/>
        </p:nvPicPr>
        <p:blipFill>
          <a:blip r:embed="rId5"/>
          <a:stretch>
            <a:fillRect/>
          </a:stretch>
        </p:blipFill>
        <p:spPr>
          <a:xfrm>
            <a:off x="5822723" y="1414009"/>
            <a:ext cx="2143125" cy="2143125"/>
          </a:xfrm>
          <a:prstGeom prst="rect">
            <a:avLst/>
          </a:prstGeom>
        </p:spPr>
      </p:pic>
    </p:spTree>
    <p:extLst>
      <p:ext uri="{BB962C8B-B14F-4D97-AF65-F5344CB8AC3E}">
        <p14:creationId xmlns:p14="http://schemas.microsoft.com/office/powerpoint/2010/main" val="6590898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32897" t="22046" r="31496" b="17809"/>
          <a:stretch/>
        </p:blipFill>
        <p:spPr>
          <a:xfrm>
            <a:off x="3341406" y="1515284"/>
            <a:ext cx="5623133" cy="5342716"/>
          </a:xfrm>
          <a:prstGeom prst="rect">
            <a:avLst/>
          </a:prstGeom>
        </p:spPr>
      </p:pic>
      <p:pic>
        <p:nvPicPr>
          <p:cNvPr id="3" name="Image 2"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3">
            <a:extLst>
              <a:ext uri="{28A0092B-C50C-407E-A947-70E740481C1C}">
                <a14:useLocalDpi xmlns:a14="http://schemas.microsoft.com/office/drawing/2010/main" val="0"/>
              </a:ext>
            </a:extLst>
          </a:blip>
          <a:srcRect l="29237" t="23249" r="32389" b="26309"/>
          <a:stretch/>
        </p:blipFill>
        <p:spPr>
          <a:xfrm>
            <a:off x="0" y="146458"/>
            <a:ext cx="2475313" cy="1626882"/>
          </a:xfrm>
          <a:prstGeom prst="rect">
            <a:avLst/>
          </a:prstGeom>
        </p:spPr>
      </p:pic>
      <p:pic>
        <p:nvPicPr>
          <p:cNvPr id="4" name="Graphic 11" descr="Tête avec engrenages">
            <a:extLst>
              <a:ext uri="{FF2B5EF4-FFF2-40B4-BE49-F238E27FC236}">
                <a16:creationId xmlns:a16="http://schemas.microsoft.com/office/drawing/2014/main" id="{B6E4068C-E548-4562-81ED-800A25464E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27006" y="402894"/>
            <a:ext cx="914400" cy="914400"/>
          </a:xfrm>
          <a:prstGeom prst="rect">
            <a:avLst/>
          </a:prstGeom>
        </p:spPr>
      </p:pic>
      <p:sp>
        <p:nvSpPr>
          <p:cNvPr id="5" name="Titre 1">
            <a:extLst>
              <a:ext uri="{FF2B5EF4-FFF2-40B4-BE49-F238E27FC236}">
                <a16:creationId xmlns:a16="http://schemas.microsoft.com/office/drawing/2014/main" id="{E35874BC-0D2C-4183-817E-CE4A82C221A9}"/>
              </a:ext>
            </a:extLst>
          </p:cNvPr>
          <p:cNvSpPr txBox="1">
            <a:spLocks/>
          </p:cNvSpPr>
          <p:nvPr/>
        </p:nvSpPr>
        <p:spPr>
          <a:xfrm>
            <a:off x="3512725" y="523537"/>
            <a:ext cx="5281657" cy="631307"/>
          </a:xfrm>
          <a:prstGeom prst="rect">
            <a:avLst/>
          </a:prstGeom>
          <a:solidFill>
            <a:schemeClr val="bg1">
              <a:lumMod val="85000"/>
            </a:schemeClr>
          </a:solidFill>
          <a:ln>
            <a:solidFill>
              <a:schemeClr val="bg1">
                <a:lumMod val="65000"/>
              </a:schemeClr>
            </a:solidFill>
          </a:ln>
        </p:spPr>
        <p:txBody>
          <a:bodyP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fr-FR" b="1" dirty="0">
                <a:solidFill>
                  <a:schemeClr val="accent3">
                    <a:lumMod val="50000"/>
                  </a:schemeClr>
                </a:solidFill>
                <a:cs typeface="Calibri"/>
              </a:rPr>
            </a:br>
            <a:r>
              <a:rPr lang="fr-FR" sz="12800" b="1" dirty="0">
                <a:solidFill>
                  <a:schemeClr val="accent3">
                    <a:lumMod val="50000"/>
                  </a:schemeClr>
                </a:solidFill>
                <a:cs typeface="Calibri"/>
              </a:rPr>
              <a:t>IMMUNOLOGIE</a:t>
            </a:r>
          </a:p>
        </p:txBody>
      </p:sp>
      <p:sp>
        <p:nvSpPr>
          <p:cNvPr id="6" name="Rectangle 5"/>
          <p:cNvSpPr/>
          <p:nvPr/>
        </p:nvSpPr>
        <p:spPr>
          <a:xfrm>
            <a:off x="4450813" y="3244334"/>
            <a:ext cx="242374" cy="369332"/>
          </a:xfrm>
          <a:prstGeom prst="rect">
            <a:avLst/>
          </a:prstGeom>
        </p:spPr>
        <p:txBody>
          <a:bodyPr wrap="none">
            <a:spAutoFit/>
          </a:bodyPr>
          <a:lstStyle/>
          <a:p>
            <a:r>
              <a:rPr lang="fr-FR" dirty="0">
                <a:solidFill>
                  <a:srgbClr val="000000"/>
                </a:solidFill>
                <a:latin typeface="Times New Roman" panose="02020603050405020304" pitchFamily="18" charset="0"/>
              </a:rPr>
              <a:t> </a:t>
            </a:r>
            <a:endParaRPr lang="fr-FR" dirty="0"/>
          </a:p>
        </p:txBody>
      </p:sp>
      <p:sp>
        <p:nvSpPr>
          <p:cNvPr id="7" name="Rectangle 6"/>
          <p:cNvSpPr/>
          <p:nvPr/>
        </p:nvSpPr>
        <p:spPr>
          <a:xfrm>
            <a:off x="4450813" y="3244334"/>
            <a:ext cx="242374" cy="369332"/>
          </a:xfrm>
          <a:prstGeom prst="rect">
            <a:avLst/>
          </a:prstGeom>
        </p:spPr>
        <p:txBody>
          <a:bodyPr wrap="none">
            <a:spAutoFit/>
          </a:bodyPr>
          <a:lstStyle/>
          <a:p>
            <a:r>
              <a:rPr lang="fr-FR" dirty="0">
                <a:solidFill>
                  <a:srgbClr val="000000"/>
                </a:solidFill>
                <a:latin typeface="Times New Roman" panose="02020603050405020304" pitchFamily="18" charset="0"/>
              </a:rPr>
              <a:t> </a:t>
            </a:r>
            <a:endParaRPr lang="fr-FR" dirty="0"/>
          </a:p>
        </p:txBody>
      </p:sp>
      <p:sp>
        <p:nvSpPr>
          <p:cNvPr id="8" name="Rectangle 7"/>
          <p:cNvSpPr/>
          <p:nvPr/>
        </p:nvSpPr>
        <p:spPr>
          <a:xfrm>
            <a:off x="3477790" y="1168168"/>
            <a:ext cx="2430794" cy="369332"/>
          </a:xfrm>
          <a:prstGeom prst="rect">
            <a:avLst/>
          </a:prstGeom>
        </p:spPr>
        <p:txBody>
          <a:bodyPr wrap="none">
            <a:spAutoFit/>
          </a:bodyPr>
          <a:lstStyle/>
          <a:p>
            <a:r>
              <a:rPr lang="fr-FR" b="1" dirty="0">
                <a:solidFill>
                  <a:srgbClr val="0070C0"/>
                </a:solidFill>
                <a:effectLst>
                  <a:outerShdw blurRad="38100" dist="38100" dir="2700000" algn="tl">
                    <a:srgbClr val="000000">
                      <a:alpha val="43137"/>
                    </a:srgbClr>
                  </a:outerShdw>
                </a:effectLst>
              </a:rPr>
              <a:t> Corps humain et santé </a:t>
            </a:r>
          </a:p>
        </p:txBody>
      </p:sp>
    </p:spTree>
    <p:extLst>
      <p:ext uri="{BB962C8B-B14F-4D97-AF65-F5344CB8AC3E}">
        <p14:creationId xmlns:p14="http://schemas.microsoft.com/office/powerpoint/2010/main" val="36081855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769" y="1314724"/>
            <a:ext cx="7003279" cy="5257716"/>
          </a:xfrm>
          <a:prstGeom prst="rect">
            <a:avLst/>
          </a:prstGeom>
        </p:spPr>
      </p:pic>
      <p:pic>
        <p:nvPicPr>
          <p:cNvPr id="5" name="Image 4"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3">
            <a:extLst>
              <a:ext uri="{28A0092B-C50C-407E-A947-70E740481C1C}">
                <a14:useLocalDpi xmlns:a14="http://schemas.microsoft.com/office/drawing/2010/main" val="0"/>
              </a:ext>
            </a:extLst>
          </a:blip>
          <a:srcRect l="29237" t="23249" r="32389" b="26309"/>
          <a:stretch/>
        </p:blipFill>
        <p:spPr>
          <a:xfrm>
            <a:off x="0" y="146458"/>
            <a:ext cx="1777525" cy="1168266"/>
          </a:xfrm>
          <a:prstGeom prst="rect">
            <a:avLst/>
          </a:prstGeom>
        </p:spPr>
      </p:pic>
      <p:pic>
        <p:nvPicPr>
          <p:cNvPr id="6" name="Graphic 11" descr="Tête avec engrenages">
            <a:extLst>
              <a:ext uri="{FF2B5EF4-FFF2-40B4-BE49-F238E27FC236}">
                <a16:creationId xmlns:a16="http://schemas.microsoft.com/office/drawing/2014/main" id="{B6E4068C-E548-4562-81ED-800A25464E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14258" y="273391"/>
            <a:ext cx="914400" cy="914400"/>
          </a:xfrm>
          <a:prstGeom prst="rect">
            <a:avLst/>
          </a:prstGeom>
        </p:spPr>
      </p:pic>
      <p:sp>
        <p:nvSpPr>
          <p:cNvPr id="7" name="Titre 1">
            <a:extLst>
              <a:ext uri="{FF2B5EF4-FFF2-40B4-BE49-F238E27FC236}">
                <a16:creationId xmlns:a16="http://schemas.microsoft.com/office/drawing/2014/main" id="{E35874BC-0D2C-4183-817E-CE4A82C221A9}"/>
              </a:ext>
            </a:extLst>
          </p:cNvPr>
          <p:cNvSpPr txBox="1">
            <a:spLocks/>
          </p:cNvSpPr>
          <p:nvPr/>
        </p:nvSpPr>
        <p:spPr>
          <a:xfrm>
            <a:off x="2965391" y="414937"/>
            <a:ext cx="5281657" cy="631307"/>
          </a:xfrm>
          <a:prstGeom prst="rect">
            <a:avLst/>
          </a:prstGeom>
          <a:solidFill>
            <a:schemeClr val="bg1">
              <a:lumMod val="85000"/>
            </a:schemeClr>
          </a:solidFill>
          <a:ln>
            <a:solidFill>
              <a:schemeClr val="bg1">
                <a:lumMod val="65000"/>
              </a:schemeClr>
            </a:solidFill>
          </a:ln>
        </p:spPr>
        <p:txBody>
          <a:bodyP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fr-FR" b="1" dirty="0">
                <a:solidFill>
                  <a:schemeClr val="accent3">
                    <a:lumMod val="50000"/>
                  </a:schemeClr>
                </a:solidFill>
                <a:cs typeface="Calibri"/>
              </a:rPr>
            </a:br>
            <a:r>
              <a:rPr lang="fr-FR" sz="12800" b="1" dirty="0">
                <a:solidFill>
                  <a:schemeClr val="accent3">
                    <a:lumMod val="50000"/>
                  </a:schemeClr>
                </a:solidFill>
                <a:cs typeface="Calibri"/>
              </a:rPr>
              <a:t>IMMUNOLOGIE</a:t>
            </a:r>
          </a:p>
        </p:txBody>
      </p:sp>
    </p:spTree>
    <p:extLst>
      <p:ext uri="{BB962C8B-B14F-4D97-AF65-F5344CB8AC3E}">
        <p14:creationId xmlns:p14="http://schemas.microsoft.com/office/powerpoint/2010/main" val="13226347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3725" y="6122010"/>
            <a:ext cx="5775361" cy="646331"/>
          </a:xfrm>
          <a:prstGeom prst="rect">
            <a:avLst/>
          </a:prstGeom>
        </p:spPr>
        <p:txBody>
          <a:bodyPr wrap="square">
            <a:spAutoFit/>
          </a:bodyPr>
          <a:lstStyle/>
          <a:p>
            <a:r>
              <a:rPr lang="fr-FR" dirty="0">
                <a:hlinkClick r:id="rId2"/>
              </a:rPr>
              <a:t>http://www.snv.jussieu.fr/bmedia/ATP/coelom-ver.htm</a:t>
            </a:r>
            <a:endParaRPr lang="fr-FR" dirty="0"/>
          </a:p>
          <a:p>
            <a:endParaRPr lang="fr-FR" dirty="0"/>
          </a:p>
        </p:txBody>
      </p:sp>
      <p:pic>
        <p:nvPicPr>
          <p:cNvPr id="7" name="Image 6" descr="logoSVT_color.jpg"/>
          <p:cNvPicPr>
            <a:picLocks noChangeAspect="1"/>
          </p:cNvPicPr>
          <p:nvPr/>
        </p:nvPicPr>
        <p:blipFill>
          <a:blip r:embed="rId3"/>
          <a:stretch>
            <a:fillRect/>
          </a:stretch>
        </p:blipFill>
        <p:spPr>
          <a:xfrm>
            <a:off x="8465032" y="6195951"/>
            <a:ext cx="678968" cy="650541"/>
          </a:xfrm>
          <a:prstGeom prst="rect">
            <a:avLst/>
          </a:prstGeom>
        </p:spPr>
      </p:pic>
      <p:pic>
        <p:nvPicPr>
          <p:cNvPr id="8" name="Image 7"/>
          <p:cNvPicPr>
            <a:picLocks noChangeAspect="1"/>
          </p:cNvPicPr>
          <p:nvPr/>
        </p:nvPicPr>
        <p:blipFill rotWithShape="1">
          <a:blip r:embed="rId4"/>
          <a:srcRect l="28131" t="28359" r="25140" b="11329"/>
          <a:stretch/>
        </p:blipFill>
        <p:spPr>
          <a:xfrm>
            <a:off x="508475" y="1938931"/>
            <a:ext cx="5745607" cy="4171312"/>
          </a:xfrm>
          <a:prstGeom prst="rect">
            <a:avLst/>
          </a:prstGeom>
        </p:spPr>
      </p:pic>
      <p:sp>
        <p:nvSpPr>
          <p:cNvPr id="9" name="Titre 1">
            <a:extLst>
              <a:ext uri="{FF2B5EF4-FFF2-40B4-BE49-F238E27FC236}">
                <a16:creationId xmlns:a16="http://schemas.microsoft.com/office/drawing/2014/main" id="{E35874BC-0D2C-4183-817E-CE4A82C221A9}"/>
              </a:ext>
            </a:extLst>
          </p:cNvPr>
          <p:cNvSpPr txBox="1">
            <a:spLocks/>
          </p:cNvSpPr>
          <p:nvPr/>
        </p:nvSpPr>
        <p:spPr>
          <a:xfrm>
            <a:off x="3726370" y="532082"/>
            <a:ext cx="5281657" cy="631307"/>
          </a:xfrm>
          <a:prstGeom prst="rect">
            <a:avLst/>
          </a:prstGeom>
          <a:solidFill>
            <a:schemeClr val="bg1">
              <a:lumMod val="85000"/>
            </a:schemeClr>
          </a:solidFill>
          <a:ln>
            <a:solidFill>
              <a:schemeClr val="bg1">
                <a:lumMod val="65000"/>
              </a:schemeClr>
            </a:solidFill>
          </a:ln>
        </p:spPr>
        <p:txBody>
          <a:bodyP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fr-FR" b="1" dirty="0">
                <a:solidFill>
                  <a:schemeClr val="accent3">
                    <a:lumMod val="50000"/>
                  </a:schemeClr>
                </a:solidFill>
                <a:cs typeface="Calibri"/>
              </a:rPr>
            </a:br>
            <a:r>
              <a:rPr lang="fr-FR" sz="12800" b="1" dirty="0">
                <a:solidFill>
                  <a:schemeClr val="accent3">
                    <a:lumMod val="50000"/>
                  </a:schemeClr>
                </a:solidFill>
                <a:cs typeface="Calibri"/>
              </a:rPr>
              <a:t>IMMUNOLOGIE</a:t>
            </a:r>
          </a:p>
        </p:txBody>
      </p:sp>
      <p:pic>
        <p:nvPicPr>
          <p:cNvPr id="10" name="Image 9" descr="nuage-de-mots.png">
            <a:extLst>
              <a:ext uri="{FF2B5EF4-FFF2-40B4-BE49-F238E27FC236}">
                <a16:creationId xmlns:a16="http://schemas.microsoft.com/office/drawing/2014/main" id="{31221600-6FB3-47DD-93C5-5B1627540208}"/>
              </a:ext>
            </a:extLst>
          </p:cNvPr>
          <p:cNvPicPr>
            <a:picLocks noChangeAspect="1"/>
          </p:cNvPicPr>
          <p:nvPr/>
        </p:nvPicPr>
        <p:blipFill rotWithShape="1">
          <a:blip r:embed="rId5">
            <a:extLst>
              <a:ext uri="{28A0092B-C50C-407E-A947-70E740481C1C}">
                <a14:useLocalDpi xmlns:a14="http://schemas.microsoft.com/office/drawing/2010/main" val="0"/>
              </a:ext>
            </a:extLst>
          </a:blip>
          <a:srcRect l="29237" t="23249" r="32389" b="26309"/>
          <a:stretch/>
        </p:blipFill>
        <p:spPr>
          <a:xfrm>
            <a:off x="0" y="146458"/>
            <a:ext cx="2475313" cy="1626882"/>
          </a:xfrm>
          <a:prstGeom prst="rect">
            <a:avLst/>
          </a:prstGeom>
        </p:spPr>
      </p:pic>
      <p:pic>
        <p:nvPicPr>
          <p:cNvPr id="11" name="Graphic 11" descr="Tête avec engrenages">
            <a:extLst>
              <a:ext uri="{FF2B5EF4-FFF2-40B4-BE49-F238E27FC236}">
                <a16:creationId xmlns:a16="http://schemas.microsoft.com/office/drawing/2014/main" id="{B6E4068C-E548-4562-81ED-800A25464E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27006" y="402894"/>
            <a:ext cx="914400" cy="914400"/>
          </a:xfrm>
          <a:prstGeom prst="rect">
            <a:avLst/>
          </a:prstGeom>
        </p:spPr>
      </p:pic>
      <p:pic>
        <p:nvPicPr>
          <p:cNvPr id="12" name="Image 11"/>
          <p:cNvPicPr>
            <a:picLocks noChangeAspect="1"/>
          </p:cNvPicPr>
          <p:nvPr/>
        </p:nvPicPr>
        <p:blipFill>
          <a:blip r:embed="rId8"/>
          <a:stretch>
            <a:fillRect/>
          </a:stretch>
        </p:blipFill>
        <p:spPr>
          <a:xfrm>
            <a:off x="5759865" y="2755207"/>
            <a:ext cx="2982482" cy="25387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37393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capture d’écran, texte&#10;&#10;Description générée avec un niveau de confiance très élevé">
            <a:extLst>
              <a:ext uri="{FF2B5EF4-FFF2-40B4-BE49-F238E27FC236}">
                <a16:creationId xmlns:a16="http://schemas.microsoft.com/office/drawing/2014/main" id="{BD55D811-788C-4FC1-8ABB-A3A7CD591C93}"/>
              </a:ext>
            </a:extLst>
          </p:cNvPr>
          <p:cNvPicPr>
            <a:picLocks noChangeAspect="1"/>
          </p:cNvPicPr>
          <p:nvPr/>
        </p:nvPicPr>
        <p:blipFill rotWithShape="1">
          <a:blip r:embed="rId2"/>
          <a:srcRect l="3829" r="1580" b="165"/>
          <a:stretch/>
        </p:blipFill>
        <p:spPr>
          <a:xfrm>
            <a:off x="43680" y="1235680"/>
            <a:ext cx="9056640" cy="5367887"/>
          </a:xfrm>
          <a:prstGeom prst="rect">
            <a:avLst/>
          </a:prstGeom>
        </p:spPr>
      </p:pic>
      <p:pic>
        <p:nvPicPr>
          <p:cNvPr id="6" name="Image 5" descr="nuage-de-mots.png">
            <a:extLst>
              <a:ext uri="{FF2B5EF4-FFF2-40B4-BE49-F238E27FC236}">
                <a16:creationId xmlns:a16="http://schemas.microsoft.com/office/drawing/2014/main" id="{EC936524-90FC-442B-A249-73A7618F2C5F}"/>
              </a:ext>
            </a:extLst>
          </p:cNvPr>
          <p:cNvPicPr>
            <a:picLocks noChangeAspect="1"/>
          </p:cNvPicPr>
          <p:nvPr/>
        </p:nvPicPr>
        <p:blipFill rotWithShape="1">
          <a:blip r:embed="rId3">
            <a:extLst>
              <a:ext uri="{28A0092B-C50C-407E-A947-70E740481C1C}">
                <a14:useLocalDpi xmlns:a14="http://schemas.microsoft.com/office/drawing/2010/main" val="0"/>
              </a:ext>
            </a:extLst>
          </a:blip>
          <a:srcRect l="29237" t="23249" r="32389" b="26309"/>
          <a:stretch/>
        </p:blipFill>
        <p:spPr>
          <a:xfrm>
            <a:off x="48847" y="136428"/>
            <a:ext cx="1808193" cy="1191030"/>
          </a:xfrm>
          <a:prstGeom prst="rect">
            <a:avLst/>
          </a:prstGeom>
        </p:spPr>
      </p:pic>
      <p:sp>
        <p:nvSpPr>
          <p:cNvPr id="10" name="ZoneTexte 9">
            <a:extLst>
              <a:ext uri="{FF2B5EF4-FFF2-40B4-BE49-F238E27FC236}">
                <a16:creationId xmlns:a16="http://schemas.microsoft.com/office/drawing/2014/main" id="{1895ACA8-28D5-443A-9158-FF2EE05BF889}"/>
              </a:ext>
            </a:extLst>
          </p:cNvPr>
          <p:cNvSpPr txBox="1"/>
          <p:nvPr/>
        </p:nvSpPr>
        <p:spPr>
          <a:xfrm>
            <a:off x="3138135" y="362914"/>
            <a:ext cx="5625161" cy="615553"/>
          </a:xfrm>
          <a:prstGeom prst="rect">
            <a:avLst/>
          </a:prstGeom>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600" b="1" dirty="0">
                <a:solidFill>
                  <a:srgbClr val="0070C0"/>
                </a:solidFill>
              </a:rPr>
              <a:t>Un regard vers une orientation importante :</a:t>
            </a:r>
            <a:endParaRPr lang="fr-FR" b="1">
              <a:solidFill>
                <a:srgbClr val="0070C0"/>
              </a:solidFill>
              <a:cs typeface="Calibri"/>
            </a:endParaRPr>
          </a:p>
          <a:p>
            <a:pPr algn="ctr"/>
            <a:r>
              <a:rPr lang="fr-FR" dirty="0">
                <a:solidFill>
                  <a:srgbClr val="0070C0"/>
                </a:solidFill>
              </a:rPr>
              <a:t>Controverse et élaboration du savoir scientifique</a:t>
            </a:r>
            <a:endParaRPr lang="fr-FR" b="1" dirty="0">
              <a:solidFill>
                <a:srgbClr val="0070C0"/>
              </a:solidFill>
              <a:cs typeface="Calibri"/>
            </a:endParaRPr>
          </a:p>
        </p:txBody>
      </p:sp>
      <p:pic>
        <p:nvPicPr>
          <p:cNvPr id="12" name="Graphic 11" descr="Tête avec engrenages">
            <a:extLst>
              <a:ext uri="{FF2B5EF4-FFF2-40B4-BE49-F238E27FC236}">
                <a16:creationId xmlns:a16="http://schemas.microsoft.com/office/drawing/2014/main" id="{E5D2A8DF-B5FF-41A1-A1A1-54868EB987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4898" y="224297"/>
            <a:ext cx="914400" cy="914400"/>
          </a:xfrm>
          <a:prstGeom prst="rect">
            <a:avLst/>
          </a:prstGeom>
        </p:spPr>
      </p:pic>
      <p:sp>
        <p:nvSpPr>
          <p:cNvPr id="13" name="ZoneTexte 12">
            <a:extLst>
              <a:ext uri="{FF2B5EF4-FFF2-40B4-BE49-F238E27FC236}">
                <a16:creationId xmlns:a16="http://schemas.microsoft.com/office/drawing/2014/main" id="{8FFEB154-E70B-4D99-B3ED-CB55ADA3FF4C}"/>
              </a:ext>
            </a:extLst>
          </p:cNvPr>
          <p:cNvSpPr txBox="1"/>
          <p:nvPr/>
        </p:nvSpPr>
        <p:spPr>
          <a:xfrm>
            <a:off x="2017373" y="1003349"/>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http://wke.lt/w/s/aaJ9c</a:t>
            </a:r>
          </a:p>
          <a:p>
            <a:endParaRPr lang="en-US">
              <a:cs typeface="Calibri"/>
            </a:endParaRPr>
          </a:p>
        </p:txBody>
      </p:sp>
      <p:sp>
        <p:nvSpPr>
          <p:cNvPr id="4" name="ZoneTexte 3">
            <a:extLst>
              <a:ext uri="{FF2B5EF4-FFF2-40B4-BE49-F238E27FC236}">
                <a16:creationId xmlns:a16="http://schemas.microsoft.com/office/drawing/2014/main" id="{6B8C5E15-9082-419F-9A71-82E25E1A5EB4}"/>
              </a:ext>
            </a:extLst>
          </p:cNvPr>
          <p:cNvSpPr txBox="1"/>
          <p:nvPr/>
        </p:nvSpPr>
        <p:spPr>
          <a:xfrm>
            <a:off x="4531477" y="1535138"/>
            <a:ext cx="4409267" cy="3693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r-FR" dirty="0">
              <a:cs typeface="Calibri"/>
            </a:endParaRPr>
          </a:p>
        </p:txBody>
      </p:sp>
    </p:spTree>
    <p:extLst>
      <p:ext uri="{BB962C8B-B14F-4D97-AF65-F5344CB8AC3E}">
        <p14:creationId xmlns:p14="http://schemas.microsoft.com/office/powerpoint/2010/main" val="1944707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3" descr="Une image contenant terrain&#10;&#10;Description générée avec un niveau de confiance élevé">
            <a:extLst>
              <a:ext uri="{FF2B5EF4-FFF2-40B4-BE49-F238E27FC236}">
                <a16:creationId xmlns:a16="http://schemas.microsoft.com/office/drawing/2014/main" id="{739E83CF-66C4-44A9-9BC7-C23B13383969}"/>
              </a:ext>
            </a:extLst>
          </p:cNvPr>
          <p:cNvPicPr>
            <a:picLocks noChangeAspect="1"/>
          </p:cNvPicPr>
          <p:nvPr/>
        </p:nvPicPr>
        <p:blipFill rotWithShape="1">
          <a:blip r:embed="rId2"/>
          <a:srcRect/>
          <a:stretch/>
        </p:blipFill>
        <p:spPr>
          <a:xfrm>
            <a:off x="1269197" y="1532015"/>
            <a:ext cx="2609529" cy="1955373"/>
          </a:xfrm>
          <a:prstGeom prst="rect">
            <a:avLst/>
          </a:prstGeom>
        </p:spPr>
      </p:pic>
      <p:sp>
        <p:nvSpPr>
          <p:cNvPr id="5"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45CB95A-DC00-4365-84DD-4B7871C2A4CE}"/>
              </a:ext>
            </a:extLst>
          </p:cNvPr>
          <p:cNvSpPr>
            <a:spLocks noGrp="1"/>
          </p:cNvSpPr>
          <p:nvPr>
            <p:ph type="title"/>
          </p:nvPr>
        </p:nvSpPr>
        <p:spPr>
          <a:xfrm>
            <a:off x="652812" y="3333180"/>
            <a:ext cx="3667191" cy="735942"/>
          </a:xfrm>
        </p:spPr>
        <p:txBody>
          <a:bodyPr>
            <a:normAutofit/>
          </a:bodyPr>
          <a:lstStyle/>
          <a:p>
            <a:r>
              <a:rPr lang="fr-FR" sz="1200" dirty="0">
                <a:solidFill>
                  <a:schemeClr val="tx1">
                    <a:lumMod val="85000"/>
                    <a:lumOff val="15000"/>
                  </a:schemeClr>
                </a:solidFill>
                <a:cs typeface="Calibri"/>
              </a:rPr>
              <a:t>Cellules de foie au </a:t>
            </a:r>
            <a:r>
              <a:rPr lang="fr-FR" sz="1200" dirty="0" err="1">
                <a:solidFill>
                  <a:schemeClr val="tx1">
                    <a:lumMod val="85000"/>
                    <a:lumOff val="15000"/>
                  </a:schemeClr>
                </a:solidFill>
                <a:cs typeface="Calibri"/>
              </a:rPr>
              <a:t>lugol</a:t>
            </a:r>
            <a:r>
              <a:rPr lang="fr-FR" sz="1200" dirty="0">
                <a:solidFill>
                  <a:schemeClr val="tx1">
                    <a:lumMod val="85000"/>
                    <a:lumOff val="15000"/>
                  </a:schemeClr>
                </a:solidFill>
                <a:cs typeface="Calibri"/>
              </a:rPr>
              <a:t> G = 600X</a:t>
            </a:r>
            <a:endParaRPr lang="fr-FR" sz="1200" dirty="0">
              <a:solidFill>
                <a:schemeClr val="tx1">
                  <a:lumMod val="85000"/>
                  <a:lumOff val="15000"/>
                </a:schemeClr>
              </a:solidFill>
            </a:endParaRPr>
          </a:p>
        </p:txBody>
      </p:sp>
      <p:cxnSp>
        <p:nvCxnSpPr>
          <p:cNvPr id="6"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9" name="Image 10" descr="Une image contenant objet, bâtiment, terrain, extérieur&#10;&#10;Description générée avec un niveau de confiance très élevé">
            <a:extLst>
              <a:ext uri="{FF2B5EF4-FFF2-40B4-BE49-F238E27FC236}">
                <a16:creationId xmlns:a16="http://schemas.microsoft.com/office/drawing/2014/main" id="{6D59C4F5-E702-4EA8-9F4E-DC9FAED2572B}"/>
              </a:ext>
            </a:extLst>
          </p:cNvPr>
          <p:cNvPicPr>
            <a:picLocks noChangeAspect="1"/>
          </p:cNvPicPr>
          <p:nvPr/>
        </p:nvPicPr>
        <p:blipFill>
          <a:blip r:embed="rId3"/>
          <a:stretch>
            <a:fillRect/>
          </a:stretch>
        </p:blipFill>
        <p:spPr>
          <a:xfrm>
            <a:off x="5363583" y="1532015"/>
            <a:ext cx="2643825" cy="1955373"/>
          </a:xfrm>
          <a:prstGeom prst="rect">
            <a:avLst/>
          </a:prstGeom>
        </p:spPr>
      </p:pic>
      <p:sp>
        <p:nvSpPr>
          <p:cNvPr id="15" name="Titre 1">
            <a:extLst>
              <a:ext uri="{FF2B5EF4-FFF2-40B4-BE49-F238E27FC236}">
                <a16:creationId xmlns:a16="http://schemas.microsoft.com/office/drawing/2014/main" id="{45D687CD-1572-48F4-BB69-8C5AB8CA963C}"/>
              </a:ext>
            </a:extLst>
          </p:cNvPr>
          <p:cNvSpPr txBox="1">
            <a:spLocks/>
          </p:cNvSpPr>
          <p:nvPr/>
        </p:nvSpPr>
        <p:spPr>
          <a:xfrm>
            <a:off x="4709096" y="3333180"/>
            <a:ext cx="3667191" cy="73594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1200" dirty="0">
                <a:solidFill>
                  <a:schemeClr val="tx1">
                    <a:lumMod val="85000"/>
                    <a:lumOff val="15000"/>
                  </a:schemeClr>
                </a:solidFill>
                <a:cs typeface="Calibri"/>
              </a:rPr>
              <a:t>Cellules de foie au Bleu de Méthylène G = 600X</a:t>
            </a:r>
            <a:endParaRPr lang="fr-FR" sz="1200" dirty="0">
              <a:solidFill>
                <a:schemeClr val="tx1">
                  <a:lumMod val="85000"/>
                  <a:lumOff val="15000"/>
                </a:schemeClr>
              </a:solidFill>
            </a:endParaRPr>
          </a:p>
        </p:txBody>
      </p:sp>
      <p:sp>
        <p:nvSpPr>
          <p:cNvPr id="22" name="Titre 1">
            <a:extLst>
              <a:ext uri="{FF2B5EF4-FFF2-40B4-BE49-F238E27FC236}">
                <a16:creationId xmlns:a16="http://schemas.microsoft.com/office/drawing/2014/main" id="{3182BA35-78ED-4DE9-A1FA-05F1B2CEB91F}"/>
              </a:ext>
            </a:extLst>
          </p:cNvPr>
          <p:cNvSpPr txBox="1">
            <a:spLocks/>
          </p:cNvSpPr>
          <p:nvPr/>
        </p:nvSpPr>
        <p:spPr>
          <a:xfrm>
            <a:off x="629515" y="6134851"/>
            <a:ext cx="3667191" cy="42831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1200" dirty="0">
                <a:solidFill>
                  <a:schemeClr val="tx1">
                    <a:lumMod val="85000"/>
                    <a:lumOff val="15000"/>
                  </a:schemeClr>
                </a:solidFill>
                <a:cs typeface="Calibri"/>
              </a:rPr>
              <a:t>Euglènes  G = 400X</a:t>
            </a:r>
            <a:endParaRPr lang="fr-FR" sz="1200" dirty="0">
              <a:solidFill>
                <a:schemeClr val="tx1">
                  <a:lumMod val="85000"/>
                  <a:lumOff val="15000"/>
                </a:schemeClr>
              </a:solidFill>
            </a:endParaRPr>
          </a:p>
        </p:txBody>
      </p:sp>
      <p:sp>
        <p:nvSpPr>
          <p:cNvPr id="24" name="Titre 1">
            <a:extLst>
              <a:ext uri="{FF2B5EF4-FFF2-40B4-BE49-F238E27FC236}">
                <a16:creationId xmlns:a16="http://schemas.microsoft.com/office/drawing/2014/main" id="{B5C0FCBE-DCB2-4418-9FFA-3C9AF6F3AD2F}"/>
              </a:ext>
            </a:extLst>
          </p:cNvPr>
          <p:cNvSpPr txBox="1">
            <a:spLocks/>
          </p:cNvSpPr>
          <p:nvPr/>
        </p:nvSpPr>
        <p:spPr>
          <a:xfrm>
            <a:off x="4709096" y="6161608"/>
            <a:ext cx="3667191" cy="426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1200" dirty="0">
                <a:solidFill>
                  <a:schemeClr val="tx1">
                    <a:lumMod val="85000"/>
                    <a:lumOff val="15000"/>
                  </a:schemeClr>
                </a:solidFill>
                <a:cs typeface="Calibri"/>
              </a:rPr>
              <a:t>Cellules d'hémolymphe de Lombric au BM G</a:t>
            </a:r>
            <a:r>
              <a:rPr lang="fr-FR" sz="1200" b="1" dirty="0">
                <a:solidFill>
                  <a:schemeClr val="tx1">
                    <a:lumMod val="85000"/>
                    <a:lumOff val="15000"/>
                  </a:schemeClr>
                </a:solidFill>
                <a:cs typeface="Calibri"/>
              </a:rPr>
              <a:t> </a:t>
            </a:r>
            <a:r>
              <a:rPr lang="fr-FR" sz="1200" dirty="0">
                <a:solidFill>
                  <a:schemeClr val="tx1">
                    <a:lumMod val="85000"/>
                    <a:lumOff val="15000"/>
                  </a:schemeClr>
                </a:solidFill>
                <a:cs typeface="Calibri"/>
              </a:rPr>
              <a:t>= 400X</a:t>
            </a:r>
            <a:endParaRPr lang="fr-FR" sz="1200" dirty="0">
              <a:solidFill>
                <a:schemeClr val="tx1">
                  <a:lumMod val="85000"/>
                  <a:lumOff val="15000"/>
                </a:schemeClr>
              </a:solidFill>
            </a:endParaRPr>
          </a:p>
        </p:txBody>
      </p:sp>
      <p:pic>
        <p:nvPicPr>
          <p:cNvPr id="26" name="Image 4">
            <a:extLst>
              <a:ext uri="{FF2B5EF4-FFF2-40B4-BE49-F238E27FC236}">
                <a16:creationId xmlns:a16="http://schemas.microsoft.com/office/drawing/2014/main" id="{3DB066A6-4EED-4788-96B9-B4C21986CEE9}"/>
              </a:ext>
            </a:extLst>
          </p:cNvPr>
          <p:cNvPicPr>
            <a:picLocks noChangeAspect="1"/>
          </p:cNvPicPr>
          <p:nvPr/>
        </p:nvPicPr>
        <p:blipFill>
          <a:blip r:embed="rId4"/>
          <a:stretch>
            <a:fillRect/>
          </a:stretch>
        </p:blipFill>
        <p:spPr>
          <a:xfrm>
            <a:off x="1269197" y="4108201"/>
            <a:ext cx="2607296" cy="2024533"/>
          </a:xfrm>
          <a:prstGeom prst="rect">
            <a:avLst/>
          </a:prstGeom>
        </p:spPr>
      </p:pic>
      <p:pic>
        <p:nvPicPr>
          <p:cNvPr id="13" name="Image 12" descr="nuage-de-mots.png">
            <a:extLst>
              <a:ext uri="{FF2B5EF4-FFF2-40B4-BE49-F238E27FC236}">
                <a16:creationId xmlns:a16="http://schemas.microsoft.com/office/drawing/2014/main" id="{D940F618-DD23-4041-B117-981C1F6F3B50}"/>
              </a:ext>
            </a:extLst>
          </p:cNvPr>
          <p:cNvPicPr>
            <a:picLocks noChangeAspect="1"/>
          </p:cNvPicPr>
          <p:nvPr/>
        </p:nvPicPr>
        <p:blipFill rotWithShape="1">
          <a:blip r:embed="rId5">
            <a:extLst>
              <a:ext uri="{28A0092B-C50C-407E-A947-70E740481C1C}">
                <a14:useLocalDpi xmlns:a14="http://schemas.microsoft.com/office/drawing/2010/main" val="0"/>
              </a:ext>
            </a:extLst>
          </a:blip>
          <a:srcRect l="29237" t="23249" r="32389" b="26309"/>
          <a:stretch/>
        </p:blipFill>
        <p:spPr>
          <a:xfrm>
            <a:off x="0" y="0"/>
            <a:ext cx="2089348" cy="1373209"/>
          </a:xfrm>
          <a:prstGeom prst="rect">
            <a:avLst/>
          </a:prstGeom>
        </p:spPr>
      </p:pic>
      <p:pic>
        <p:nvPicPr>
          <p:cNvPr id="14" name="Graphic 20" descr="Fiole">
            <a:extLst>
              <a:ext uri="{FF2B5EF4-FFF2-40B4-BE49-F238E27FC236}">
                <a16:creationId xmlns:a16="http://schemas.microsoft.com/office/drawing/2014/main" id="{6E0BADE3-2AB0-479F-9903-C2FC6F378A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75719" y="292476"/>
            <a:ext cx="1180214" cy="914400"/>
          </a:xfrm>
          <a:prstGeom prst="rect">
            <a:avLst/>
          </a:prstGeom>
        </p:spPr>
      </p:pic>
      <p:sp>
        <p:nvSpPr>
          <p:cNvPr id="16" name="TextBox 5">
            <a:extLst>
              <a:ext uri="{FF2B5EF4-FFF2-40B4-BE49-F238E27FC236}">
                <a16:creationId xmlns:a16="http://schemas.microsoft.com/office/drawing/2014/main" id="{08800001-2C62-46F3-97D0-CD8B0343BA2C}"/>
              </a:ext>
            </a:extLst>
          </p:cNvPr>
          <p:cNvSpPr txBox="1"/>
          <p:nvPr/>
        </p:nvSpPr>
        <p:spPr>
          <a:xfrm>
            <a:off x="2744837" y="735264"/>
            <a:ext cx="6082969" cy="400110"/>
          </a:xfrm>
          <a:prstGeom prst="rect">
            <a:avLst/>
          </a:prstGeom>
          <a:solidFill>
            <a:schemeClr val="bg1">
              <a:lumMod val="85000"/>
            </a:schemeClr>
          </a:solidFill>
          <a:ln>
            <a:solidFill>
              <a:schemeClr val="bg1">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3">
                    <a:lumMod val="75000"/>
                  </a:schemeClr>
                </a:solidFill>
              </a:rPr>
              <a:t>Des cellules </a:t>
            </a:r>
            <a:r>
              <a:rPr lang="en-US" sz="2000" b="1" dirty="0" err="1">
                <a:solidFill>
                  <a:schemeClr val="accent3">
                    <a:lumMod val="75000"/>
                  </a:schemeClr>
                </a:solidFill>
              </a:rPr>
              <a:t>différentes</a:t>
            </a:r>
            <a:r>
              <a:rPr lang="en-US" sz="2000" b="1" dirty="0">
                <a:solidFill>
                  <a:schemeClr val="accent3">
                    <a:lumMod val="75000"/>
                  </a:schemeClr>
                </a:solidFill>
              </a:rPr>
              <a:t> pour des </a:t>
            </a:r>
            <a:r>
              <a:rPr lang="en-US" sz="2000" b="1" dirty="0" err="1">
                <a:solidFill>
                  <a:schemeClr val="accent3">
                    <a:lumMod val="75000"/>
                  </a:schemeClr>
                </a:solidFill>
              </a:rPr>
              <a:t>fonctions</a:t>
            </a:r>
            <a:r>
              <a:rPr lang="en-US" sz="2000" b="1" dirty="0">
                <a:solidFill>
                  <a:schemeClr val="accent3">
                    <a:lumMod val="75000"/>
                  </a:schemeClr>
                </a:solidFill>
              </a:rPr>
              <a:t> </a:t>
            </a:r>
            <a:r>
              <a:rPr lang="en-US" sz="2000" b="1" dirty="0" err="1">
                <a:solidFill>
                  <a:schemeClr val="accent3">
                    <a:lumMod val="75000"/>
                  </a:schemeClr>
                </a:solidFill>
              </a:rPr>
              <a:t>différentes</a:t>
            </a:r>
            <a:endParaRPr lang="en-US" sz="2000" b="1" dirty="0">
              <a:solidFill>
                <a:schemeClr val="accent3">
                  <a:lumMod val="75000"/>
                </a:schemeClr>
              </a:solidFill>
              <a:cs typeface="Calibri"/>
            </a:endParaRPr>
          </a:p>
        </p:txBody>
      </p:sp>
      <p:sp>
        <p:nvSpPr>
          <p:cNvPr id="17" name="Rectangle: Rounded Corners 10">
            <a:extLst>
              <a:ext uri="{FF2B5EF4-FFF2-40B4-BE49-F238E27FC236}">
                <a16:creationId xmlns:a16="http://schemas.microsoft.com/office/drawing/2014/main" id="{39581B29-8EB7-40ED-9AC0-11B6BB9B50D5}"/>
              </a:ext>
            </a:extLst>
          </p:cNvPr>
          <p:cNvSpPr/>
          <p:nvPr/>
        </p:nvSpPr>
        <p:spPr>
          <a:xfrm>
            <a:off x="2744837" y="132582"/>
            <a:ext cx="2094709" cy="412082"/>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err="1">
                <a:solidFill>
                  <a:schemeClr val="tx1"/>
                </a:solidFill>
                <a:cs typeface="Calibri"/>
              </a:rPr>
              <a:t>Exemple</a:t>
            </a:r>
            <a:r>
              <a:rPr lang="en-US" b="1">
                <a:solidFill>
                  <a:schemeClr val="tx1"/>
                </a:solidFill>
                <a:cs typeface="Calibri"/>
              </a:rPr>
              <a:t> 1</a:t>
            </a:r>
          </a:p>
        </p:txBody>
      </p:sp>
      <p:pic>
        <p:nvPicPr>
          <p:cNvPr id="1028" name="Picture 4" descr="Cliquer sur l'image pour l'agrandi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0044" y="4054572"/>
            <a:ext cx="2380617" cy="20813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39546" y="6375766"/>
            <a:ext cx="4572000" cy="461665"/>
          </a:xfrm>
          <a:prstGeom prst="rect">
            <a:avLst/>
          </a:prstGeom>
        </p:spPr>
        <p:txBody>
          <a:bodyPr>
            <a:spAutoFit/>
          </a:bodyPr>
          <a:lstStyle/>
          <a:p>
            <a:r>
              <a:rPr lang="fr-FR" sz="1200" dirty="0">
                <a:hlinkClick r:id="rId9"/>
              </a:rPr>
              <a:t>http://www.snv.jussieu.fr/bmedia/ATP/coelom-ver.htm</a:t>
            </a:r>
            <a:endParaRPr lang="fr-FR" sz="1200" dirty="0"/>
          </a:p>
          <a:p>
            <a:endParaRPr lang="fr-FR" sz="1200" dirty="0"/>
          </a:p>
        </p:txBody>
      </p:sp>
    </p:spTree>
    <p:extLst>
      <p:ext uri="{BB962C8B-B14F-4D97-AF65-F5344CB8AC3E}">
        <p14:creationId xmlns:p14="http://schemas.microsoft.com/office/powerpoint/2010/main" val="746604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intérieur, table, ordinateur, mur&#10;&#10;Description générée avec un niveau de confiance élevé">
            <a:extLst>
              <a:ext uri="{FF2B5EF4-FFF2-40B4-BE49-F238E27FC236}">
                <a16:creationId xmlns:a16="http://schemas.microsoft.com/office/drawing/2014/main" id="{C9E023E8-E7EB-4958-84EA-1DE7342274A8}"/>
              </a:ext>
            </a:extLst>
          </p:cNvPr>
          <p:cNvPicPr>
            <a:picLocks noChangeAspect="1"/>
          </p:cNvPicPr>
          <p:nvPr/>
        </p:nvPicPr>
        <p:blipFill>
          <a:blip r:embed="rId2"/>
          <a:stretch>
            <a:fillRect/>
          </a:stretch>
        </p:blipFill>
        <p:spPr>
          <a:xfrm>
            <a:off x="774859" y="1257574"/>
            <a:ext cx="6979630" cy="5080306"/>
          </a:xfrm>
          <a:prstGeom prst="rect">
            <a:avLst/>
          </a:prstGeom>
        </p:spPr>
      </p:pic>
      <p:pic>
        <p:nvPicPr>
          <p:cNvPr id="5" name="Graphic 20" descr="Fiole">
            <a:extLst>
              <a:ext uri="{FF2B5EF4-FFF2-40B4-BE49-F238E27FC236}">
                <a16:creationId xmlns:a16="http://schemas.microsoft.com/office/drawing/2014/main" id="{19CD7AC7-9B80-481E-AD4D-667803293C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2491" y="55397"/>
            <a:ext cx="1180214" cy="914400"/>
          </a:xfrm>
          <a:prstGeom prst="rect">
            <a:avLst/>
          </a:prstGeom>
        </p:spPr>
      </p:pic>
      <p:sp>
        <p:nvSpPr>
          <p:cNvPr id="6" name="Oval 5">
            <a:extLst>
              <a:ext uri="{FF2B5EF4-FFF2-40B4-BE49-F238E27FC236}">
                <a16:creationId xmlns:a16="http://schemas.microsoft.com/office/drawing/2014/main" id="{45069A3A-753D-4DF8-9402-21F9078B13E4}"/>
              </a:ext>
            </a:extLst>
          </p:cNvPr>
          <p:cNvSpPr/>
          <p:nvPr/>
        </p:nvSpPr>
        <p:spPr>
          <a:xfrm>
            <a:off x="631232" y="108897"/>
            <a:ext cx="2496731" cy="914400"/>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accent1"/>
                </a:solidFill>
                <a:cs typeface="Calibri"/>
              </a:rPr>
              <a:t>MESURER la DO avec </a:t>
            </a:r>
            <a:r>
              <a:rPr lang="en-US" b="1" dirty="0" err="1">
                <a:solidFill>
                  <a:schemeClr val="accent1"/>
                </a:solidFill>
                <a:cs typeface="Calibri"/>
              </a:rPr>
              <a:t>Mesurim</a:t>
            </a:r>
            <a:endParaRPr lang="fr-FR" b="1" dirty="0" err="1">
              <a:solidFill>
                <a:schemeClr val="accent1"/>
              </a:solidFill>
            </a:endParaRPr>
          </a:p>
        </p:txBody>
      </p:sp>
      <p:sp>
        <p:nvSpPr>
          <p:cNvPr id="3" name="ZoneTexte 2">
            <a:extLst>
              <a:ext uri="{FF2B5EF4-FFF2-40B4-BE49-F238E27FC236}">
                <a16:creationId xmlns:a16="http://schemas.microsoft.com/office/drawing/2014/main" id="{73A67A1B-99A1-4F30-A7FD-63E528858684}"/>
              </a:ext>
            </a:extLst>
          </p:cNvPr>
          <p:cNvSpPr txBox="1"/>
          <p:nvPr/>
        </p:nvSpPr>
        <p:spPr>
          <a:xfrm>
            <a:off x="4143263" y="247279"/>
            <a:ext cx="4166390" cy="646331"/>
          </a:xfrm>
          <a:prstGeom prst="rect">
            <a:avLst/>
          </a:prstGeo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dirty="0">
                <a:solidFill>
                  <a:srgbClr val="0070C0"/>
                </a:solidFill>
              </a:rPr>
              <a:t>Mesure de la croissance des algues en fonction de la concentration en nitrates</a:t>
            </a:r>
            <a:endParaRPr lang="fr-FR" b="1" dirty="0">
              <a:solidFill>
                <a:srgbClr val="0070C0"/>
              </a:solidFill>
              <a:cs typeface="Calibri"/>
            </a:endParaRPr>
          </a:p>
        </p:txBody>
      </p:sp>
    </p:spTree>
    <p:extLst>
      <p:ext uri="{BB962C8B-B14F-4D97-AF65-F5344CB8AC3E}">
        <p14:creationId xmlns:p14="http://schemas.microsoft.com/office/powerpoint/2010/main" val="3300796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2F63E4-7BB0-46AD-8DFC-547ACED3DF01}"/>
              </a:ext>
            </a:extLst>
          </p:cNvPr>
          <p:cNvSpPr>
            <a:spLocks noGrp="1"/>
          </p:cNvSpPr>
          <p:nvPr>
            <p:ph type="title"/>
          </p:nvPr>
        </p:nvSpPr>
        <p:spPr>
          <a:xfrm>
            <a:off x="3069771" y="358761"/>
            <a:ext cx="5728996" cy="879929"/>
          </a:xfrm>
          <a:solidFill>
            <a:schemeClr val="bg1">
              <a:lumMod val="85000"/>
            </a:schemeClr>
          </a:solidFill>
          <a:ln>
            <a:solidFill>
              <a:schemeClr val="bg1">
                <a:lumMod val="65000"/>
              </a:schemeClr>
            </a:solidFill>
          </a:ln>
        </p:spPr>
        <p:txBody>
          <a:bodyPr>
            <a:normAutofit fontScale="90000"/>
          </a:bodyPr>
          <a:lstStyle/>
          <a:p>
            <a:r>
              <a:rPr lang="fr-FR" sz="2400" b="1" dirty="0">
                <a:solidFill>
                  <a:schemeClr val="accent3">
                    <a:lumMod val="75000"/>
                  </a:schemeClr>
                </a:solidFill>
              </a:rPr>
              <a:t>Mise en évidence de cellules différentes pour une même fonction : la photosensibilité</a:t>
            </a:r>
          </a:p>
        </p:txBody>
      </p:sp>
      <p:sp>
        <p:nvSpPr>
          <p:cNvPr id="5" name="Rectangle : coins arrondis 4">
            <a:extLst>
              <a:ext uri="{FF2B5EF4-FFF2-40B4-BE49-F238E27FC236}">
                <a16:creationId xmlns:a16="http://schemas.microsoft.com/office/drawing/2014/main" id="{B4D4AD69-0A7A-466A-A949-ADB307368C8E}"/>
              </a:ext>
            </a:extLst>
          </p:cNvPr>
          <p:cNvSpPr/>
          <p:nvPr/>
        </p:nvSpPr>
        <p:spPr>
          <a:xfrm>
            <a:off x="561517" y="358761"/>
            <a:ext cx="1503407" cy="905064"/>
          </a:xfrm>
          <a:prstGeom prst="roundRect">
            <a:avLst/>
          </a:prstGeom>
          <a:solidFill>
            <a:schemeClr val="accent3">
              <a:lumMod val="60000"/>
              <a:lumOff val="4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fr-FR">
                <a:solidFill>
                  <a:schemeClr val="tx1"/>
                </a:solidFill>
              </a:rPr>
              <a:t>Exemple 2 </a:t>
            </a:r>
          </a:p>
        </p:txBody>
      </p:sp>
      <p:pic>
        <p:nvPicPr>
          <p:cNvPr id="3" name="Graphic 20" descr="Fiole">
            <a:extLst>
              <a:ext uri="{FF2B5EF4-FFF2-40B4-BE49-F238E27FC236}">
                <a16:creationId xmlns:a16="http://schemas.microsoft.com/office/drawing/2014/main" id="{D70F18D6-B2B4-491A-99FF-1330187077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68034" y="326950"/>
            <a:ext cx="1180214" cy="914400"/>
          </a:xfrm>
          <a:prstGeom prst="rect">
            <a:avLst/>
          </a:prstGeom>
        </p:spPr>
      </p:pic>
      <p:sp>
        <p:nvSpPr>
          <p:cNvPr id="4" name="TextBox 3">
            <a:extLst>
              <a:ext uri="{FF2B5EF4-FFF2-40B4-BE49-F238E27FC236}">
                <a16:creationId xmlns:a16="http://schemas.microsoft.com/office/drawing/2014/main" id="{943C200C-0E5B-4728-9AF1-28A6CC6734D4}"/>
              </a:ext>
            </a:extLst>
          </p:cNvPr>
          <p:cNvSpPr txBox="1"/>
          <p:nvPr/>
        </p:nvSpPr>
        <p:spPr>
          <a:xfrm>
            <a:off x="1461081" y="1672345"/>
            <a:ext cx="7009470"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Travail sur </a:t>
            </a:r>
            <a:r>
              <a:rPr lang="en-US" b="1" u="sng" dirty="0"/>
              <a:t>la </a:t>
            </a:r>
            <a:r>
              <a:rPr lang="en-US" b="1" u="sng" dirty="0" err="1"/>
              <a:t>fonction</a:t>
            </a:r>
            <a:r>
              <a:rPr lang="en-US" b="1" u="sng" dirty="0"/>
              <a:t> de </a:t>
            </a:r>
            <a:r>
              <a:rPr lang="en-US" b="1" u="sng" dirty="0" err="1"/>
              <a:t>photosensibilité</a:t>
            </a:r>
            <a:r>
              <a:rPr lang="en-US" b="1" dirty="0"/>
              <a:t> chez </a:t>
            </a:r>
            <a:r>
              <a:rPr lang="en-US" b="1" dirty="0" err="1"/>
              <a:t>différents</a:t>
            </a:r>
            <a:r>
              <a:rPr lang="en-US" b="1" dirty="0"/>
              <a:t> </a:t>
            </a:r>
            <a:r>
              <a:rPr lang="en-US" b="1" dirty="0" err="1"/>
              <a:t>organismes</a:t>
            </a:r>
            <a:r>
              <a:rPr lang="en-US" b="1" dirty="0"/>
              <a:t>, </a:t>
            </a:r>
            <a:endParaRPr lang="fr-FR" b="1" dirty="0"/>
          </a:p>
          <a:p>
            <a:pPr algn="ctr"/>
            <a:r>
              <a:rPr lang="en-US" b="1" dirty="0"/>
              <a:t>2 </a:t>
            </a:r>
            <a:r>
              <a:rPr lang="en-US" b="1" dirty="0" err="1"/>
              <a:t>pluricellulaires</a:t>
            </a:r>
            <a:r>
              <a:rPr lang="en-US" b="1" dirty="0"/>
              <a:t> (Homo sapiens et S. </a:t>
            </a:r>
            <a:r>
              <a:rPr lang="en-US" b="1" dirty="0" err="1"/>
              <a:t>Roscoffensis</a:t>
            </a:r>
            <a:r>
              <a:rPr lang="en-US" b="1" dirty="0"/>
              <a:t> </a:t>
            </a:r>
            <a:r>
              <a:rPr lang="en-US" b="1" dirty="0" err="1"/>
              <a:t>comparés</a:t>
            </a:r>
            <a:r>
              <a:rPr lang="en-US" b="1" dirty="0"/>
              <a:t> à </a:t>
            </a:r>
            <a:endParaRPr lang="fr-FR" b="1"/>
          </a:p>
          <a:p>
            <a:pPr algn="ctr"/>
            <a:r>
              <a:rPr lang="en-US" b="1" dirty="0"/>
              <a:t>un </a:t>
            </a:r>
            <a:r>
              <a:rPr lang="en-US" b="1" dirty="0" err="1"/>
              <a:t>unicellulaire</a:t>
            </a:r>
            <a:r>
              <a:rPr lang="en-US" b="1" dirty="0"/>
              <a:t> (le blob)</a:t>
            </a:r>
            <a:endParaRPr lang="fr-FR" b="1">
              <a:cs typeface="Calibri"/>
            </a:endParaRPr>
          </a:p>
        </p:txBody>
      </p:sp>
      <p:pic>
        <p:nvPicPr>
          <p:cNvPr id="14" name="Picture 14">
            <a:extLst>
              <a:ext uri="{FF2B5EF4-FFF2-40B4-BE49-F238E27FC236}">
                <a16:creationId xmlns:a16="http://schemas.microsoft.com/office/drawing/2014/main" id="{D374F062-A661-4CD4-B47C-745EFCEFD0EA}"/>
              </a:ext>
            </a:extLst>
          </p:cNvPr>
          <p:cNvPicPr>
            <a:picLocks noChangeAspect="1"/>
          </p:cNvPicPr>
          <p:nvPr/>
        </p:nvPicPr>
        <p:blipFill>
          <a:blip r:embed="rId4"/>
          <a:stretch>
            <a:fillRect/>
          </a:stretch>
        </p:blipFill>
        <p:spPr>
          <a:xfrm>
            <a:off x="248856" y="2903395"/>
            <a:ext cx="2772136" cy="2999384"/>
          </a:xfrm>
          <a:prstGeom prst="rect">
            <a:avLst/>
          </a:prstGeom>
          <a:ln>
            <a:noFill/>
          </a:ln>
          <a:effectLst>
            <a:outerShdw blurRad="292100" dist="139700" dir="2700000" algn="tl" rotWithShape="0">
              <a:srgbClr val="333333">
                <a:alpha val="65000"/>
              </a:srgbClr>
            </a:outerShdw>
          </a:effectLst>
        </p:spPr>
      </p:pic>
      <p:pic>
        <p:nvPicPr>
          <p:cNvPr id="16" name="Picture 16">
            <a:extLst>
              <a:ext uri="{FF2B5EF4-FFF2-40B4-BE49-F238E27FC236}">
                <a16:creationId xmlns:a16="http://schemas.microsoft.com/office/drawing/2014/main" id="{61469C0A-E448-43A5-9D6A-5FE3F7F92579}"/>
              </a:ext>
            </a:extLst>
          </p:cNvPr>
          <p:cNvPicPr>
            <a:picLocks noChangeAspect="1"/>
          </p:cNvPicPr>
          <p:nvPr/>
        </p:nvPicPr>
        <p:blipFill>
          <a:blip r:embed="rId5"/>
          <a:stretch>
            <a:fillRect/>
          </a:stretch>
        </p:blipFill>
        <p:spPr>
          <a:xfrm>
            <a:off x="374239" y="6089351"/>
            <a:ext cx="2524125" cy="419100"/>
          </a:xfrm>
          <a:prstGeom prst="rect">
            <a:avLst/>
          </a:prstGeom>
        </p:spPr>
      </p:pic>
      <p:pic>
        <p:nvPicPr>
          <p:cNvPr id="20" name="Picture 20">
            <a:extLst>
              <a:ext uri="{FF2B5EF4-FFF2-40B4-BE49-F238E27FC236}">
                <a16:creationId xmlns:a16="http://schemas.microsoft.com/office/drawing/2014/main" id="{94F8844E-B1BE-47CD-9CEB-1939ABA6AC43}"/>
              </a:ext>
            </a:extLst>
          </p:cNvPr>
          <p:cNvPicPr>
            <a:picLocks noChangeAspect="1"/>
          </p:cNvPicPr>
          <p:nvPr/>
        </p:nvPicPr>
        <p:blipFill>
          <a:blip r:embed="rId6"/>
          <a:stretch>
            <a:fillRect/>
          </a:stretch>
        </p:blipFill>
        <p:spPr>
          <a:xfrm>
            <a:off x="3673415" y="2944058"/>
            <a:ext cx="2096640" cy="3198471"/>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9524B528-930B-4E15-86B6-6125E5A39C66}"/>
              </a:ext>
            </a:extLst>
          </p:cNvPr>
          <p:cNvSpPr txBox="1"/>
          <p:nvPr/>
        </p:nvSpPr>
        <p:spPr>
          <a:xfrm>
            <a:off x="5837289" y="3034864"/>
            <a:ext cx="3272391" cy="129266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cs typeface="Calibri"/>
              </a:rPr>
              <a:t>Vidéo</a:t>
            </a:r>
            <a:r>
              <a:rPr lang="en-US" b="1" dirty="0">
                <a:cs typeface="Calibri"/>
              </a:rPr>
              <a:t> :</a:t>
            </a:r>
          </a:p>
          <a:p>
            <a:r>
              <a:rPr lang="en-US" sz="1400" dirty="0">
                <a:cs typeface="Calibri"/>
                <a:hlinkClick r:id="rId7"/>
              </a:rPr>
              <a:t>https://www.francetvinfo.fr/choix/video-ni-animal-ni-vegetal-qui-est-le-blob-super-heros-de-la-biologie_2245933.html</a:t>
            </a:r>
          </a:p>
          <a:p>
            <a:endParaRPr lang="en-US" dirty="0">
              <a:cs typeface="Calibri"/>
            </a:endParaRPr>
          </a:p>
        </p:txBody>
      </p:sp>
    </p:spTree>
    <p:extLst>
      <p:ext uri="{BB962C8B-B14F-4D97-AF65-F5344CB8AC3E}">
        <p14:creationId xmlns:p14="http://schemas.microsoft.com/office/powerpoint/2010/main" val="455820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8">
            <a:extLst>
              <a:ext uri="{FF2B5EF4-FFF2-40B4-BE49-F238E27FC236}">
                <a16:creationId xmlns:a16="http://schemas.microsoft.com/office/drawing/2014/main" id="{53E50554-5339-4AA4-8672-27E2EA5881A3}"/>
              </a:ext>
            </a:extLst>
          </p:cNvPr>
          <p:cNvPicPr>
            <a:picLocks noChangeAspect="1"/>
          </p:cNvPicPr>
          <p:nvPr/>
        </p:nvPicPr>
        <p:blipFill>
          <a:blip r:embed="rId2"/>
          <a:stretch>
            <a:fillRect/>
          </a:stretch>
        </p:blipFill>
        <p:spPr>
          <a:xfrm>
            <a:off x="1360652" y="323228"/>
            <a:ext cx="6640009" cy="5247671"/>
          </a:xfrm>
          <a:prstGeom prst="rect">
            <a:avLst/>
          </a:prstGeom>
          <a:ln>
            <a:noFill/>
          </a:ln>
          <a:effectLst>
            <a:outerShdw blurRad="292100" dist="139700" dir="2700000" algn="tl" rotWithShape="0">
              <a:srgbClr val="333333">
                <a:alpha val="65000"/>
              </a:srgbClr>
            </a:outerShdw>
          </a:effectLst>
        </p:spPr>
      </p:pic>
      <p:pic>
        <p:nvPicPr>
          <p:cNvPr id="10" name="Image 10">
            <a:extLst>
              <a:ext uri="{FF2B5EF4-FFF2-40B4-BE49-F238E27FC236}">
                <a16:creationId xmlns:a16="http://schemas.microsoft.com/office/drawing/2014/main" id="{C54D953D-9674-4E5A-8CD7-07F5BDA73FF4}"/>
              </a:ext>
            </a:extLst>
          </p:cNvPr>
          <p:cNvPicPr>
            <a:picLocks noChangeAspect="1"/>
          </p:cNvPicPr>
          <p:nvPr/>
        </p:nvPicPr>
        <p:blipFill>
          <a:blip r:embed="rId3"/>
          <a:stretch>
            <a:fillRect/>
          </a:stretch>
        </p:blipFill>
        <p:spPr>
          <a:xfrm>
            <a:off x="1247688" y="5500317"/>
            <a:ext cx="6865938" cy="423181"/>
          </a:xfrm>
          <a:prstGeom prst="rect">
            <a:avLst/>
          </a:prstGeom>
        </p:spPr>
      </p:pic>
      <p:sp>
        <p:nvSpPr>
          <p:cNvPr id="2" name="ZoneTexte 1">
            <a:extLst>
              <a:ext uri="{FF2B5EF4-FFF2-40B4-BE49-F238E27FC236}">
                <a16:creationId xmlns:a16="http://schemas.microsoft.com/office/drawing/2014/main" id="{07330E04-3ACD-4C09-9ED8-E74D2085FADE}"/>
              </a:ext>
            </a:extLst>
          </p:cNvPr>
          <p:cNvSpPr txBox="1"/>
          <p:nvPr/>
        </p:nvSpPr>
        <p:spPr>
          <a:xfrm>
            <a:off x="1343274" y="5923498"/>
            <a:ext cx="6674763"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hlinkClick r:id="rId4"/>
              </a:rPr>
              <a:t>https://www.jeulin.fr/kit-decouverte-du-ver-marin-de-roscoff-108041.html</a:t>
            </a:r>
          </a:p>
          <a:p>
            <a:endParaRPr lang="en-US" sz="1600" dirty="0">
              <a:cs typeface="Calibri"/>
            </a:endParaRPr>
          </a:p>
        </p:txBody>
      </p:sp>
    </p:spTree>
    <p:extLst>
      <p:ext uri="{BB962C8B-B14F-4D97-AF65-F5344CB8AC3E}">
        <p14:creationId xmlns:p14="http://schemas.microsoft.com/office/powerpoint/2010/main" val="894843309"/>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188</TotalTime>
  <Words>1345</Words>
  <Application>Microsoft Office PowerPoint</Application>
  <PresentationFormat>Affichage à l'écran (4:3)</PresentationFormat>
  <Paragraphs>347</Paragraphs>
  <Slides>70</Slides>
  <Notes>0</Notes>
  <HiddenSlides>0</HiddenSlides>
  <MMClips>0</MMClips>
  <ScaleCrop>false</ScaleCrop>
  <HeadingPairs>
    <vt:vector size="4" baseType="variant">
      <vt:variant>
        <vt:lpstr>Thème</vt:lpstr>
      </vt:variant>
      <vt:variant>
        <vt:i4>1</vt:i4>
      </vt:variant>
      <vt:variant>
        <vt:lpstr>Titres des diapositives</vt:lpstr>
      </vt:variant>
      <vt:variant>
        <vt:i4>70</vt:i4>
      </vt:variant>
    </vt:vector>
  </HeadingPairs>
  <TitlesOfParts>
    <vt:vector size="71" baseType="lpstr">
      <vt:lpstr>Thème Office</vt:lpstr>
      <vt:lpstr> </vt:lpstr>
      <vt:lpstr>Ce que disent les programmes…</vt:lpstr>
      <vt:lpstr> </vt:lpstr>
      <vt:lpstr>Présentation PowerPoint</vt:lpstr>
      <vt:lpstr>Présentation PowerPoint</vt:lpstr>
      <vt:lpstr> </vt:lpstr>
      <vt:lpstr>Cellules de foie au lugol G = 600X</vt:lpstr>
      <vt:lpstr>Mise en évidence de cellules différentes pour une même fonction : la photosensibilité</vt:lpstr>
      <vt:lpstr>Présentation PowerPoint</vt:lpstr>
      <vt:lpstr>1) pour Homo sapiens :  la photosensibilité est évidente : on observe le tissu photosensible (la rétine) au microscope à partir de lames minces du commerce pour y mettre en évidence les cellules spécialisées de ce tissu nerveux, notamment la couche des cônes et des bâtonnets.  </vt:lpstr>
      <vt:lpstr>Présentation PowerPoint</vt:lpstr>
      <vt:lpstr>Des résultats d’observation…</vt:lpstr>
      <vt:lpstr>    </vt:lpstr>
      <vt:lpstr>Présentation PowerPoint</vt:lpstr>
      <vt:lpstr>Présentation PowerPoint</vt:lpstr>
      <vt:lpstr>Homo sapiens, organisme symbiotique</vt:lpstr>
      <vt:lpstr>Soigner à « la soupe de caca »</vt:lpstr>
      <vt:lpstr>…ou avec des probiotiques</vt:lpstr>
      <vt:lpstr>Présentation PowerPoint</vt:lpstr>
      <vt:lpstr>Présentation PowerPoint</vt:lpstr>
      <vt:lpstr>Coloration Gram</vt:lpstr>
      <vt:lpstr>Présentation PowerPoint</vt:lpstr>
      <vt:lpstr> </vt:lpstr>
      <vt:lpstr> </vt:lpstr>
      <vt:lpstr>Présentation PowerPoint</vt:lpstr>
      <vt:lpstr>La technique PCR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séquence Alu</vt:lpstr>
      <vt:lpstr>La séquence Alu</vt:lpstr>
      <vt:lpstr>Alu PV92</vt:lpstr>
      <vt:lpstr>Alu PV92</vt:lpstr>
      <vt:lpstr>Présentation PowerPoint</vt:lpstr>
      <vt:lpstr>Présentation PowerPoint</vt:lpstr>
      <vt:lpstr>EXAO</vt:lpstr>
      <vt:lpstr>Présentation PowerPoint</vt:lpstr>
      <vt:lpstr>Présentation PowerPoint</vt:lpstr>
      <vt:lpstr>EXAO</vt:lpstr>
      <vt:lpstr>Présentation PowerPoint</vt:lpstr>
      <vt:lpstr> Tests et expériences </vt:lpstr>
      <vt:lpstr>Modèles analogiques</vt:lpstr>
      <vt:lpstr>Modèles analogiques</vt:lpstr>
      <vt:lpstr>Présentation PowerPoint</vt:lpstr>
      <vt:lpstr>Présentation PowerPoint</vt:lpstr>
      <vt:lpstr> Exploitation de données numériques </vt:lpstr>
      <vt:lpstr>Présentation PowerPoint</vt:lpstr>
      <vt:lpstr>Présentation PowerPoint</vt:lpstr>
      <vt:lpstr>Présentation PowerPoint</vt:lpstr>
      <vt:lpstr>Microbiologie</vt:lpstr>
      <vt:lpstr>Présentation PowerPoint</vt:lpstr>
      <vt:lpstr>   Clin d'oeil Sécurité</vt:lpstr>
      <vt:lpstr>Que faire des cultures microbiennes?</vt:lpstr>
      <vt:lpstr>Présentation PowerPoint</vt:lpstr>
      <vt:lpstr>Présentation PowerPoint</vt:lpstr>
      <vt:lpstr>Présentation PowerPoint</vt:lpstr>
      <vt:lpstr>Présentation PowerPoint</vt:lpstr>
      <vt:lpstr>Présentation PowerPoint</vt:lpstr>
      <vt:lpstr>Présentation PowerPoint</vt:lpstr>
    </vt:vector>
  </TitlesOfParts>
  <Company>lycée Henri Wallon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enseignement des SVT ancré sur les pratiques expérimentales</dc:title>
  <dc:creator>Pierre BRETON</dc:creator>
  <cp:lastModifiedBy>SVT</cp:lastModifiedBy>
  <cp:revision>1170</cp:revision>
  <dcterms:created xsi:type="dcterms:W3CDTF">2018-11-22T14:56:23Z</dcterms:created>
  <dcterms:modified xsi:type="dcterms:W3CDTF">2019-03-03T23:17:28Z</dcterms:modified>
</cp:coreProperties>
</file>